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C4F84-E0F0-401F-A613-FE41721B920A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1B424-FB2E-402F-B6CF-E70BD9030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262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1B424-FB2E-402F-B6CF-E70BD9030E9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481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Определить какой звук в слове «с» или «</a:t>
            </a:r>
            <a:r>
              <a:rPr lang="ru-RU" dirty="0" err="1" smtClean="0"/>
              <a:t>сь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1B424-FB2E-402F-B6CF-E70BD9030E9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076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Какое</a:t>
            </a:r>
            <a:r>
              <a:rPr lang="ru-RU" baseline="0" dirty="0" smtClean="0"/>
              <a:t> слово лишнее</a:t>
            </a:r>
            <a:r>
              <a:rPr lang="ru-RU" dirty="0" smtClean="0"/>
              <a:t> и почему? Определить</a:t>
            </a:r>
            <a:r>
              <a:rPr lang="ru-RU" baseline="0" dirty="0" smtClean="0"/>
              <a:t> место звука в слове.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1B424-FB2E-402F-B6CF-E70BD9030E9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980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1B424-FB2E-402F-B6CF-E70BD9030E9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05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Какой звук в слове?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1B424-FB2E-402F-B6CF-E70BD9030E9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754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Придумать предложение по схеме.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1B424-FB2E-402F-B6CF-E70BD9030E9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210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/>
          <a:lstStyle/>
          <a:p>
            <a:r>
              <a:rPr lang="ru-RU" dirty="0" smtClean="0"/>
              <a:t>Звуки «С»-»СЬ»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Дифференциация звуков в  словах.</a:t>
            </a:r>
          </a:p>
          <a:p>
            <a:r>
              <a:rPr lang="ru-RU" dirty="0" smtClean="0"/>
              <a:t>Определение места звука в слове.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ВСЕ ДЛЯ ДЕТСКОГО САДА\ДЕТСКИЙ САД\ЖИВОТНЫЕ\Дикие животные\ЛИСА\6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57158" y="357166"/>
            <a:ext cx="2739260" cy="2097926"/>
          </a:xfrm>
          <a:prstGeom prst="ellipse">
            <a:avLst/>
          </a:prstGeom>
          <a:ln w="12700" cap="rnd">
            <a:solidFill>
              <a:srgbClr val="00B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лисенок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5074" y="250008"/>
            <a:ext cx="2809896" cy="2107422"/>
          </a:xfrm>
          <a:prstGeom prst="ellipse">
            <a:avLst/>
          </a:prstGeom>
          <a:ln w="190500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7" name="Picture 3" descr="H:\Сизова И.В\bae8499275c933f69e1be5a4cbfdf63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44" y="2357430"/>
            <a:ext cx="2033580" cy="1523551"/>
          </a:xfrm>
          <a:prstGeom prst="ellipse">
            <a:avLst/>
          </a:prstGeom>
          <a:noFill/>
        </p:spPr>
      </p:pic>
      <p:pic>
        <p:nvPicPr>
          <p:cNvPr id="1028" name="Picture 4" descr="H:\Сизова И.В\3605daf1ce7f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14744" y="3875380"/>
            <a:ext cx="2071702" cy="1474543"/>
          </a:xfrm>
          <a:prstGeom prst="ellipse">
            <a:avLst/>
          </a:prstGeom>
          <a:noFill/>
        </p:spPr>
      </p:pic>
      <p:pic>
        <p:nvPicPr>
          <p:cNvPr id="1029" name="Picture 5" descr="H:\Сизова И.В\post-36201-122287071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57554" y="3286124"/>
            <a:ext cx="2143140" cy="2143140"/>
          </a:xfrm>
          <a:prstGeom prst="rect">
            <a:avLst/>
          </a:prstGeom>
          <a:noFill/>
        </p:spPr>
      </p:pic>
      <p:pic>
        <p:nvPicPr>
          <p:cNvPr id="1030" name="Picture 6" descr="H:\Сизова И.В\Seno01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14744" y="5375677"/>
            <a:ext cx="2071702" cy="1482323"/>
          </a:xfrm>
          <a:prstGeom prst="ellipse">
            <a:avLst/>
          </a:prstGeom>
          <a:noFill/>
        </p:spPr>
      </p:pic>
      <p:pic>
        <p:nvPicPr>
          <p:cNvPr id="3" name="Picture 2" descr="H:\сизова и.в 2\c0fabb410695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714744" y="2390545"/>
            <a:ext cx="2357454" cy="1485687"/>
          </a:xfrm>
          <a:prstGeom prst="rect">
            <a:avLst/>
          </a:prstGeom>
          <a:noFill/>
        </p:spPr>
      </p:pic>
      <p:pic>
        <p:nvPicPr>
          <p:cNvPr id="5" name="Picture 3" descr="H:\сизова и.в 2\Рисунок169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57620" y="5500702"/>
            <a:ext cx="1862292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09 0.00324 L -0.34809 0.0032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8 -0.00439 L 0.3408 -0.0043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91 0.03264 L -0.32292 0.0326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8 0.00717 L 0.3408 0.0071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066 -0.00208 L 0.32066 -0.0020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434 -0.00186 L -0.35434 -0.00186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H:\Сизова И.В\1189653030_1833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1357298"/>
            <a:ext cx="1944783" cy="2504144"/>
          </a:xfrm>
          <a:prstGeom prst="rect">
            <a:avLst/>
          </a:prstGeom>
          <a:noFill/>
        </p:spPr>
      </p:pic>
      <p:pic>
        <p:nvPicPr>
          <p:cNvPr id="2052" name="Picture 4" descr="H:\Сизова И.В\img_7120701_2903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9124" y="1142984"/>
            <a:ext cx="2110419" cy="29289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2054" name="Picture 6" descr="H:\Сизова И.В\Рисунок18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15074" y="1714488"/>
            <a:ext cx="2707430" cy="2143140"/>
          </a:xfrm>
          <a:prstGeom prst="rect">
            <a:avLst/>
          </a:prstGeom>
          <a:noFill/>
        </p:spPr>
      </p:pic>
      <p:pic>
        <p:nvPicPr>
          <p:cNvPr id="2" name="Picture 2" descr="H:\сизова и.в 2\dab19495506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214346" y="1285860"/>
            <a:ext cx="2857520" cy="2643207"/>
          </a:xfrm>
          <a:prstGeom prst="rect">
            <a:avLst/>
          </a:prstGeom>
          <a:noFill/>
        </p:spPr>
      </p:pic>
      <p:sp>
        <p:nvSpPr>
          <p:cNvPr id="14" name="Блок-схема: процесс 13"/>
          <p:cNvSpPr/>
          <p:nvPr/>
        </p:nvSpPr>
        <p:spPr>
          <a:xfrm>
            <a:off x="4643438" y="4500570"/>
            <a:ext cx="2000264" cy="178595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15" name="Блок-схема: процесс 14"/>
          <p:cNvSpPr/>
          <p:nvPr/>
        </p:nvSpPr>
        <p:spPr>
          <a:xfrm>
            <a:off x="6643702" y="4500570"/>
            <a:ext cx="2000264" cy="178595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2643174" y="4500570"/>
            <a:ext cx="2000264" cy="1785950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20" name="Блок-схема: узел 19"/>
          <p:cNvSpPr/>
          <p:nvPr/>
        </p:nvSpPr>
        <p:spPr>
          <a:xfrm>
            <a:off x="4857752" y="4643446"/>
            <a:ext cx="1571636" cy="14287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6858016" y="4643446"/>
            <a:ext cx="1571636" cy="14287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2857488" y="4643446"/>
            <a:ext cx="1571636" cy="142876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Сизова И.В\los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000108"/>
            <a:ext cx="2357422" cy="2433503"/>
          </a:xfrm>
          <a:prstGeom prst="rect">
            <a:avLst/>
          </a:prstGeom>
          <a:noFill/>
        </p:spPr>
      </p:pic>
      <p:pic>
        <p:nvPicPr>
          <p:cNvPr id="3075" name="Picture 3" descr="H:\Сизова И.В\EC02BFB0BF0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928670"/>
            <a:ext cx="2714644" cy="2409832"/>
          </a:xfrm>
          <a:prstGeom prst="rect">
            <a:avLst/>
          </a:prstGeom>
          <a:noFill/>
        </p:spPr>
      </p:pic>
      <p:sp>
        <p:nvSpPr>
          <p:cNvPr id="6" name="Блок-схема: процесс 5"/>
          <p:cNvSpPr/>
          <p:nvPr/>
        </p:nvSpPr>
        <p:spPr>
          <a:xfrm>
            <a:off x="785786" y="4286256"/>
            <a:ext cx="1785950" cy="171451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571736" y="4286256"/>
            <a:ext cx="1785950" cy="171451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357686" y="4286256"/>
            <a:ext cx="1785950" cy="1714512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14282" y="714356"/>
            <a:ext cx="164307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7</a:t>
            </a:r>
            <a:endParaRPr lang="ru-RU" sz="200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6" name="Блок-схема: узел 15"/>
          <p:cNvSpPr/>
          <p:nvPr/>
        </p:nvSpPr>
        <p:spPr>
          <a:xfrm>
            <a:off x="928662" y="4429132"/>
            <a:ext cx="1500198" cy="1428760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2714612" y="4429132"/>
            <a:ext cx="1500198" cy="1428760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4500562" y="4429132"/>
            <a:ext cx="1500198" cy="1428760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2" descr="H:\сизова и.в 2\Рисунок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15088" y="1357298"/>
            <a:ext cx="2767276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14480" y="307181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4098" name="Picture 2" descr="H:\Сизова И.В\bae8499275c933f69e1be5a4cbfdf6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0"/>
            <a:ext cx="2428860" cy="2225284"/>
          </a:xfrm>
          <a:prstGeom prst="rect">
            <a:avLst/>
          </a:prstGeom>
          <a:noFill/>
        </p:spPr>
      </p:pic>
      <p:pic>
        <p:nvPicPr>
          <p:cNvPr id="4099" name="Picture 3" descr="H:\Сизова И.В\los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143116"/>
            <a:ext cx="2571736" cy="2233350"/>
          </a:xfrm>
          <a:prstGeom prst="rect">
            <a:avLst/>
          </a:prstGeom>
          <a:noFill/>
        </p:spPr>
      </p:pic>
      <p:pic>
        <p:nvPicPr>
          <p:cNvPr id="4100" name="Picture 4" descr="H:\Сизова И.В\sosna1-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4429133"/>
            <a:ext cx="2143140" cy="2428868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4286248" y="1714488"/>
            <a:ext cx="1714512" cy="321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0" b="1" dirty="0" smtClean="0">
                <a:solidFill>
                  <a:srgbClr val="92D050"/>
                </a:solidFill>
              </a:rPr>
              <a:t>С</a:t>
            </a:r>
            <a:endParaRPr lang="ru-RU" sz="20000" b="1" dirty="0">
              <a:solidFill>
                <a:srgbClr val="92D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14810" y="-571528"/>
            <a:ext cx="1714512" cy="321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0" b="1" dirty="0" smtClean="0">
                <a:solidFill>
                  <a:srgbClr val="0070C0"/>
                </a:solidFill>
              </a:rPr>
              <a:t>С</a:t>
            </a:r>
            <a:endParaRPr lang="ru-RU" sz="20000" b="1" dirty="0">
              <a:solidFill>
                <a:srgbClr val="0070C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7686" y="4143380"/>
            <a:ext cx="1714512" cy="321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0" b="1" dirty="0" smtClean="0">
                <a:solidFill>
                  <a:srgbClr val="0070C0"/>
                </a:solidFill>
              </a:rPr>
              <a:t>С</a:t>
            </a:r>
            <a:endParaRPr lang="ru-RU" sz="200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57950" y="4143380"/>
            <a:ext cx="1714512" cy="321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0" b="1" dirty="0" smtClean="0">
                <a:solidFill>
                  <a:srgbClr val="92D050"/>
                </a:solidFill>
              </a:rPr>
              <a:t>С</a:t>
            </a:r>
            <a:endParaRPr lang="ru-RU" sz="200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Сизова И.В\Рисунок7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6882" y="2643182"/>
            <a:ext cx="2943513" cy="2786082"/>
          </a:xfrm>
          <a:prstGeom prst="rect">
            <a:avLst/>
          </a:prstGeom>
          <a:noFill/>
        </p:spPr>
      </p:pic>
      <p:sp>
        <p:nvSpPr>
          <p:cNvPr id="5" name="Блок-схема: процесс 4"/>
          <p:cNvSpPr/>
          <p:nvPr/>
        </p:nvSpPr>
        <p:spPr>
          <a:xfrm>
            <a:off x="2857488" y="1285860"/>
            <a:ext cx="2071702" cy="642942"/>
          </a:xfrm>
          <a:prstGeom prst="flowChart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500034" y="1285860"/>
            <a:ext cx="2071702" cy="642942"/>
          </a:xfrm>
          <a:prstGeom prst="flowChart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5286380" y="1285860"/>
            <a:ext cx="2071702" cy="642942"/>
          </a:xfrm>
          <a:prstGeom prst="flowChart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00034" y="428604"/>
            <a:ext cx="571504" cy="857256"/>
          </a:xfrm>
          <a:prstGeom prst="flowChartProcess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7715272" y="1571612"/>
            <a:ext cx="357190" cy="35719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</TotalTime>
  <Words>62</Words>
  <Application>Microsoft Office PowerPoint</Application>
  <PresentationFormat>Экран (4:3)</PresentationFormat>
  <Paragraphs>18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Звуки «С»-»СЬ»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Дом</cp:lastModifiedBy>
  <cp:revision>20</cp:revision>
  <dcterms:modified xsi:type="dcterms:W3CDTF">2016-12-13T12:32:01Z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838967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