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63" r:id="rId11"/>
    <p:sldId id="264" r:id="rId12"/>
    <p:sldId id="265" r:id="rId13"/>
    <p:sldId id="285" r:id="rId14"/>
    <p:sldId id="266" r:id="rId15"/>
    <p:sldId id="271" r:id="rId16"/>
    <p:sldId id="273" r:id="rId17"/>
    <p:sldId id="281" r:id="rId18"/>
    <p:sldId id="274" r:id="rId19"/>
    <p:sldId id="275" r:id="rId20"/>
    <p:sldId id="286" r:id="rId21"/>
    <p:sldId id="270" r:id="rId22"/>
    <p:sldId id="282" r:id="rId23"/>
    <p:sldId id="276" r:id="rId24"/>
    <p:sldId id="277" r:id="rId25"/>
    <p:sldId id="279" r:id="rId26"/>
    <p:sldId id="280" r:id="rId27"/>
    <p:sldId id="27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81E7F-CB15-4E5A-94E6-AE59B190B277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B9E4-B2D6-407E-89C0-054ECEDCF8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4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B9E4-B2D6-407E-89C0-054ECEDCF8C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7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9;&#1074;&#1077;&#1090;&#1072;\Azamat_Bishtov_-_Krasnaya_polyana_(iPlayer.f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447800"/>
            <a:ext cx="7772400" cy="197510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Русско- Кавказская война.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696200" cy="1905000"/>
          </a:xfrm>
        </p:spPr>
        <p:txBody>
          <a:bodyPr>
            <a:normAutofit/>
          </a:bodyPr>
          <a:lstStyle/>
          <a:p>
            <a:pPr algn="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МКОУ «СОШ №31»</a:t>
            </a:r>
          </a:p>
          <a:p>
            <a:pPr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.Нальчик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</a:t>
            </a: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Татарканова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Исмаиловна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zamat_Bishtov_-_Krasnaya_polyan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962400" cy="6019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Причин Кавказской войны было несколько. Современные исследователи полагают, что важнейшей причиной её начала было вхождение Грузии в состав России. Грузия была единственным христианским государством в Азии, и на неё постоянно совершали набеги соседние мусульманские страны – Иран и Турция, а Грузия неоднократно обращалась за помощью к России. </a:t>
            </a:r>
            <a:endParaRPr lang="ru-RU" sz="2400" dirty="0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48006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838200"/>
            <a:ext cx="579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После того как в 1801 году состоялось формальное вхождение Грузии в состав России, перед Россией стояла задача как можно более тесно связать новые территории с основной частью империи. Грузия в это время была отделена от России территориями других кавказских народов, в  том числе и чеченцев. Поэтому перед царским правительством стояла задача покорить кавказцев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382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" y="0"/>
            <a:ext cx="91323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Последствия Русско- Кавказской войны.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04800" y="990600"/>
            <a:ext cx="5181600" cy="5867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результате войны сотни тысяч горцев, не принявших российской власти, были вынуждены покинуть родные места и перебраться в Турцию и на Ближний Восток. В результате, там сформировалась значительная диаспора из числа выходцев с Северного Кавказа. Большинство из них являются Адыгами ,Черкесами, Абазинами и Абхазами по происхождению. Большая часть этих народов была вынуждена покинуть территорию Северного Кавказа.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3950" y="1143000"/>
            <a:ext cx="3981450" cy="39751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798320"/>
          </a:xfrm>
        </p:spPr>
        <p:txBody>
          <a:bodyPr/>
          <a:lstStyle/>
          <a:p>
            <a:r>
              <a:rPr lang="ru-RU" dirty="0" smtClean="0"/>
              <a:t>Убыхи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724400" cy="6248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Убыхи — народ, родственный по культуре и быту адыгам, абазинам и абхазам. По свидетельству Услара, название убыхов перешло к ним от черкесов, которые называли их уббых, в то время как сам себя этот народ называл апёх или просто пёх. До 1864 года жили на Кавказском побережье Чёрного моря, между реками Шахе и Хоста (т. н. Убыхия) (около 50 тыс. чел). Занимались садоводством, отгонным животноводством.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30px-Kirantukh_Berze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812" y="914400"/>
            <a:ext cx="3506787" cy="5237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04800" y="0"/>
            <a:ext cx="5715000" cy="579120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В результате Кавказской войны был объявлен ультиматум о выселении, с требованием либо принять российское подданство и переселиться в кубанские степи, либо переселиться в Османскую империю (ныне Турция).</a:t>
            </a:r>
          </a:p>
          <a:p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Убыхи предпочли переселиться в Турцию, где их поселения были в илах Балыкесир, Болу Дюздже, Сакарья, Самсун, Коджаэли Кахраманмараш</a:t>
            </a:r>
            <a:r>
              <a:rPr lang="en-US" sz="1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и др. Постепенно перешли на турецкий язык.</a:t>
            </a:r>
          </a:p>
          <a:p>
            <a:endParaRPr lang="ru-RU" dirty="0"/>
          </a:p>
        </p:txBody>
      </p:sp>
      <p:pic>
        <p:nvPicPr>
          <p:cNvPr id="5" name="Содержимое 4" descr="1376388857_b6eb6f98160113b49082aa095a9eef6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0"/>
            <a:ext cx="3124200" cy="2468880"/>
          </a:xfrm>
        </p:spPr>
      </p:pic>
      <p:pic>
        <p:nvPicPr>
          <p:cNvPr id="1026" name="Picture 2" descr="http://adygi.ru/uploads/posts/2012-05/1336462307_tknhdeuazm9glw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590800"/>
            <a:ext cx="3048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5105400" cy="566013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данным А. П. Берже, приведенным в его книге «Выселение горцев с Кавказа» (Глава 1 «Географические, этнографические и статистические данные о выселении»), в Турцию ушло 74 567 человек убыхского племени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Содержимое 3" descr="kavvoj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228600"/>
            <a:ext cx="37338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60547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6462264_hlfz8pt7q6y5sgn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3400"/>
            <a:ext cx="4572000" cy="3048000"/>
          </a:xfrm>
        </p:spPr>
      </p:pic>
      <p:pic>
        <p:nvPicPr>
          <p:cNvPr id="29698" name="Picture 2" descr="http://adygi.ru/uploads/posts/2013-04/thumbs/1366215113_qalkmfzenq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191000" cy="3048000"/>
          </a:xfrm>
          <a:prstGeom prst="rect">
            <a:avLst/>
          </a:prstGeom>
          <a:noFill/>
        </p:spPr>
      </p:pic>
      <p:pic>
        <p:nvPicPr>
          <p:cNvPr id="29700" name="Picture 4" descr="http://photo.qip.ru/photo/acid303/96025562/xlarge/1060547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657600"/>
            <a:ext cx="2590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077200" cy="8229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Введение.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Сущность войны.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Собственные исследования. Методы исследования.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5.Причины возникновения Русско-Кавказской войны.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Последствия Русско- Кавказской войны.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7. Русско- Кавказская война в литературе.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8. Заключение и вывод.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" y="0"/>
            <a:ext cx="9133930" cy="68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Русско- Кавказская война в художественной литературе.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76800" cy="48158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Баграт Васильевич Шинкуба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— абхазский писатель, поэт, политик.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hinkuba_Bagrat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1524000"/>
            <a:ext cx="26670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381001"/>
            <a:ext cx="4336256" cy="495299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«Последний из ушедших» (посвящён истории убыхов, разделивших судьбу других мухаджиров во второй половине XIX века)</a:t>
            </a:r>
            <a:endParaRPr lang="ru-RU" sz="4000" dirty="0"/>
          </a:p>
        </p:txBody>
      </p:sp>
      <p:pic>
        <p:nvPicPr>
          <p:cNvPr id="5" name="Picture 2" descr="http://maxima-library.org/covers/90873_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33400"/>
            <a:ext cx="3276600" cy="511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7943088" cy="4114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 Хэкур зыф</a:t>
            </a:r>
            <a:r>
              <a:rPr lang="en-US" dirty="0" smtClean="0"/>
              <a:t>l</a:t>
            </a:r>
            <a:r>
              <a:rPr lang="ru-RU" dirty="0" smtClean="0"/>
              <a:t>эк</a:t>
            </a:r>
            <a:r>
              <a:rPr lang="en-US" dirty="0" smtClean="0"/>
              <a:t>l</a:t>
            </a:r>
            <a:r>
              <a:rPr lang="ru-RU" dirty="0" smtClean="0"/>
              <a:t>уэдым псори ф</a:t>
            </a:r>
            <a:r>
              <a:rPr lang="en-US" dirty="0" smtClean="0"/>
              <a:t>l</a:t>
            </a:r>
            <a:r>
              <a:rPr lang="ru-RU" dirty="0" smtClean="0"/>
              <a:t>эк</a:t>
            </a:r>
            <a:r>
              <a:rPr lang="en-US" dirty="0" smtClean="0"/>
              <a:t>l</a:t>
            </a:r>
            <a:r>
              <a:rPr lang="ru-RU" dirty="0" smtClean="0"/>
              <a:t>уэдащ.»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«Тот, кто потерял родину, потерял всё»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685800"/>
            <a:ext cx="3581400" cy="55016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Дызэплъэк</a:t>
            </a:r>
            <a:r>
              <a:rPr lang="en-US" b="1" i="1" dirty="0" smtClean="0"/>
              <a:t>l</a:t>
            </a:r>
            <a:r>
              <a:rPr lang="ru-RU" b="1" i="1" dirty="0" smtClean="0"/>
              <a:t>мэ,</a:t>
            </a:r>
          </a:p>
          <a:p>
            <a:pPr>
              <a:buNone/>
            </a:pPr>
            <a:r>
              <a:rPr lang="ru-RU" b="1" i="1" dirty="0" smtClean="0"/>
              <a:t>Ди лъахэр</a:t>
            </a:r>
          </a:p>
          <a:p>
            <a:pPr>
              <a:buNone/>
            </a:pPr>
            <a:r>
              <a:rPr lang="ru-RU" b="1" i="1" dirty="0" smtClean="0"/>
              <a:t>Ди щ</a:t>
            </a:r>
            <a:r>
              <a:rPr lang="en-US" b="1" i="1" dirty="0" smtClean="0"/>
              <a:t>l</a:t>
            </a:r>
            <a:r>
              <a:rPr lang="ru-RU" b="1" i="1" dirty="0" smtClean="0"/>
              <a:t>ыб къыдыдонэ.</a:t>
            </a:r>
          </a:p>
          <a:p>
            <a:pPr>
              <a:buNone/>
            </a:pPr>
            <a:r>
              <a:rPr lang="ru-RU" b="1" i="1" dirty="0" smtClean="0"/>
              <a:t>Дыздэк</a:t>
            </a:r>
            <a:r>
              <a:rPr lang="en-US" b="1" i="1" dirty="0" smtClean="0"/>
              <a:t>l</a:t>
            </a:r>
            <a:r>
              <a:rPr lang="ru-RU" b="1" i="1" dirty="0" smtClean="0"/>
              <a:t>уэр дэнэ щищ</a:t>
            </a:r>
            <a:r>
              <a:rPr lang="en-US" b="1" i="1" dirty="0" smtClean="0"/>
              <a:t>l</a:t>
            </a:r>
            <a:r>
              <a:rPr lang="ru-RU" b="1" i="1" dirty="0" smtClean="0"/>
              <a:t>эн?</a:t>
            </a:r>
          </a:p>
          <a:p>
            <a:pPr>
              <a:buNone/>
            </a:pPr>
            <a:r>
              <a:rPr lang="ru-RU" b="1" i="1" dirty="0" smtClean="0"/>
              <a:t>Ди щ</a:t>
            </a:r>
            <a:r>
              <a:rPr lang="en-US" b="1" i="1" dirty="0" smtClean="0"/>
              <a:t>l</a:t>
            </a:r>
            <a:r>
              <a:rPr lang="ru-RU" b="1" i="1" dirty="0" smtClean="0"/>
              <a:t>ыб къыдэднэ ди лъахэм</a:t>
            </a:r>
          </a:p>
          <a:p>
            <a:pPr>
              <a:buNone/>
            </a:pPr>
            <a:r>
              <a:rPr lang="ru-RU" b="1" i="1" dirty="0" smtClean="0"/>
              <a:t>Ди гъыбзэр къыхудогъанэ</a:t>
            </a:r>
          </a:p>
          <a:p>
            <a:pPr>
              <a:buNone/>
            </a:pPr>
            <a:r>
              <a:rPr lang="ru-RU" b="1" i="1" dirty="0" smtClean="0"/>
              <a:t>Бгы куэщ</a:t>
            </a:r>
            <a:r>
              <a:rPr lang="en-US" b="1" i="1" dirty="0" smtClean="0"/>
              <a:t>l</a:t>
            </a:r>
            <a:r>
              <a:rPr lang="ru-RU" b="1" i="1" dirty="0" smtClean="0"/>
              <a:t>ым итынкъэ –</a:t>
            </a:r>
          </a:p>
          <a:p>
            <a:pPr>
              <a:buNone/>
            </a:pPr>
            <a:r>
              <a:rPr lang="ru-RU" b="1" i="1" dirty="0" smtClean="0"/>
              <a:t>Ди джэрпэджэжщи.</a:t>
            </a:r>
          </a:p>
          <a:p>
            <a:pPr>
              <a:buNone/>
            </a:pPr>
            <a:r>
              <a:rPr lang="ru-RU" b="1" i="1" dirty="0" smtClean="0"/>
              <a:t>Сабийм и анэр ибгынэм</a:t>
            </a:r>
          </a:p>
          <a:p>
            <a:pPr>
              <a:buNone/>
            </a:pPr>
            <a:r>
              <a:rPr lang="ru-RU" b="1" i="1" dirty="0" smtClean="0"/>
              <a:t>Сытхэр и лажьэ  и анэм?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7226b83985b8c7e73ea1b768e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1676400"/>
            <a:ext cx="3657600" cy="356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533400"/>
            <a:ext cx="4255008" cy="5654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«</a:t>
            </a:r>
            <a:r>
              <a:rPr lang="ru-RU" b="1" i="1" dirty="0" smtClean="0"/>
              <a:t>Сыт сыщ</a:t>
            </a:r>
            <a:r>
              <a:rPr lang="en-US" b="1" i="1" dirty="0" smtClean="0"/>
              <a:t>l</a:t>
            </a:r>
            <a:r>
              <a:rPr lang="ru-RU" b="1" i="1" dirty="0" smtClean="0"/>
              <a:t>эвбгынэр си быным?</a:t>
            </a:r>
          </a:p>
          <a:p>
            <a:pPr>
              <a:buNone/>
            </a:pPr>
            <a:r>
              <a:rPr lang="ru-RU" b="1" i="1" dirty="0" smtClean="0"/>
              <a:t>Сытк</a:t>
            </a:r>
            <a:r>
              <a:rPr lang="en-US" b="1" i="1" dirty="0" smtClean="0"/>
              <a:t>l</a:t>
            </a:r>
            <a:r>
              <a:rPr lang="ru-RU" b="1" i="1" dirty="0" smtClean="0"/>
              <a:t>э сыкъуаншэ, си бынхэ?»- </a:t>
            </a:r>
          </a:p>
          <a:p>
            <a:pPr>
              <a:buNone/>
            </a:pPr>
            <a:r>
              <a:rPr lang="ru-RU" b="1" i="1" dirty="0" smtClean="0"/>
              <a:t>Игу хэдгъэщ</a:t>
            </a:r>
            <a:r>
              <a:rPr lang="en-US" b="1" i="1" dirty="0" smtClean="0"/>
              <a:t>l</a:t>
            </a:r>
            <a:r>
              <a:rPr lang="ru-RU" b="1" i="1" dirty="0" smtClean="0"/>
              <a:t>ащи ди лъахэм,</a:t>
            </a:r>
          </a:p>
          <a:p>
            <a:pPr>
              <a:buNone/>
            </a:pPr>
            <a:r>
              <a:rPr lang="ru-RU" b="1" i="1" dirty="0" smtClean="0"/>
              <a:t>Нэпсыр толъалъэ и бгъафэм.</a:t>
            </a:r>
          </a:p>
          <a:p>
            <a:pPr>
              <a:buNone/>
            </a:pPr>
            <a:r>
              <a:rPr lang="ru-RU" b="1" i="1" dirty="0" smtClean="0"/>
              <a:t>Уигу къыдомыгъабгъэ,</a:t>
            </a:r>
          </a:p>
          <a:p>
            <a:pPr>
              <a:buNone/>
            </a:pPr>
            <a:r>
              <a:rPr lang="ru-RU" b="1" i="1" dirty="0" smtClean="0"/>
              <a:t>Ди  лъахэ:</a:t>
            </a:r>
          </a:p>
          <a:p>
            <a:pPr>
              <a:buNone/>
            </a:pPr>
            <a:r>
              <a:rPr lang="ru-RU" b="1" i="1" dirty="0" smtClean="0"/>
              <a:t>Ды</a:t>
            </a:r>
            <a:r>
              <a:rPr lang="en-US" b="1" i="1" dirty="0" smtClean="0"/>
              <a:t>l</a:t>
            </a:r>
            <a:r>
              <a:rPr lang="ru-RU" b="1" i="1" dirty="0" smtClean="0"/>
              <a:t>эмалыншэщ дэ нобэ,</a:t>
            </a:r>
          </a:p>
          <a:p>
            <a:pPr>
              <a:buNone/>
            </a:pPr>
            <a:r>
              <a:rPr lang="ru-RU" b="1" i="1" dirty="0" smtClean="0"/>
              <a:t>Удагъэбгынэ ди лъахэр,</a:t>
            </a:r>
          </a:p>
          <a:p>
            <a:pPr>
              <a:buNone/>
            </a:pPr>
            <a:r>
              <a:rPr lang="ru-RU" b="1" i="1" dirty="0" smtClean="0"/>
              <a:t>Ди щхьэр здэтхьынурщ</a:t>
            </a:r>
          </a:p>
        </p:txBody>
      </p:sp>
      <p:pic>
        <p:nvPicPr>
          <p:cNvPr id="5" name="Содержимое 4" descr="dagistan_(7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609600"/>
            <a:ext cx="3962400" cy="5257800"/>
          </a:xfrm>
        </p:spPr>
      </p:pic>
      <p:sp>
        <p:nvSpPr>
          <p:cNvPr id="4" name="Прямоугольник 3"/>
          <p:cNvSpPr/>
          <p:nvPr/>
        </p:nvSpPr>
        <p:spPr>
          <a:xfrm>
            <a:off x="1066800" y="5715000"/>
            <a:ext cx="2025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/>
              <a:t>Дымыщ</a:t>
            </a:r>
            <a:r>
              <a:rPr lang="en-US" sz="2400" b="1" i="1" dirty="0" smtClean="0"/>
              <a:t>l</a:t>
            </a:r>
            <a:r>
              <a:rPr lang="ru-RU" sz="2400" b="1" i="1" dirty="0" smtClean="0"/>
              <a:t>эр,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41148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Дымыщ</a:t>
            </a:r>
            <a:r>
              <a:rPr lang="en-US" b="1" i="1" dirty="0" smtClean="0"/>
              <a:t>l</a:t>
            </a:r>
            <a:r>
              <a:rPr lang="ru-RU" b="1" i="1" dirty="0" smtClean="0"/>
              <a:t>эр,</a:t>
            </a:r>
          </a:p>
          <a:p>
            <a:pPr>
              <a:buNone/>
            </a:pPr>
            <a:r>
              <a:rPr lang="ru-RU" b="1" i="1" dirty="0" smtClean="0"/>
              <a:t>Ди щхьэр здэтхьынурщ </a:t>
            </a:r>
          </a:p>
          <a:p>
            <a:pPr>
              <a:buNone/>
            </a:pPr>
            <a:r>
              <a:rPr lang="ru-RU" b="1" i="1" dirty="0" smtClean="0"/>
              <a:t>Дымыщ</a:t>
            </a:r>
            <a:r>
              <a:rPr lang="en-US" b="1" i="1" dirty="0" smtClean="0"/>
              <a:t>l</a:t>
            </a:r>
            <a:r>
              <a:rPr lang="ru-RU" b="1" i="1" dirty="0" smtClean="0"/>
              <a:t>эр,</a:t>
            </a:r>
          </a:p>
          <a:p>
            <a:pPr>
              <a:buNone/>
            </a:pPr>
            <a:r>
              <a:rPr lang="ru-RU" b="1" i="1" dirty="0" smtClean="0"/>
              <a:t>Ди щхьэр итхами,</a:t>
            </a:r>
          </a:p>
          <a:p>
            <a:pPr>
              <a:buNone/>
            </a:pPr>
            <a:r>
              <a:rPr lang="ru-RU" b="1" i="1" dirty="0" smtClean="0"/>
              <a:t>Ди лъахэм </a:t>
            </a:r>
          </a:p>
          <a:p>
            <a:pPr>
              <a:buNone/>
            </a:pPr>
            <a:r>
              <a:rPr lang="ru-RU" b="1" i="1" dirty="0" smtClean="0"/>
              <a:t>Ди псэр къыдонэ.</a:t>
            </a:r>
          </a:p>
          <a:p>
            <a:pPr>
              <a:buNone/>
            </a:pPr>
            <a:r>
              <a:rPr lang="ru-RU" b="1" i="1" dirty="0" smtClean="0"/>
              <a:t>Дыпагъэк</a:t>
            </a:r>
            <a:r>
              <a:rPr lang="en-US" b="1" i="1" dirty="0" smtClean="0"/>
              <a:t>l</a:t>
            </a:r>
            <a:r>
              <a:rPr lang="ru-RU" b="1" i="1" dirty="0" smtClean="0"/>
              <a:t>ами ди лъахэм,</a:t>
            </a:r>
          </a:p>
          <a:p>
            <a:pPr>
              <a:buNone/>
            </a:pPr>
            <a:r>
              <a:rPr lang="ru-RU" b="1" i="1" dirty="0" smtClean="0"/>
              <a:t>Ди псэр уи анэмэтщ.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FiNi0Qiw-u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1066800"/>
            <a:ext cx="4038600" cy="4391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414528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/>
              <a:t>Литература:</a:t>
            </a:r>
            <a:br>
              <a:rPr lang="ru-RU" sz="4400" i="1" dirty="0" smtClean="0"/>
            </a:br>
            <a:r>
              <a:rPr lang="ru-RU" sz="4400" i="1" dirty="0" smtClean="0"/>
              <a:t>Цвинариа В. Л.</a:t>
            </a:r>
            <a:r>
              <a:rPr lang="ru-RU" sz="4400" dirty="0" smtClean="0"/>
              <a:t>, Творчество Б. В. Шинкуба, Тб., 1970.</a:t>
            </a:r>
            <a:br>
              <a:rPr lang="ru-RU" sz="4400" dirty="0" smtClean="0"/>
            </a:br>
            <a:r>
              <a:rPr lang="ru-RU" sz="4400" dirty="0" smtClean="0"/>
              <a:t> «Последний из ушедших».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Бгажба О. Х., Лакоба С. З. История Абхазии. С древнейших времён до наших дней. — Сухум: 2007. — 392 с. Дегоев В. В. Проблема Кавказской войны XIX века: Историографические итоги.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609600"/>
            <a:ext cx="4419600" cy="54102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Русско-Кавказская война</a:t>
            </a:r>
            <a:r>
              <a:rPr lang="ru-RU" sz="2800" b="1" baseline="30000" dirty="0" smtClean="0"/>
              <a:t> </a:t>
            </a:r>
            <a:r>
              <a:rPr lang="ru-RU" sz="2800" b="1" dirty="0" smtClean="0"/>
              <a:t>(1817 или 1829—1864) — военные действия Русской императорской армии, связанные с присоединением горных районов Северного Кавказа к России, противостояние с Северо- Кавказским имаматом.</a:t>
            </a:r>
            <a:endParaRPr lang="ru-RU" sz="2800" b="1" dirty="0"/>
          </a:p>
        </p:txBody>
      </p:sp>
      <p:pic>
        <p:nvPicPr>
          <p:cNvPr id="5" name="Содержимое 4" descr="scheloumoff_caucasian_the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685800"/>
            <a:ext cx="42672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0800" y="1143000"/>
            <a:ext cx="6172200" cy="5105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Война́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конфликт между политическими образованиями — государствами, племенами, политическими группировками и так далее, — происходящий в форме вооружённого противоборства, военных (боевых) действий между их вооружёнными силами. Одни из целей войны — собственное выживание или уничтожение противника.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войны.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Собственные исследования.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3004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Предметом моего исследования является изучение военно-политических событий на Северном Кавказе, их причины и последствия. Для проведения исследовательской работы была использована различная литература  и исторические документы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Содержимое 4" descr="242_f75c13d7e9af5db04c0e4a102a27af518734137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2417604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Причины Русско-Кавказской войны 1817-1864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Историки не могут договориться о дате начала Кавказской войны. Само название «Кавказская война» является настолько широким, что позволяет делать шокирующие заявления о её якобы 400-летней или полуторавековой истории.</a:t>
            </a:r>
            <a:endParaRPr lang="ru-RU" b="1" dirty="0"/>
          </a:p>
        </p:txBody>
      </p:sp>
      <p:pic>
        <p:nvPicPr>
          <p:cNvPr id="5" name="Содержимое 4" descr="656a7140956c4f32a9280ab7a93f0043_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524000"/>
            <a:ext cx="3962400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20000" cy="19351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охраняет своё право на существование и ставшая традиционной точка зрения на период с 1817-го по 1864 год. Именно тогда решался вопрос о фактическом, а не только формальном вхождении Северного Кавказа в состав Российской империи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kavkaz_1817-186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55520"/>
            <a:ext cx="7455535" cy="36880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546</TotalTime>
  <Words>644</Words>
  <Application>Microsoft Office PowerPoint</Application>
  <PresentationFormat>Экран (4:3)</PresentationFormat>
  <Paragraphs>58</Paragraphs>
  <Slides>28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Презентация на тему: Русско- Кавказская война.</vt:lpstr>
      <vt:lpstr>Оглавление 1. Введение. 2. Сущность войны. 3. Собственные исследования. Методы исследования. 5.Причины возникновения Русско-Кавказской войны. 6. Последствия Русско- Кавказской войны. 7. Русско- Кавказская война в литературе. 8. Заключение и вывод.   </vt:lpstr>
      <vt:lpstr>Введение.</vt:lpstr>
      <vt:lpstr>Сущность войны.</vt:lpstr>
      <vt:lpstr>Собственные исследования.</vt:lpstr>
      <vt:lpstr>Причины Русско-Кавказской войны 1817-1864 гг.</vt:lpstr>
      <vt:lpstr>Cохраняет своё право на существование и ставшая традиционной точка зрения на период с 1817-го по 1864 год. Именно тогда решался вопрос о фактическом, а не только формальном вхождении Северного Кавказа в состав Российской империи.</vt:lpstr>
      <vt:lpstr>Презентация PowerPoint</vt:lpstr>
      <vt:lpstr>Презентация PowerPoint</vt:lpstr>
      <vt:lpstr>Причин Кавказской войны было несколько. Современные исследователи полагают, что важнейшей причиной её начала было вхождение Грузии в состав России. Грузия была единственным христианским государством в Азии, и на неё постоянно совершали набеги соседние мусульманские страны – Иран и Турция, а Грузия неоднократно обращалась за помощью к России. </vt:lpstr>
      <vt:lpstr>Презентация PowerPoint</vt:lpstr>
      <vt:lpstr>Презентация PowerPoint</vt:lpstr>
      <vt:lpstr>Презентация PowerPoint</vt:lpstr>
      <vt:lpstr>Последствия Русско- Кавказской войны.</vt:lpstr>
      <vt:lpstr>Убыхи </vt:lpstr>
      <vt:lpstr>Презентация PowerPoint</vt:lpstr>
      <vt:lpstr>По данным А. П. Берже, приведенным в его книге «Выселение горцев с Кавказа» (Глава 1 «Географические, этнографические и статистические данные о выселении»), в Турцию ушло 74 567 человек убыхского племени </vt:lpstr>
      <vt:lpstr>Презентация PowerPoint</vt:lpstr>
      <vt:lpstr>Презентация PowerPoint</vt:lpstr>
      <vt:lpstr>Презентация PowerPoint</vt:lpstr>
      <vt:lpstr>Русско- Кавказская война в художественной литературе.</vt:lpstr>
      <vt:lpstr>Презентация PowerPoint</vt:lpstr>
      <vt:lpstr>« Хэкур зыфlэкlуэдым псори фlэкlуэдащ.»  «Тот, кто потерял родину, потерял всё» </vt:lpstr>
      <vt:lpstr>Презентация PowerPoint</vt:lpstr>
      <vt:lpstr>Презентация PowerPoint</vt:lpstr>
      <vt:lpstr>Презентация PowerPoint</vt:lpstr>
      <vt:lpstr>Литература: Цвинариа В. Л., Творчество Б. В. Шинкуба, Тб., 1970.  «Последний из ушедших».  Бгажба О. Х., Лакоба С. З. История Абхазии. С древнейших времён до наших дней. — Сухум: 2007. — 392 с. Дегоев В. В. Проблема Кавказской войны XIX века: Историографические итоги. 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Русско- Кавказская война.</dc:title>
  <dc:creator>Admin</dc:creator>
  <cp:lastModifiedBy>Admin</cp:lastModifiedBy>
  <cp:revision>60</cp:revision>
  <dcterms:modified xsi:type="dcterms:W3CDTF">2016-06-01T14:11:36Z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1529618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