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8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5" r:id="rId13"/>
    <p:sldId id="266" r:id="rId14"/>
    <p:sldId id="267" r:id="rId15"/>
    <p:sldId id="268" r:id="rId16"/>
    <p:sldId id="269" r:id="rId17"/>
    <p:sldId id="270" r:id="rId18"/>
    <p:sldId id="271" r:id="rId19"/>
    <p:sldId id="286" r:id="rId20"/>
    <p:sldId id="272" r:id="rId21"/>
    <p:sldId id="273" r:id="rId22"/>
    <p:sldId id="274" r:id="rId23"/>
    <p:sldId id="275" r:id="rId24"/>
    <p:sldId id="276" r:id="rId25"/>
    <p:sldId id="277" r:id="rId26"/>
    <p:sldId id="287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EE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7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5" y="3550128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5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4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2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20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2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41FFE9-CBB6-4DC1-B489-DABA349703A1}" type="datetimeFigureOut">
              <a:rPr lang="ru-RU" smtClean="0"/>
              <a:pPr/>
              <a:t>17.10.2015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E359607-2170-4ECE-9183-2142DDEC1D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/Relationships>
</file>

<file path=ppt/slides/_rels/slide10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4" Target="../media/image12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4" Target="../media/image14.pn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/Relationships>
</file>

<file path=ppt/slides/_rels/slide17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4" Target="../media/image20.png" Type="http://schemas.openxmlformats.org/officeDocument/2006/relationships/image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5" Target="../media/image22.pn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22.xml.rels><?xml version="1.0" encoding="UTF-8" standalone="yes" ?><Relationships xmlns="http://schemas.openxmlformats.org/package/2006/relationships"><Relationship Id="rId3" Target="../media/image23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Die_Jungfrau_von_Orl%C3%A9ans_(Schiller)" TargetMode="External"/><Relationship Id="rId3" Type="http://schemas.openxmlformats.org/officeDocument/2006/relationships/hyperlink" Target="http://de.wikipedia.org/wiki/Die_R%C3%A4uber" TargetMode="External"/><Relationship Id="rId7" Type="http://schemas.openxmlformats.org/officeDocument/2006/relationships/hyperlink" Target="http://de.wikipedia.org/wiki/Maria_Stuart_(Schiller)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.wikipedia.org/wiki/Wallenstein_(Schiller)" TargetMode="External"/><Relationship Id="rId5" Type="http://schemas.openxmlformats.org/officeDocument/2006/relationships/hyperlink" Target="http://de.wikipedia.org/wiki/Don_Karlos_(Schiller)" TargetMode="External"/><Relationship Id="rId10" Type="http://schemas.openxmlformats.org/officeDocument/2006/relationships/hyperlink" Target="http://de.wikipedia.org/wiki/Demetrius_(Schiller)" TargetMode="External"/><Relationship Id="rId4" Type="http://schemas.openxmlformats.org/officeDocument/2006/relationships/hyperlink" Target="http://de.wikipedia.org/wiki/Kabale_und_Liebe" TargetMode="External"/><Relationship Id="rId9" Type="http://schemas.openxmlformats.org/officeDocument/2006/relationships/hyperlink" Target="http://de.wikipedia.org/wiki/Wilhelm_Tell_(Schiller)" TargetMode="External"/></Relationships>
</file>

<file path=ppt/slides/_rels/slide24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5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4" Target="../media/image26.png" Type="http://schemas.openxmlformats.org/officeDocument/2006/relationships/image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9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5" Target="../media/image29.png" Type="http://schemas.openxmlformats.org/officeDocument/2006/relationships/image"/><Relationship Id="rId4" Target="../media/image28.jpeg" Type="http://schemas.openxmlformats.org/officeDocument/2006/relationships/image"/></Relationships>
</file>

<file path=ppt/slides/_rels/slide3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slideLayouts/slideLayout2.xml" Type="http://schemas.openxmlformats.org/officeDocument/2006/relationships/slideLayout"/><Relationship Id="rId1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 Type="http://schemas.openxmlformats.org/officeDocument/2006/relationships/audio"/><Relationship Id="rId4" Target="../media/image3.png" Type="http://schemas.openxmlformats.org/officeDocument/2006/relationships/image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de.wikipedia.org/wiki/Kleiner_Mann_%E2%80%93_was_nun?" TargetMode="Externa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.wikipedia.org/wiki/Wolf_unter_W%C3%B6lfe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All%20Users.WINDOWS\&#1044;&#1086;&#1082;&#1091;&#1084;&#1077;&#1085;&#1090;&#1099;\&#1052;&#1086;&#1103;%20&#1084;&#1091;&#1079;&#1099;&#1082;&#1072;\&#1054;&#1073;&#1088;&#1072;&#1079;&#1094;&#1099;%20&#1084;&#1091;&#1079;&#1099;&#1082;&#1080;\Beethoven's%20Symphony%20No.%209%20(Scherzo).wm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iki/Egmont_(Goethe)" TargetMode="External"/><Relationship Id="rId3" Type="http://schemas.openxmlformats.org/officeDocument/2006/relationships/hyperlink" Target="http://de.wikipedia.org/wiki/Die_Laune_des_Verliebten" TargetMode="External"/><Relationship Id="rId7" Type="http://schemas.openxmlformats.org/officeDocument/2006/relationships/hyperlink" Target="http://de.wikipedia.org/wiki/G%C3%B6tter,_Helden_und_Wieland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.wikipedia.org/wiki/Hanswursts_Hochzeit" TargetMode="External"/><Relationship Id="rId5" Type="http://schemas.openxmlformats.org/officeDocument/2006/relationships/hyperlink" Target="http://de.wikipedia.org/wiki/G%C3%B6tz_von_Berlichingen_(Goethe)" TargetMode="External"/><Relationship Id="rId4" Type="http://schemas.openxmlformats.org/officeDocument/2006/relationships/hyperlink" Target="http://de.wikipedia.org/wiki/Die_Mitschuldigen" TargetMode="External"/><Relationship Id="rId9" Type="http://schemas.openxmlformats.org/officeDocument/2006/relationships/hyperlink" Target="http://de.wikipedia.org/wiki/Erwin_und_Elmir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e.wikipedia.org/w/index.php?title=Totentanz_(Goethe)&amp;action=edit&amp;redlink=1" TargetMode="External"/><Relationship Id="rId3" Type="http://schemas.openxmlformats.org/officeDocument/2006/relationships/hyperlink" Target="http://de.wikipedia.org/wiki/Mailied" TargetMode="External"/><Relationship Id="rId7" Type="http://schemas.openxmlformats.org/officeDocument/2006/relationships/hyperlink" Target="http://de.wikipedia.org/wiki/Der_Schatzgr%C3%A4ber_(Goethe)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e.wikipedia.org/wiki/Erlk%C3%B6nig_(Ballade)" TargetMode="External"/><Relationship Id="rId5" Type="http://schemas.openxmlformats.org/officeDocument/2006/relationships/hyperlink" Target="http://de.wikipedia.org/wiki/An_den_Mond" TargetMode="External"/><Relationship Id="rId4" Type="http://schemas.openxmlformats.org/officeDocument/2006/relationships/hyperlink" Target="http://de.wikipedia.org/wiki/Prometheus_(Hymne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5" y="5000636"/>
            <a:ext cx="83058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Kusnezow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Ilja</a:t>
            </a:r>
            <a:r>
              <a:rPr lang="en-US" dirty="0" smtClean="0">
                <a:solidFill>
                  <a:srgbClr val="FFFF00"/>
                </a:solidFill>
              </a:rPr>
              <a:t> und </a:t>
            </a:r>
            <a:r>
              <a:rPr lang="en-US" dirty="0" err="1" smtClean="0">
                <a:solidFill>
                  <a:srgbClr val="FFFF00"/>
                </a:solidFill>
              </a:rPr>
              <a:t>Wolkow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r>
              <a:rPr lang="en-US" smtClean="0">
                <a:solidFill>
                  <a:srgbClr val="FFFF00"/>
                </a:solidFill>
              </a:rPr>
              <a:t>Anton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>
                <a:solidFill>
                  <a:srgbClr val="FFFF00"/>
                </a:solidFill>
              </a:rPr>
              <a:t>Ber</a:t>
            </a:r>
            <a:r>
              <a:rPr lang="en-US" dirty="0" err="1" smtClean="0">
                <a:solidFill>
                  <a:srgbClr val="FFFF00"/>
                </a:solidFill>
              </a:rPr>
              <a:t>ühmte</a:t>
            </a:r>
            <a:r>
              <a:rPr lang="en-US" dirty="0" smtClean="0">
                <a:solidFill>
                  <a:srgbClr val="FFFF00"/>
                </a:solidFill>
              </a:rPr>
              <a:t> deutsche </a:t>
            </a:r>
            <a:r>
              <a:rPr lang="en-US" dirty="0" err="1" smtClean="0">
                <a:solidFill>
                  <a:srgbClr val="FFFF00"/>
                </a:solidFill>
              </a:rPr>
              <a:t>Schriftsteller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5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8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93" y="0"/>
            <a:ext cx="920687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0" y="5857892"/>
            <a:ext cx="921547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FFFF00"/>
                </a:solidFill>
              </a:rPr>
              <a:t>Heinrich Heine 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6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9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53082"/>
          </a:xfrm>
        </p:spPr>
        <p:txBody>
          <a:bodyPr/>
          <a:lstStyle/>
          <a:p>
            <a:pPr lvl="0"/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Heinrich Heine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ertstammte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in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einer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reichen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jüdischen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Familie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wurde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am 13.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Dezember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in Düsseldorf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geboren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erstes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Buch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gelang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1822.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Später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war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eine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Gedichtsammlung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geschrieben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,die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nach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Heines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kurzem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Verlieb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England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Oktober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unter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Titel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Buch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Lieder”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erschien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Januar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1847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erschien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die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Buchfassung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seines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Versepor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“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Affa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Troll”. Heinrich Heine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starb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am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frühen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Morgen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des 17.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Februar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1856.</a:t>
            </a:r>
            <a:endParaRPr lang="en-US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Tm="45000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sz="4400" b="1" smtClean="0">
                <a:solidFill>
                  <a:srgbClr val="FFFF00"/>
                </a:solidFill>
              </a:rPr>
              <a:t>Heines Werke </a:t>
            </a:r>
            <a:br>
              <a:rPr sz="4400" b="1" smtClean="0">
                <a:solidFill>
                  <a:srgbClr val="FFFF0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advTm="5000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500298" y="0"/>
            <a:ext cx="443694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6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06411" y="0"/>
            <a:ext cx="453117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6000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/>
          </a:bodyPr>
          <a:lstStyle/>
          <a:p>
            <a:endParaRPr lang="de-DE" sz="4800" dirty="0" smtClean="0"/>
          </a:p>
          <a:p>
            <a:endParaRPr lang="de-DE" sz="4800" dirty="0" smtClean="0"/>
          </a:p>
          <a:p>
            <a:r>
              <a:rPr lang="de-DE" sz="4800" dirty="0" smtClean="0"/>
              <a:t>1834: </a:t>
            </a:r>
            <a:r>
              <a:rPr lang="de-DE" sz="4800" i="1" dirty="0" smtClean="0"/>
              <a:t>Der Salon. Erster Teil</a:t>
            </a:r>
            <a:r>
              <a:rPr lang="de-DE" sz="4800" dirty="0" smtClean="0"/>
              <a:t> .</a:t>
            </a:r>
          </a:p>
          <a:p>
            <a:r>
              <a:rPr lang="de-DE" sz="4800" dirty="0" smtClean="0"/>
              <a:t> 1835 :</a:t>
            </a:r>
            <a:r>
              <a:rPr lang="de-DE" sz="4800" i="1" dirty="0" smtClean="0"/>
              <a:t>Der Salon. Zweiter Teil</a:t>
            </a:r>
            <a:endParaRPr lang="de-DE" sz="4800" dirty="0" smtClean="0"/>
          </a:p>
          <a:p>
            <a:r>
              <a:rPr lang="de-DE" sz="4800" dirty="0" smtClean="0"/>
              <a:t> 1836: </a:t>
            </a:r>
            <a:r>
              <a:rPr lang="de-DE" sz="4800" i="1" dirty="0" smtClean="0"/>
              <a:t>Der Salon. Dritter Teil.</a:t>
            </a:r>
            <a:endParaRPr lang="ru-RU" sz="4800" dirty="0"/>
          </a:p>
        </p:txBody>
      </p:sp>
      <p:pic>
        <p:nvPicPr>
          <p:cNvPr id="5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3880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5842337"/>
            <a:ext cx="93583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</a:rPr>
              <a:t>Friedrich Schiller</a:t>
            </a:r>
            <a:endParaRPr lang="ru-RU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6388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pic>
        <p:nvPicPr>
          <p:cNvPr id="266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14414" y="0"/>
            <a:ext cx="692948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5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Friedrich Schiller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wurde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Marbach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geboren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Anonnym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liess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Schiller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dann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Mannheim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Schauspielen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“Die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Räuber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auffuhnen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Das Drama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hatte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einen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riesigen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Erfolg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1794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lernte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Schiller Goethe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näher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kennen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Schiller hat das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Schauspiel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”Don Carlos’, “Wallenstein”, “die Jungfrau von Orleans” und “Maria Stuart”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geschrieben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letztes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vollendetes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Drama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Welhelm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Tell”.</a:t>
            </a:r>
            <a:endParaRPr lang="ru-RU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ist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schon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1805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mit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46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Jahren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in Weimar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gestorben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en-US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Tm="4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goeth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" y="2"/>
            <a:ext cx="9143999" cy="706100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5" y="4929198"/>
            <a:ext cx="8229600" cy="1928802"/>
          </a:xfrm>
        </p:spPr>
        <p:txBody>
          <a:bodyPr/>
          <a:lstStyle/>
          <a:p>
            <a:pPr algn="ctr"/>
            <a:r>
              <a:rPr b="1" smtClean="0">
                <a:solidFill>
                  <a:srgbClr val="FFFF00"/>
                </a:solidFill>
              </a:rPr>
              <a:t>Johann Wolfgang von Goethe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6000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07181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FFFF00"/>
                </a:solidFill>
              </a:rPr>
              <a:t> Seine </a:t>
            </a:r>
            <a:r>
              <a:rPr lang="en-US" sz="4800" b="1" dirty="0" err="1" smtClean="0">
                <a:solidFill>
                  <a:srgbClr val="FFFF00"/>
                </a:solidFill>
              </a:rPr>
              <a:t>Werke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endParaRPr lang="ru-RU" sz="4800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571736" y="-5331"/>
            <a:ext cx="4175068" cy="6863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4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428860" y="0"/>
            <a:ext cx="4500594" cy="688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7000"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Dramatische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</a:rPr>
              <a:t>Werke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Die&#10; Räuber"/>
              </a:rPr>
              <a:t>Die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Die&#10; Räuber"/>
              </a:rPr>
              <a:t>Räuber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Kabale und Liebe"/>
              </a:rPr>
              <a:t>Kabale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Kabale und Liebe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Kabale und Liebe"/>
              </a:rPr>
              <a:t>und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Kabale und Liebe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Kabale und Liebe"/>
              </a:rPr>
              <a:t>Liebe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 tooltip="Don Karlos (Schiller)"/>
              </a:rPr>
              <a:t>Don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5" tooltip="Don Karlos (Schiller)"/>
              </a:rPr>
              <a:t>Karlos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6" tooltip="Wallenstein (Schiller)"/>
              </a:rPr>
              <a:t>Wallenstein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 tooltip="Maria Stuart (Schiller)"/>
              </a:rPr>
              <a:t>Maria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 tooltip="Maria Stuart (Schiller)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7" tooltip="Maria Stuart (Schiller)"/>
              </a:rPr>
              <a:t>Stuart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Die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Jungfrau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von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8" tooltip="Die Jungfrau von Orléans (Schiller)"/>
              </a:rPr>
              <a:t>Orléans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 tooltip="Wilhelm Tell (Schiller)"/>
              </a:rPr>
              <a:t>Wilhelm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 tooltip="Wilhelm Tell (Schiller)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9" tooltip="Wilhelm Tell (Schiller)"/>
              </a:rPr>
              <a:t>Tell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10" tooltip="Demetrius (Schiller)"/>
              </a:rPr>
              <a:t>Demetrius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16000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0194" y="0"/>
            <a:ext cx="919419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-71470" y="5842337"/>
            <a:ext cx="921547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FFFF00"/>
                </a:solidFill>
              </a:rPr>
              <a:t>Hans </a:t>
            </a:r>
            <a:r>
              <a:rPr lang="en-US" sz="4400" dirty="0" err="1" smtClean="0">
                <a:solidFill>
                  <a:srgbClr val="FFFF00"/>
                </a:solidFill>
              </a:rPr>
              <a:t>Fallada</a:t>
            </a:r>
            <a:r>
              <a:rPr lang="en-US" sz="4400" dirty="0" smtClean="0">
                <a:solidFill>
                  <a:srgbClr val="FFFF00"/>
                </a:solidFill>
              </a:rPr>
              <a:t> (Rudolf </a:t>
            </a:r>
            <a:r>
              <a:rPr lang="en-US" sz="4400" dirty="0" err="1" smtClean="0">
                <a:solidFill>
                  <a:srgbClr val="FFFF00"/>
                </a:solidFill>
              </a:rPr>
              <a:t>Ditzen</a:t>
            </a:r>
            <a:r>
              <a:rPr lang="en-US" sz="4400" dirty="0" smtClean="0">
                <a:solidFill>
                  <a:srgbClr val="FFFF00"/>
                </a:solidFill>
              </a:rPr>
              <a:t>)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Click="0" advTm="8000"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8500" y="0"/>
            <a:ext cx="91824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38768"/>
          </a:xfrm>
        </p:spPr>
        <p:txBody>
          <a:bodyPr>
            <a:normAutofit/>
          </a:bodyPr>
          <a:lstStyle/>
          <a:p>
            <a:pPr lvl="0"/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Hans </a:t>
            </a:r>
            <a:r>
              <a:rPr lang="en-US" sz="4000" b="1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Fallada</a:t>
            </a:r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(1893 – 1947)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ein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bekannter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deutscher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Erzähler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und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Chronist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Jahre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nach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dem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ersten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Weldkrieg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1932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machte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ihn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sein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Roman “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Kleiner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Mann – was nun?”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weltberühmt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Andere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bekannte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Werke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sind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Wölf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unter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Wölfen”,”Jeder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stirbt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für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sich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allein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”.</a:t>
            </a:r>
            <a:endParaRPr lang="en-US" sz="4000" dirty="0" smtClean="0">
              <a:solidFill>
                <a:srgbClr val="FFFF00"/>
              </a:solidFill>
              <a:latin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advTm="3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928934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sz="4400" b="1" smtClean="0">
                <a:solidFill>
                  <a:srgbClr val="FFFF00"/>
                </a:solidFill>
              </a:rPr>
              <a:t>Falladas Werke </a:t>
            </a:r>
            <a:br>
              <a:rPr sz="4400" b="1" smtClean="0">
                <a:solidFill>
                  <a:srgbClr val="FFFF00"/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 advClick="0" advTm="5000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3" y="-1"/>
            <a:ext cx="4714909" cy="6815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4000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0"/>
            <a:ext cx="5429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6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7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5822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Werke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Anton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und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Gerda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Kleiner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Mann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 –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was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nun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3" tooltip="Kleiner Mann – was nun?"/>
              </a:rPr>
              <a:t>?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Wir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hatten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mal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ein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Kind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Märchen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vom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Stadtschreiber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Hoppelpoppel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wo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bist</a:t>
            </a: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du?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Wolf unter Wölfen"/>
              </a:rPr>
              <a:t>Wolf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Wolf unter Wölfen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Wolf unter Wölfen"/>
              </a:rPr>
              <a:t>unter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Wolf unter Wölfen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hlinkClick r:id="rId4" tooltip="Wolf unter Wölfen"/>
              </a:rPr>
              <a:t>Wölfen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eiserne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Gustav</a:t>
            </a:r>
            <a:r>
              <a:rPr lang="en-US" sz="4400" dirty="0" smtClean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Goethe war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berühmteste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deutsche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Dichter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Welt.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hat die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grössten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und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schönsten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Kunstwerke</a:t>
            </a:r>
            <a:r>
              <a:rPr lang="ru-RU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geschrieben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wurde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1749 in Frankfurt am Main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geboren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Gothe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schrieb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sein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erstes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Schauspiel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 “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Gotz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von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Berlichinger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”, und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einige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Jahre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später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das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Trauerspiel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 “ Egmont”.</a:t>
            </a:r>
            <a:endParaRPr lang="ru-RU" sz="3200" dirty="0" smtClean="0">
              <a:solidFill>
                <a:srgbClr val="FFFF00"/>
              </a:solidFill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Kurz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vor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seinem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Tod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vollendete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er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den 2.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Teil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des Dramas “Faust”, das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zur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Weltliteratur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gehört</a:t>
            </a:r>
            <a:r>
              <a:rPr lang="en-US" sz="3200" dirty="0" smtClean="0">
                <a:solidFill>
                  <a:srgbClr val="FFFF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advTm="4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85786" y="2786058"/>
            <a:ext cx="77867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FF00"/>
                </a:solidFill>
              </a:rPr>
              <a:t>Goethes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r>
              <a:rPr lang="en-US" sz="4800" b="1" dirty="0" err="1" smtClean="0">
                <a:solidFill>
                  <a:srgbClr val="FFFF00"/>
                </a:solidFill>
              </a:rPr>
              <a:t>Werke</a:t>
            </a:r>
            <a:r>
              <a:rPr lang="en-US" sz="4800" b="1" dirty="0" smtClean="0">
                <a:solidFill>
                  <a:srgbClr val="FFFF00"/>
                </a:solidFill>
              </a:rPr>
              <a:t> </a:t>
            </a:r>
            <a:endParaRPr lang="en-US" sz="4800" b="1" dirty="0">
              <a:solidFill>
                <a:srgbClr val="FFFF00"/>
              </a:solidFill>
            </a:endParaRPr>
          </a:p>
        </p:txBody>
      </p:sp>
      <p:pic>
        <p:nvPicPr>
          <p:cNvPr id="3" name="Beethoven's Symphony No. 9 (Scherzo)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5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3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Илья\Мои документы\Мои рисунки\437px-Goethe_Ginkgo_Biloba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-15284"/>
            <a:ext cx="5006042" cy="687328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8765" y="17813"/>
            <a:ext cx="4652127" cy="684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Die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Dramen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Die Laune des Verliebten"/>
              </a:rPr>
              <a:t>Die Laune des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Die Laune des Verliebten"/>
              </a:rPr>
              <a:t>Verliebten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Die Mitschuldigen"/>
              </a:rPr>
              <a:t>Die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Die Mitschuldigen"/>
              </a:rPr>
              <a:t>Mitschuldigen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Götz von Berlichingen (Goethe)"/>
              </a:rPr>
              <a:t>Götz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Götz von Berlichingen (Goethe)"/>
              </a:rPr>
              <a:t> von Berlichingen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Hanswursts Hochzeit"/>
              </a:rPr>
              <a:t>Hanswursts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Hanswursts Hochzeit"/>
              </a:rPr>
              <a:t> 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Hanswursts Hochzeit"/>
              </a:rPr>
              <a:t>Hochzeit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Götter, Helden und Wieland"/>
              </a:rPr>
              <a:t>Götter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Götter, Helden und Wieland"/>
              </a:rPr>
              <a:t>, </a:t>
            </a:r>
            <a:r>
              <a:rPr kumimoji="0" lang="en-US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Götter, Helden und Wieland"/>
              </a:rPr>
              <a:t>Helden</a:t>
            </a:r>
            <a:r>
              <a:rPr kumimoji="0" lang="en-US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Götter, Helden und Wieland"/>
              </a:rPr>
              <a:t> und Wieland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Egmont (Goethe)"/>
              </a:rPr>
              <a:t>Egmont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Erwin und Elmire"/>
              </a:rPr>
              <a:t>Erwin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Erwin und Elmire"/>
              </a:rPr>
              <a:t> 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Erwin und Elmire"/>
              </a:rPr>
              <a:t>und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Erwin und Elmire"/>
              </a:rPr>
              <a:t> </a:t>
            </a:r>
            <a:r>
              <a:rPr kumimoji="0" lang="ru-RU" sz="4000" b="0" i="1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Erwin und Elmire"/>
              </a:rPr>
              <a:t>Elmire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advTm="20000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42852"/>
            <a:ext cx="807249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algn="ctr"/>
            <a:r>
              <a:rPr lang="en-US" sz="4000" b="1" dirty="0" err="1" smtClean="0">
                <a:solidFill>
                  <a:srgbClr val="7030A0"/>
                </a:solidFill>
              </a:rPr>
              <a:t>Gedichte</a:t>
            </a:r>
            <a:endParaRPr lang="en-US" sz="40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1771: </a:t>
            </a:r>
            <a:r>
              <a:rPr lang="en-US" sz="3600" i="1" dirty="0" err="1" smtClean="0">
                <a:solidFill>
                  <a:srgbClr val="7030A0"/>
                </a:solidFill>
                <a:hlinkClick r:id="rId3" tooltip="Mailied"/>
              </a:rPr>
              <a:t>Mailied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1774: </a:t>
            </a:r>
            <a:r>
              <a:rPr lang="en-US" sz="3600" i="1" dirty="0" smtClean="0">
                <a:solidFill>
                  <a:srgbClr val="7030A0"/>
                </a:solidFill>
                <a:hlinkClick r:id="rId4" tooltip="Prometheus (Hymne)"/>
              </a:rPr>
              <a:t>Prometheus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1777: </a:t>
            </a:r>
            <a:r>
              <a:rPr lang="en-US" sz="3600" i="1" dirty="0" smtClean="0">
                <a:solidFill>
                  <a:srgbClr val="7030A0"/>
                </a:solidFill>
                <a:hlinkClick r:id="rId5" tooltip="An den Mond"/>
              </a:rPr>
              <a:t>An den </a:t>
            </a:r>
            <a:r>
              <a:rPr lang="en-US" sz="3600" i="1" dirty="0" err="1" smtClean="0">
                <a:solidFill>
                  <a:srgbClr val="7030A0"/>
                </a:solidFill>
                <a:hlinkClick r:id="rId5" tooltip="An den Mond"/>
              </a:rPr>
              <a:t>Mond</a:t>
            </a:r>
            <a:endParaRPr lang="en-US" sz="3600" dirty="0" smtClean="0">
              <a:solidFill>
                <a:srgbClr val="7030A0"/>
              </a:solidFill>
            </a:endParaRP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1782: </a:t>
            </a:r>
            <a:r>
              <a:rPr lang="en-US" sz="3600" i="1" dirty="0" err="1" smtClean="0">
                <a:solidFill>
                  <a:srgbClr val="7030A0"/>
                </a:solidFill>
                <a:hlinkClick r:id="rId6" tooltip="Erlkönig (Ballade)"/>
              </a:rPr>
              <a:t>Der</a:t>
            </a:r>
            <a:r>
              <a:rPr lang="en-US" sz="3600" i="1" dirty="0" smtClean="0">
                <a:solidFill>
                  <a:srgbClr val="7030A0"/>
                </a:solidFill>
                <a:hlinkClick r:id="rId6" tooltip="Erlkönig (Ballade)"/>
              </a:rPr>
              <a:t> </a:t>
            </a:r>
            <a:r>
              <a:rPr lang="en-US" sz="3600" i="1" dirty="0" err="1" smtClean="0">
                <a:solidFill>
                  <a:srgbClr val="7030A0"/>
                </a:solidFill>
                <a:hlinkClick r:id="rId6" tooltip="Erlkönig (Ballade)"/>
              </a:rPr>
              <a:t>Erlkönig</a:t>
            </a:r>
            <a:r>
              <a:rPr lang="en-US" sz="3600" i="1" dirty="0" smtClean="0">
                <a:solidFill>
                  <a:srgbClr val="7030A0"/>
                </a:solidFill>
              </a:rPr>
              <a:t>                                  </a:t>
            </a:r>
            <a:r>
              <a:rPr lang="en-US" sz="3600" dirty="0" smtClean="0">
                <a:solidFill>
                  <a:srgbClr val="7030A0"/>
                </a:solidFill>
              </a:rPr>
              <a:t>1797 : </a:t>
            </a:r>
            <a:r>
              <a:rPr lang="en-US" sz="3600" i="1" dirty="0" err="1" smtClean="0">
                <a:solidFill>
                  <a:srgbClr val="7030A0"/>
                </a:solidFill>
                <a:hlinkClick r:id="rId7" tooltip="Der Schatzgräber (Goethe)"/>
              </a:rPr>
              <a:t>Der</a:t>
            </a:r>
            <a:r>
              <a:rPr lang="en-US" sz="3600" i="1" dirty="0" smtClean="0">
                <a:solidFill>
                  <a:srgbClr val="7030A0"/>
                </a:solidFill>
                <a:hlinkClick r:id="rId7" tooltip="Der Schatzgräber (Goethe)"/>
              </a:rPr>
              <a:t> </a:t>
            </a:r>
            <a:r>
              <a:rPr lang="en-US" sz="3600" i="1" dirty="0" err="1" smtClean="0">
                <a:solidFill>
                  <a:srgbClr val="7030A0"/>
                </a:solidFill>
                <a:hlinkClick r:id="rId7" tooltip="Der Schatzgräber (Goethe)"/>
              </a:rPr>
              <a:t>Schatzgräber</a:t>
            </a:r>
            <a:r>
              <a:rPr lang="en-US" sz="3600" dirty="0" smtClean="0">
                <a:solidFill>
                  <a:srgbClr val="7030A0"/>
                </a:solidFill>
              </a:rPr>
              <a:t> (Ballade)</a:t>
            </a:r>
          </a:p>
          <a:p>
            <a:pPr algn="ctr"/>
            <a:r>
              <a:rPr lang="en-US" sz="3600" dirty="0" smtClean="0">
                <a:solidFill>
                  <a:srgbClr val="7030A0"/>
                </a:solidFill>
              </a:rPr>
              <a:t>1815: </a:t>
            </a:r>
            <a:r>
              <a:rPr lang="en-US" sz="3600" i="1" dirty="0" err="1" smtClean="0">
                <a:solidFill>
                  <a:srgbClr val="7030A0"/>
                </a:solidFill>
                <a:hlinkClick r:id="rId8" tooltip="Totentanz (Goethe) (Seite nicht vorhanden)"/>
              </a:rPr>
              <a:t>Totentanz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advTm="20000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292</TotalTime>
  <Words>433</Words>
  <Application>Microsoft Office PowerPoint</Application>
  <PresentationFormat>Экран (4:3)</PresentationFormat>
  <Paragraphs>57</Paragraphs>
  <Slides>30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Berühmte deutsche Schriftsteller</vt:lpstr>
      <vt:lpstr>Johann Wolfgang von Goethe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Heines Werke  </vt:lpstr>
      <vt:lpstr>Слайд 14</vt:lpstr>
      <vt:lpstr>Слайд 15</vt:lpstr>
      <vt:lpstr>Слайд 16</vt:lpstr>
      <vt:lpstr>Слайд 17</vt:lpstr>
      <vt:lpstr> 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Falladas Werke  </vt:lpstr>
      <vt:lpstr>Слайд 28</vt:lpstr>
      <vt:lpstr>Слайд 29</vt:lpstr>
      <vt:lpstr>Слайд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Berühmte Deutsche Schriftsteller</dc:title>
  <dc:creator>Илья</dc:creator>
  <cp:lastModifiedBy>user</cp:lastModifiedBy>
  <cp:revision>46</cp:revision>
  <dcterms:created xsi:type="dcterms:W3CDTF">2010-12-03T14:58:28Z</dcterms:created>
  <dcterms:modified xsi:type="dcterms:W3CDTF">2015-10-17T12:45:37Z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881082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