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66" r:id="rId2"/>
    <p:sldId id="262" r:id="rId3"/>
    <p:sldId id="260" r:id="rId4"/>
    <p:sldId id="268" r:id="rId5"/>
    <p:sldId id="269" r:id="rId6"/>
    <p:sldId id="271" r:id="rId7"/>
    <p:sldId id="284" r:id="rId8"/>
    <p:sldId id="283" r:id="rId9"/>
    <p:sldId id="285" r:id="rId10"/>
    <p:sldId id="270" r:id="rId11"/>
    <p:sldId id="275" r:id="rId12"/>
    <p:sldId id="276" r:id="rId13"/>
    <p:sldId id="272" r:id="rId14"/>
    <p:sldId id="286" r:id="rId15"/>
    <p:sldId id="274" r:id="rId16"/>
    <p:sldId id="277" r:id="rId17"/>
    <p:sldId id="278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44" autoAdjust="0"/>
    <p:restoredTop sz="90809" autoAdjust="0"/>
  </p:normalViewPr>
  <p:slideViewPr>
    <p:cSldViewPr>
      <p:cViewPr varScale="1">
        <p:scale>
          <a:sx n="50" d="100"/>
          <a:sy n="50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EA65D-C1A7-4BB6-B3E6-1D1DF749A93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C2A1-26B1-4D80-AFE1-39815FE78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0C2A1-26B1-4D80-AFE1-39815FE78CF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0C2A1-26B1-4D80-AFE1-39815FE78CF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0C2A1-26B1-4D80-AFE1-39815FE78CF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0C2A1-26B1-4D80-AFE1-39815FE78CF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0C2A1-26B1-4D80-AFE1-39815FE78CF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> 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accent2"/>
                </a:solidFill>
              </a:rPr>
              <a:t>Урок-зачёт по алгебре в 8 классе по теме: «Квадратное уравнение и его корни».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>              Определение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Уравнение, приводимое к виду :                                      </a:t>
            </a:r>
            <a:r>
              <a:rPr lang="en-US" sz="4000" dirty="0" smtClean="0">
                <a:solidFill>
                  <a:srgbClr val="FF0000"/>
                </a:solidFill>
              </a:rPr>
              <a:t>ax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 +</a:t>
            </a:r>
            <a:r>
              <a:rPr lang="en-US" sz="4000" dirty="0" err="1" smtClean="0">
                <a:solidFill>
                  <a:srgbClr val="FF0000"/>
                </a:solidFill>
              </a:rPr>
              <a:t>bx</a:t>
            </a:r>
            <a:r>
              <a:rPr lang="en-US" sz="4000" dirty="0" smtClean="0">
                <a:solidFill>
                  <a:srgbClr val="FF0000"/>
                </a:solidFill>
              </a:rPr>
              <a:t> +c =</a:t>
            </a:r>
            <a:r>
              <a:rPr lang="ru-RU" sz="40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где</a:t>
            </a:r>
            <a:endParaRPr lang="ru-RU" sz="4000" dirty="0" smtClean="0"/>
          </a:p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- первый коэффициент(а≠0)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-</a:t>
            </a:r>
            <a:r>
              <a:rPr lang="ru-RU" sz="4000" dirty="0" smtClean="0"/>
              <a:t>второй коэффициент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/>
              <a:t>- свободный член</a:t>
            </a:r>
          </a:p>
          <a:p>
            <a:r>
              <a:rPr lang="ru-RU" sz="4000" dirty="0" smtClean="0"/>
              <a:t> </a:t>
            </a:r>
            <a:r>
              <a:rPr lang="ru-RU" sz="4000" i="1" dirty="0" smtClean="0"/>
              <a:t>называется  </a:t>
            </a:r>
            <a:r>
              <a:rPr lang="ru-RU" sz="4000" i="1" dirty="0" smtClean="0">
                <a:solidFill>
                  <a:srgbClr val="FF0000"/>
                </a:solidFill>
              </a:rPr>
              <a:t>квадратным.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Теорема Виета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 smtClean="0"/>
              <a:t>Сумма корней приведённого квадратного уравнения равна второму коэффициенту, взятому с противоположным знаком , а произведение корней равно свободному члену.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        x</a:t>
            </a:r>
            <a:r>
              <a:rPr lang="en-US" i="1" baseline="30000" dirty="0" smtClean="0">
                <a:solidFill>
                  <a:schemeClr val="accent2"/>
                </a:solidFill>
              </a:rPr>
              <a:t>2</a:t>
            </a:r>
            <a:r>
              <a:rPr lang="en-US" i="1" dirty="0" smtClean="0">
                <a:solidFill>
                  <a:schemeClr val="accent2"/>
                </a:solidFill>
              </a:rPr>
              <a:t>+px+q=0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b="1" i="1" dirty="0" smtClean="0"/>
              <a:t>            </a:t>
            </a:r>
            <a:r>
              <a:rPr lang="en-US" sz="5400" b="1" i="1" dirty="0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z="5400" b="1" i="1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5400" b="1" i="1" dirty="0" smtClean="0">
                <a:solidFill>
                  <a:schemeClr val="bg2">
                    <a:lumMod val="50000"/>
                  </a:schemeClr>
                </a:solidFill>
              </a:rPr>
              <a:t>+x</a:t>
            </a:r>
            <a:r>
              <a:rPr lang="en-US" sz="5400" b="1" i="1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5400" b="1" i="1" dirty="0" smtClean="0">
                <a:solidFill>
                  <a:schemeClr val="bg2">
                    <a:lumMod val="50000"/>
                  </a:schemeClr>
                </a:solidFill>
              </a:rPr>
              <a:t>=-p</a:t>
            </a:r>
            <a:endParaRPr lang="ru-RU" sz="5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5400" b="1" i="1" dirty="0" smtClean="0"/>
              <a:t>                               </a:t>
            </a:r>
            <a:r>
              <a:rPr lang="en-US" sz="5400" b="1" i="1" dirty="0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z="5400" b="1" i="1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5400" b="1" i="1" dirty="0" smtClean="0">
                <a:solidFill>
                  <a:schemeClr val="bg2">
                    <a:lumMod val="50000"/>
                  </a:schemeClr>
                </a:solidFill>
              </a:rPr>
              <a:t>+x</a:t>
            </a:r>
            <a:r>
              <a:rPr lang="en-US" sz="5400" b="1" i="1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5400" b="1" i="1" dirty="0" smtClean="0">
                <a:solidFill>
                  <a:schemeClr val="bg2">
                    <a:lumMod val="50000"/>
                  </a:schemeClr>
                </a:solidFill>
              </a:rPr>
              <a:t>=q</a:t>
            </a:r>
            <a:endParaRPr lang="ru-RU" sz="5400" b="1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1857356" y="2428868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536149" y="1750207"/>
            <a:ext cx="2628912" cy="2557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Неполные квадратные уравнения: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1)ax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+c=0</a:t>
            </a:r>
            <a:r>
              <a:rPr lang="ru-RU" sz="4000" dirty="0" smtClean="0"/>
              <a:t> ,где  с≠0;</a:t>
            </a:r>
          </a:p>
          <a:p>
            <a:r>
              <a:rPr lang="en-US" sz="4000" dirty="0" smtClean="0"/>
              <a:t>2)ax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+bx=0 </a:t>
            </a:r>
            <a:r>
              <a:rPr lang="ru-RU" sz="4000" dirty="0" smtClean="0"/>
              <a:t>, где</a:t>
            </a:r>
            <a:r>
              <a:rPr lang="en-US" sz="4000" dirty="0" smtClean="0"/>
              <a:t>   b≠</a:t>
            </a:r>
            <a:r>
              <a:rPr lang="ru-RU" sz="4000" dirty="0" smtClean="0"/>
              <a:t>0;</a:t>
            </a:r>
          </a:p>
          <a:p>
            <a:r>
              <a:rPr lang="en-US" sz="4000" dirty="0" smtClean="0"/>
              <a:t>3)ax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=0</a:t>
            </a:r>
            <a:endParaRPr lang="ru-RU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 Письменная работа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Найти корни неполных квадратных уравнений.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 numCol="2">
            <a:normAutofit/>
          </a:bodyPr>
          <a:lstStyle/>
          <a:p>
            <a:r>
              <a:rPr lang="ru-RU" dirty="0" smtClean="0"/>
              <a:t>1 –уровень:</a:t>
            </a:r>
          </a:p>
          <a:p>
            <a:r>
              <a:rPr lang="ru-RU" dirty="0" smtClean="0"/>
              <a:t>1)6х2=0;</a:t>
            </a:r>
          </a:p>
          <a:p>
            <a:r>
              <a:rPr lang="ru-RU" dirty="0" smtClean="0"/>
              <a:t>2.</a:t>
            </a:r>
            <a:r>
              <a:rPr lang="ru-RU" sz="2000" dirty="0" smtClean="0"/>
              <a:t>Х</a:t>
            </a:r>
            <a:r>
              <a:rPr lang="ru-RU" dirty="0" smtClean="0"/>
              <a:t>2-16=0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                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                                 2-уровень                                                                                       </a:t>
            </a:r>
            <a:r>
              <a:rPr lang="ru-RU" dirty="0" smtClean="0"/>
              <a:t>1</a:t>
            </a:r>
            <a:r>
              <a:rPr lang="ru-RU" dirty="0" smtClean="0"/>
              <a:t>)</a:t>
            </a:r>
            <a:r>
              <a:rPr lang="ru-RU" dirty="0" smtClean="0"/>
              <a:t>5х2+10х=0</a:t>
            </a:r>
          </a:p>
          <a:p>
            <a:pPr algn="just"/>
            <a:r>
              <a:rPr lang="ru-RU" sz="2800" i="1" dirty="0" smtClean="0"/>
              <a:t>2.3х2+75=0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Определить произведение и сумму корней: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 numCol="2">
            <a:normAutofit/>
          </a:bodyPr>
          <a:lstStyle/>
          <a:p>
            <a:r>
              <a:rPr lang="ru-RU" sz="3600" dirty="0" smtClean="0"/>
              <a:t>1-уровень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+13x-</a:t>
            </a:r>
            <a:r>
              <a:rPr lang="ru-RU" sz="3600" dirty="0" smtClean="0"/>
              <a:t>6</a:t>
            </a:r>
            <a:r>
              <a:rPr lang="en-US" sz="3600" dirty="0" smtClean="0"/>
              <a:t>8=</a:t>
            </a:r>
            <a:r>
              <a:rPr lang="ru-RU" sz="3600" dirty="0" smtClean="0"/>
              <a:t>0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2-уровень</a:t>
            </a:r>
            <a:endParaRPr lang="ru-RU" sz="3600" dirty="0" smtClean="0"/>
          </a:p>
          <a:p>
            <a:r>
              <a:rPr lang="en-US" sz="3600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+21x+9=0</a:t>
            </a:r>
            <a:endParaRPr lang="ru-RU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/>
          <a:lstStyle/>
          <a:p>
            <a:pPr algn="ctr"/>
            <a:endParaRPr lang="ru-RU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29642" cy="594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114800"/>
              </a:tblGrid>
              <a:tr h="1925645">
                <a:tc>
                  <a:txBody>
                    <a:bodyPr/>
                    <a:lstStyle/>
                    <a:p>
                      <a:r>
                        <a:rPr lang="ru-RU" sz="4000" i="1" dirty="0" smtClean="0">
                          <a:solidFill>
                            <a:schemeClr val="tx1"/>
                          </a:solidFill>
                        </a:rPr>
                        <a:t>1-уровень</a:t>
                      </a:r>
                      <a:endParaRPr lang="ru-RU" sz="4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1)3x</a:t>
                      </a:r>
                      <a:r>
                        <a:rPr kumimoji="0" lang="en-US" sz="4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+6x+3=0</a:t>
                      </a:r>
                      <a:endParaRPr kumimoji="0"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4000" b="1" i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2)-x</a:t>
                      </a:r>
                      <a:r>
                        <a:rPr kumimoji="0" lang="en-US" sz="4000" b="1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+x-3=0</a:t>
                      </a:r>
                      <a:endParaRPr kumimoji="0" lang="ru-RU" sz="40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3)2x</a:t>
                      </a:r>
                      <a:r>
                        <a:rPr kumimoji="0" lang="en-US" sz="4000" b="1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-7x+6=0</a:t>
                      </a:r>
                      <a:endParaRPr kumimoji="0" lang="ru-RU" sz="40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i="1" dirty="0" smtClean="0">
                          <a:solidFill>
                            <a:schemeClr val="tx1"/>
                          </a:solidFill>
                        </a:rPr>
                        <a:t>2- </a:t>
                      </a:r>
                      <a:r>
                        <a:rPr lang="ru-RU" sz="4000" i="1" dirty="0" smtClean="0">
                          <a:solidFill>
                            <a:schemeClr val="tx1"/>
                          </a:solidFill>
                        </a:rPr>
                        <a:t>уровень</a:t>
                      </a:r>
                      <a:r>
                        <a:rPr kumimoji="0" lang="ru-RU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</a:t>
                      </a:r>
                      <a:r>
                        <a:rPr kumimoji="0" lang="ru-RU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</a:t>
                      </a:r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3x</a:t>
                      </a:r>
                      <a:r>
                        <a:rPr kumimoji="0" lang="en-US" sz="4000" b="1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+20x-7=0</a:t>
                      </a:r>
                      <a:endParaRPr kumimoji="0" lang="ru-RU" sz="40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)(3x+4)</a:t>
                      </a:r>
                      <a:r>
                        <a:rPr kumimoji="0" lang="en-US" sz="4000" b="1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=4(x+3</a:t>
                      </a:r>
                      <a:r>
                        <a:rPr kumimoji="0" lang="ru-RU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3)3x</a:t>
                      </a:r>
                      <a:r>
                        <a:rPr kumimoji="0" lang="en-US" sz="4000" b="1" i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4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+5x-2=0</a:t>
                      </a:r>
                      <a:endParaRPr kumimoji="0" lang="ru-RU" sz="40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256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200026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40768"/>
            <a:ext cx="8229600" cy="48028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accent2"/>
                </a:solidFill>
              </a:rPr>
              <a:t>Рефлексия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          1.Достиг ли я поставленной  цели?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           2.На уроке было над чем подумать?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ru-RU" sz="2800" b="1" i="1" dirty="0" smtClean="0">
                <a:solidFill>
                  <a:schemeClr val="accent2"/>
                </a:solidFill>
              </a:rPr>
              <a:t>3.Что я понял сегодня про себя?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ru-RU" sz="2800" b="1" i="1" dirty="0" smtClean="0">
                <a:solidFill>
                  <a:schemeClr val="accent2"/>
                </a:solidFill>
              </a:rPr>
              <a:t>4.Мои впечатления от урока.</a:t>
            </a:r>
          </a:p>
          <a:p>
            <a:pPr algn="ctr">
              <a:buNone/>
            </a:pPr>
            <a:endParaRPr lang="ru-RU" sz="28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>
                <a:solidFill>
                  <a:schemeClr val="accent2"/>
                </a:solidFill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Итог урока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221457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i="1" dirty="0" smtClean="0"/>
              <a:t>Домашнее задание:</a:t>
            </a:r>
          </a:p>
          <a:p>
            <a:r>
              <a:rPr lang="ru-RU" sz="4000" i="1" dirty="0" smtClean="0"/>
              <a:t>               №654(а, г) ;№656( а, г, е).</a:t>
            </a:r>
            <a:endParaRPr lang="ru-RU" sz="40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          </a:t>
            </a:r>
            <a:r>
              <a:rPr lang="ru-RU" b="1" i="1" dirty="0" smtClean="0">
                <a:solidFill>
                  <a:schemeClr val="accent2"/>
                </a:solidFill>
              </a:rPr>
              <a:t>     </a:t>
            </a:r>
            <a:r>
              <a:rPr lang="ru-RU" b="1" i="1" dirty="0" smtClean="0">
                <a:solidFill>
                  <a:schemeClr val="accent2"/>
                </a:solidFill>
              </a:rPr>
              <a:t>Цели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урока: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i="1" dirty="0" smtClean="0"/>
              <a:t>Повторить и обобщить изученный материал.</a:t>
            </a:r>
          </a:p>
          <a:p>
            <a:r>
              <a:rPr lang="ru-RU" sz="4000" i="1" dirty="0" smtClean="0"/>
              <a:t>Развивать умение искать различные пути решения квадратных уравнений.</a:t>
            </a:r>
          </a:p>
          <a:p>
            <a:r>
              <a:rPr lang="ru-RU" sz="4000" i="1" dirty="0" smtClean="0"/>
              <a:t>Воспитывать трудолюбие и самостоятельность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>  Урок применения знаний и умений.</a:t>
            </a:r>
            <a:endParaRPr lang="ru-RU" sz="4000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/>
              <a:t>Формы контроля:</a:t>
            </a:r>
          </a:p>
          <a:p>
            <a:r>
              <a:rPr lang="ru-RU" sz="4000" i="1" dirty="0" smtClean="0"/>
              <a:t>1.Словарный диктант.</a:t>
            </a:r>
          </a:p>
          <a:p>
            <a:r>
              <a:rPr lang="ru-RU" sz="4000" i="1" dirty="0" smtClean="0"/>
              <a:t>2.Математический диктант.</a:t>
            </a:r>
          </a:p>
          <a:p>
            <a:r>
              <a:rPr lang="ru-RU" sz="4000" i="1" dirty="0" smtClean="0"/>
              <a:t>3.Мини-экзамен (теория, фронтальный опрос)</a:t>
            </a:r>
            <a:endParaRPr lang="ru-RU" sz="4000" i="1" dirty="0" smtClean="0"/>
          </a:p>
          <a:p>
            <a:r>
              <a:rPr lang="ru-RU" sz="4000" i="1" dirty="0" smtClean="0"/>
              <a:t>4.Письменная работа.</a:t>
            </a:r>
            <a:endParaRPr lang="ru-RU" sz="40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>    Словарный диктант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err="1" smtClean="0"/>
              <a:t>Коэффициент,уравнение,двучлен,преобразовать,дискриминант</a:t>
            </a:r>
            <a:r>
              <a:rPr lang="ru-RU" sz="4000" i="1" dirty="0" smtClean="0"/>
              <a:t>,</a:t>
            </a:r>
          </a:p>
          <a:p>
            <a:pPr>
              <a:buNone/>
            </a:pPr>
            <a:r>
              <a:rPr lang="ru-RU" sz="4000" i="1" dirty="0" err="1" smtClean="0"/>
              <a:t>трёхчлен,равносильность</a:t>
            </a:r>
            <a:r>
              <a:rPr lang="ru-RU" sz="4000" i="1" dirty="0" smtClean="0"/>
              <a:t>, сумма,</a:t>
            </a:r>
          </a:p>
          <a:p>
            <a:pPr>
              <a:buNone/>
            </a:pPr>
            <a:r>
              <a:rPr lang="ru-RU" sz="4000" i="1" dirty="0" err="1" smtClean="0"/>
              <a:t>вычислить,упростить,Франсуа</a:t>
            </a:r>
            <a:r>
              <a:rPr lang="ru-RU" sz="4000" i="1" dirty="0" smtClean="0"/>
              <a:t> Виет. </a:t>
            </a:r>
            <a:endParaRPr lang="ru-RU" sz="40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Математический диктант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/>
              <a:t>1</a:t>
            </a:r>
            <a:r>
              <a:rPr lang="ru-RU" sz="4000" i="1" dirty="0" smtClean="0"/>
              <a:t>.Формулу </a:t>
            </a:r>
            <a:r>
              <a:rPr lang="ru-RU" sz="4000" i="1" dirty="0" smtClean="0"/>
              <a:t>корней квадратного уравнения</a:t>
            </a:r>
            <a:r>
              <a:rPr lang="ru-RU" sz="4000" i="1" dirty="0" smtClean="0"/>
              <a:t>.</a:t>
            </a:r>
            <a:endParaRPr lang="ru-RU" sz="4000" i="1" dirty="0" smtClean="0"/>
          </a:p>
          <a:p>
            <a:r>
              <a:rPr lang="ru-RU" sz="4000" i="1" dirty="0" smtClean="0"/>
              <a:t>2</a:t>
            </a:r>
            <a:r>
              <a:rPr lang="ru-RU" sz="4000" i="1" dirty="0" smtClean="0"/>
              <a:t>. </a:t>
            </a:r>
            <a:r>
              <a:rPr lang="ru-RU" sz="4000" i="1" dirty="0" smtClean="0"/>
              <a:t>Сумму корней по теореме Виета.</a:t>
            </a:r>
          </a:p>
          <a:p>
            <a:r>
              <a:rPr lang="ru-RU" sz="4000" i="1" dirty="0" smtClean="0"/>
              <a:t> </a:t>
            </a:r>
            <a:r>
              <a:rPr lang="ru-RU" sz="4000" i="1" dirty="0" smtClean="0"/>
              <a:t>3. </a:t>
            </a:r>
            <a:r>
              <a:rPr lang="ru-RU" sz="4000" i="1" dirty="0" smtClean="0"/>
              <a:t>Произведение корней по теореме Виета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accent2"/>
                </a:solidFill>
              </a:rPr>
              <a:t>1</a:t>
            </a:r>
            <a:r>
              <a:rPr lang="ru-RU" b="1" i="1" dirty="0" smtClean="0">
                <a:solidFill>
                  <a:schemeClr val="accent2"/>
                </a:solidFill>
              </a:rPr>
              <a:t>.Формула </a:t>
            </a:r>
            <a:r>
              <a:rPr lang="ru-RU" b="1" i="1" dirty="0" smtClean="0">
                <a:solidFill>
                  <a:schemeClr val="accent2"/>
                </a:solidFill>
              </a:rPr>
              <a:t>для нахождения корней квадратного уравнения: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ax</a:t>
            </a:r>
            <a:r>
              <a:rPr lang="en-US" sz="2800" baseline="30000" dirty="0" smtClean="0">
                <a:latin typeface="Calibri"/>
                <a:ea typeface="Calibri"/>
                <a:cs typeface="Times New Roman"/>
              </a:rPr>
              <a:t>2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 +</a:t>
            </a:r>
            <a:r>
              <a:rPr lang="en-US" sz="2800" dirty="0" err="1" smtClean="0">
                <a:latin typeface="Calibri"/>
                <a:ea typeface="Calibri"/>
                <a:cs typeface="Times New Roman"/>
              </a:rPr>
              <a:t>bx+c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=0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D=b</a:t>
            </a:r>
            <a:r>
              <a:rPr lang="en-US" sz="2800" baseline="30000" dirty="0" smtClean="0">
                <a:latin typeface="Calibri"/>
                <a:ea typeface="Calibri"/>
                <a:cs typeface="Times New Roman"/>
              </a:rPr>
              <a:t>2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-4ac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D&gt;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0-  2 -корня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D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=0-1-корень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D&lt;</a:t>
            </a:r>
            <a:r>
              <a:rPr lang="ru-RU" sz="2800" dirty="0" smtClean="0">
                <a:latin typeface="Calibri"/>
                <a:ea typeface="Times New Roman"/>
                <a:cs typeface="Times New Roman"/>
              </a:rPr>
              <a:t>-нет корней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latin typeface="Calibri"/>
                <a:cs typeface="Times New Roman"/>
              </a:rPr>
              <a:t>Х</a:t>
            </a:r>
            <a:r>
              <a:rPr lang="ru-RU" sz="1600" i="1" dirty="0" smtClean="0">
                <a:latin typeface="Calibri"/>
                <a:cs typeface="Times New Roman"/>
              </a:rPr>
              <a:t>1/2</a:t>
            </a:r>
            <a:r>
              <a:rPr lang="ru-RU" sz="2800" i="1" dirty="0" smtClean="0">
                <a:latin typeface="Calibri"/>
                <a:cs typeface="Times New Roman"/>
              </a:rPr>
              <a:t>=</a:t>
            </a:r>
            <a:endParaRPr lang="ru-RU" sz="2800" i="1" dirty="0" smtClean="0">
              <a:latin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i="1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1428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572140"/>
            <a:ext cx="542925" cy="37147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55576"/>
            <a:ext cx="8305800" cy="734481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</a:t>
            </a:r>
            <a:br>
              <a:rPr lang="ru-RU" dirty="0" smtClean="0"/>
            </a:br>
            <a:r>
              <a:rPr lang="ru-RU" i="1" dirty="0" smtClean="0"/>
              <a:t>             </a:t>
            </a:r>
            <a:r>
              <a:rPr lang="ru-RU" i="1" dirty="0" smtClean="0">
                <a:solidFill>
                  <a:srgbClr val="FF0000"/>
                </a:solidFill>
              </a:rPr>
              <a:t>2.Сумма корней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/>
              <a:t>                  х</a:t>
            </a:r>
            <a:r>
              <a:rPr lang="ru-RU" sz="2800" i="1" dirty="0" smtClean="0"/>
              <a:t>1</a:t>
            </a:r>
            <a:r>
              <a:rPr lang="ru-RU" i="1" dirty="0" smtClean="0"/>
              <a:t>+</a:t>
            </a:r>
            <a:r>
              <a:rPr lang="ru-RU" sz="4800" i="1" dirty="0" smtClean="0"/>
              <a:t>х</a:t>
            </a:r>
            <a:r>
              <a:rPr lang="ru-RU" sz="2800" i="1" dirty="0" smtClean="0"/>
              <a:t>2</a:t>
            </a:r>
            <a:r>
              <a:rPr lang="ru-RU" i="1" dirty="0" smtClean="0"/>
              <a:t>=-р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75856"/>
            <a:ext cx="8305800" cy="10009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</a:t>
            </a:r>
            <a:br>
              <a:rPr lang="en-US" dirty="0" smtClean="0"/>
            </a:br>
            <a:r>
              <a:rPr lang="en-US" dirty="0" smtClean="0"/>
              <a:t>          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sz="6000" i="1" dirty="0" smtClean="0"/>
              <a:t/>
            </a:r>
            <a:br>
              <a:rPr lang="en-US" sz="6000" i="1" dirty="0" smtClean="0"/>
            </a:b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en-US" sz="6000" i="1" dirty="0" smtClean="0"/>
              <a:t>                </a:t>
            </a:r>
            <a:r>
              <a:rPr lang="ru-RU" sz="6000" i="1" dirty="0" smtClean="0">
                <a:solidFill>
                  <a:srgbClr val="FF0000"/>
                </a:solidFill>
              </a:rPr>
              <a:t>3.Произведение</a:t>
            </a:r>
            <a:br>
              <a:rPr lang="ru-RU" sz="6000" i="1" dirty="0" smtClean="0">
                <a:solidFill>
                  <a:srgbClr val="FF0000"/>
                </a:solidFill>
              </a:rPr>
            </a:br>
            <a:r>
              <a:rPr lang="ru-RU" sz="6000" i="1" dirty="0" smtClean="0">
                <a:solidFill>
                  <a:srgbClr val="FF0000"/>
                </a:solidFill>
              </a:rPr>
              <a:t/>
            </a:r>
            <a:br>
              <a:rPr lang="ru-RU" sz="6000" i="1" dirty="0" smtClean="0">
                <a:solidFill>
                  <a:srgbClr val="FF0000"/>
                </a:solidFill>
              </a:rPr>
            </a:br>
            <a:r>
              <a:rPr lang="ru-RU" sz="6000" i="1" dirty="0" smtClean="0">
                <a:solidFill>
                  <a:srgbClr val="FF0000"/>
                </a:solidFill>
              </a:rPr>
              <a:t>                     корней</a:t>
            </a: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>     </a:t>
            </a:r>
            <a:r>
              <a:rPr lang="en-US" sz="6000" i="1" dirty="0" smtClean="0"/>
              <a:t> </a:t>
            </a:r>
            <a:r>
              <a:rPr lang="ru-RU" sz="6000" i="1" dirty="0" smtClean="0"/>
              <a:t>             х</a:t>
            </a:r>
            <a:r>
              <a:rPr lang="ru-RU" sz="3100" i="1" dirty="0" smtClean="0"/>
              <a:t>1</a:t>
            </a:r>
            <a:r>
              <a:rPr lang="ru-RU" sz="6000" i="1" dirty="0" smtClean="0"/>
              <a:t>*х</a:t>
            </a:r>
            <a:r>
              <a:rPr lang="ru-RU" sz="3100" i="1" dirty="0" smtClean="0"/>
              <a:t>2</a:t>
            </a:r>
            <a:r>
              <a:rPr lang="ru-RU" sz="6000" i="1" dirty="0" smtClean="0"/>
              <a:t>=</a:t>
            </a:r>
            <a:r>
              <a:rPr lang="en-US" sz="6000" i="1" dirty="0" smtClean="0"/>
              <a:t>q</a:t>
            </a:r>
            <a:r>
              <a:rPr lang="en-US" sz="6000" i="1" dirty="0" smtClean="0"/>
              <a:t>       </a:t>
            </a: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i="1" dirty="0" smtClean="0"/>
              <a:t>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i="1" dirty="0" smtClean="0"/>
              <a:t> </a:t>
            </a:r>
            <a:endParaRPr lang="ru-RU" sz="54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888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           Мини-экзамен                           </a:t>
            </a:r>
            <a:r>
              <a:rPr lang="ru-RU" sz="3200" b="1" i="1" dirty="0" smtClean="0">
                <a:solidFill>
                  <a:srgbClr val="FF0000"/>
                </a:solidFill>
              </a:rPr>
              <a:t>1</a:t>
            </a:r>
            <a:r>
              <a:rPr lang="ru-RU" sz="2700" b="1" i="1" dirty="0" smtClean="0">
                <a:solidFill>
                  <a:srgbClr val="FF0000"/>
                </a:solidFill>
              </a:rPr>
              <a:t>.   Определение квадратного уравнения</a:t>
            </a:r>
            <a:br>
              <a:rPr lang="ru-RU" sz="2700" b="1" i="1" dirty="0" smtClean="0">
                <a:solidFill>
                  <a:srgbClr val="FF0000"/>
                </a:solidFill>
              </a:rPr>
            </a:br>
            <a:r>
              <a:rPr lang="ru-RU" sz="2700" b="1" i="1" dirty="0" smtClean="0">
                <a:solidFill>
                  <a:srgbClr val="FF0000"/>
                </a:solidFill>
              </a:rPr>
              <a:t>2.    Теорема Виета.</a:t>
            </a:r>
            <a:endParaRPr lang="ru-RU" sz="27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326</Words>
  <Application>Microsoft Office PowerPoint</Application>
  <PresentationFormat>Экран (4:3)</PresentationFormat>
  <Paragraphs>95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</vt:lpstr>
      <vt:lpstr>               Цели урока:</vt:lpstr>
      <vt:lpstr>  Урок применения знаний и умений.</vt:lpstr>
      <vt:lpstr>    Словарный диктант</vt:lpstr>
      <vt:lpstr>Математический диктант</vt:lpstr>
      <vt:lpstr>1.Формула для нахождения корней квадратного уравнения:</vt:lpstr>
      <vt:lpstr>                           2.Сумма корней                   х1+х2=-р                                                                          </vt:lpstr>
      <vt:lpstr>                                                            3.Произведение                       корней                    х1*х2=q            </vt:lpstr>
      <vt:lpstr>                 Мини-экзамен                           1.   Определение квадратного уравнения 2.    Теорема Виета.</vt:lpstr>
      <vt:lpstr>              Определение</vt:lpstr>
      <vt:lpstr>Теорема Виета</vt:lpstr>
      <vt:lpstr>        x2+px+q=0</vt:lpstr>
      <vt:lpstr>Неполные квадратные уравнения:</vt:lpstr>
      <vt:lpstr>       Письменная работа</vt:lpstr>
      <vt:lpstr> Найти корни неполных квадратных уравнений.</vt:lpstr>
      <vt:lpstr>Определить произведение и сумму корней:</vt:lpstr>
      <vt:lpstr>Слайд 17</vt:lpstr>
      <vt:lpstr> </vt:lpstr>
      <vt:lpstr> 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в 8 классе «Квадратные уравнения»</dc:title>
  <cp:lastModifiedBy>XTreme</cp:lastModifiedBy>
  <cp:revision>79</cp:revision>
  <dcterms:modified xsi:type="dcterms:W3CDTF">2012-11-30T19:45:47Z</dcterms:modified>
</cp:coreProperties>
</file>