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3" r:id="rId8"/>
    <p:sldId id="272" r:id="rId9"/>
    <p:sldId id="264" r:id="rId10"/>
    <p:sldId id="265" r:id="rId11"/>
    <p:sldId id="266" r:id="rId12"/>
    <p:sldId id="273" r:id="rId13"/>
    <p:sldId id="274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 используете слова английского происхождения в своей речи?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 ли Вы понимаете значение употребляемых английских слов?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каких сферах вам чаще всего встречаются английские слова?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Интернет (соцсети)</c:v>
                </c:pt>
                <c:pt idx="1">
                  <c:v>Музыка </c:v>
                </c:pt>
                <c:pt idx="2">
                  <c:v>СМИ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0.43</c:v>
                </c:pt>
                <c:pt idx="1">
                  <c:v>0.17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43826817596399"/>
          <c:y val="0.37607974113987336"/>
          <c:w val="0.68750411476914086"/>
          <c:h val="0.523479286031710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относитесь к употреблению английских слов в речи?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Положительно </c:v>
                </c:pt>
                <c:pt idx="1">
                  <c:v>Отрицательно  </c:v>
                </c:pt>
                <c:pt idx="2">
                  <c:v>Нейтрально 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</c:v>
                </c:pt>
                <c:pt idx="1">
                  <c:v>0.05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Испытываете ли вы сложности в изучении английского языка?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Наиболее употребляемы слов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флэшка</c:v>
                </c:pt>
                <c:pt idx="1">
                  <c:v>блог</c:v>
                </c:pt>
                <c:pt idx="2">
                  <c:v>имидж</c:v>
                </c:pt>
                <c:pt idx="3">
                  <c:v>онлайн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1</c:v>
                </c:pt>
                <c:pt idx="1">
                  <c:v>0.63</c:v>
                </c:pt>
                <c:pt idx="2">
                  <c:v>0.94</c:v>
                </c:pt>
                <c:pt idx="3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657152"/>
        <c:axId val="156684672"/>
      </c:barChart>
      <c:catAx>
        <c:axId val="156657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56684672"/>
        <c:crosses val="autoZero"/>
        <c:auto val="1"/>
        <c:lblAlgn val="ctr"/>
        <c:lblOffset val="100"/>
        <c:noMultiLvlLbl val="0"/>
      </c:catAx>
      <c:valAx>
        <c:axId val="156684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66571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B5ADF-A436-4F95-B4DB-8B9EF6F2200E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ABBA9-E57D-4431-8C17-6C7F83423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4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ABBA9-E57D-4431-8C17-6C7F8342392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21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ABBA9-E57D-4431-8C17-6C7F8342392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13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BC2-8E3E-4839-8217-550D9854CE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6F1-9914-4E5A-A08E-2EC3F5CF5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2158-3BB9-4AD4-857D-0180C673B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02D1-D3BE-430A-85A6-E83ACFF62F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5B49-D9C9-4CDC-860F-9DB963132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7EA7-B7A0-4021-9DD4-3D51D1C56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3A98-EFBB-4B76-B09C-36E3400286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BD17-0960-48CD-989E-87280E0AA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5A3C-B8E8-4CAC-931A-3766BBDCA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061B-9B93-431E-ABD5-FFBA0C1B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35821-5548-4F72-9D8A-6F18E2881B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787545-0D96-4203-B9DB-F3DD4997C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712968" cy="1368152"/>
          </a:xfrm>
        </p:spPr>
        <p:txBody>
          <a:bodyPr/>
          <a:lstStyle/>
          <a:p>
            <a:r>
              <a:rPr lang="en-US" sz="1400" dirty="0"/>
              <a:t>VI</a:t>
            </a:r>
            <a:r>
              <a:rPr lang="ru-RU" sz="1400" dirty="0"/>
              <a:t> Городской конкурс реферативно-исследовательских работ</a:t>
            </a:r>
          </a:p>
          <a:p>
            <a:r>
              <a:rPr lang="ru-RU" sz="1400" dirty="0"/>
              <a:t>для учащихся 1-8 классов «Интеллектуалы XXI века»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27984" y="4581128"/>
            <a:ext cx="4248472" cy="172819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Автор: Василькова </a:t>
            </a:r>
            <a:r>
              <a:rPr lang="ru-RU" dirty="0" smtClean="0"/>
              <a:t>Виктория,</a:t>
            </a:r>
          </a:p>
          <a:p>
            <a:pPr marL="45720" indent="0">
              <a:buNone/>
            </a:pPr>
            <a:r>
              <a:rPr lang="ru-RU" dirty="0" smtClean="0"/>
              <a:t>5 класс, МАОУ СОШ №108</a:t>
            </a:r>
          </a:p>
          <a:p>
            <a:pPr marL="45720" indent="0">
              <a:buNone/>
            </a:pPr>
            <a:r>
              <a:rPr lang="ru-RU" dirty="0" smtClean="0"/>
              <a:t>Руководитель</a:t>
            </a:r>
            <a:r>
              <a:rPr lang="ru-RU" dirty="0"/>
              <a:t>: </a:t>
            </a:r>
          </a:p>
          <a:p>
            <a:pPr marL="45720" indent="0">
              <a:buNone/>
            </a:pPr>
            <a:r>
              <a:rPr lang="ru-RU" dirty="0"/>
              <a:t>Марченко Елена Владимировна,</a:t>
            </a:r>
          </a:p>
          <a:p>
            <a:pPr marL="45720" indent="0">
              <a:buNone/>
            </a:pPr>
            <a:r>
              <a:rPr lang="ru-RU" dirty="0"/>
              <a:t>учитель английского языка </a:t>
            </a:r>
          </a:p>
          <a:p>
            <a:pPr marL="45720" indent="0">
              <a:buNone/>
            </a:pPr>
            <a:r>
              <a:rPr lang="ru-RU" dirty="0"/>
              <a:t>первой   категории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884368" y="1124744"/>
            <a:ext cx="109638" cy="2465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 flipH="1">
            <a:off x="7991728" y="2636912"/>
            <a:ext cx="324687" cy="1505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352928" cy="30963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Англицизмы в современном русском языке</a:t>
            </a:r>
            <a:br>
              <a:rPr lang="ru-RU" dirty="0">
                <a:effectLst/>
              </a:rPr>
            </a:br>
            <a:r>
              <a:rPr lang="ru-RU" sz="1400" dirty="0">
                <a:effectLst/>
              </a:rPr>
              <a:t>(реферативно-исследовательская работа)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(Филология (иностранный язык))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9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204864"/>
            <a:ext cx="7920880" cy="3888432"/>
          </a:xfrm>
        </p:spPr>
        <p:txBody>
          <a:bodyPr>
            <a:normAutofit lnSpcReduction="10000"/>
          </a:bodyPr>
          <a:lstStyle/>
          <a:p>
            <a:pPr marL="8001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Власть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политика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marL="8001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Средства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массовой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информации</a:t>
            </a:r>
          </a:p>
          <a:p>
            <a:pPr marL="8001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Спорт </a:t>
            </a:r>
          </a:p>
          <a:p>
            <a:pPr marL="8001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Кино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музыка</a:t>
            </a:r>
          </a:p>
          <a:p>
            <a:pPr marL="800100" indent="-5715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Экономика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60648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>
                <a:latin typeface="Times New Roman"/>
                <a:ea typeface="Times New Roman"/>
              </a:rPr>
              <a:t>Классификация </a:t>
            </a:r>
            <a:r>
              <a:rPr lang="ru-RU" sz="4000" b="1" i="1" u="sng" dirty="0" smtClean="0">
                <a:latin typeface="Times New Roman"/>
                <a:ea typeface="Times New Roman"/>
              </a:rPr>
              <a:t>англицизмов по </a:t>
            </a:r>
            <a:r>
              <a:rPr lang="ru-RU" sz="4000" b="1" i="1" u="sng" dirty="0">
                <a:latin typeface="Times New Roman"/>
                <a:ea typeface="Times New Roman"/>
              </a:rPr>
              <a:t>сферам общения</a:t>
            </a:r>
            <a:endParaRPr lang="ru-RU" sz="4000" i="1" u="sng" dirty="0"/>
          </a:p>
        </p:txBody>
      </p:sp>
    </p:spTree>
    <p:extLst>
      <p:ext uri="{BB962C8B-B14F-4D97-AF65-F5344CB8AC3E}">
        <p14:creationId xmlns:p14="http://schemas.microsoft.com/office/powerpoint/2010/main" val="40680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20879" cy="1944216"/>
          </a:xfrm>
        </p:spPr>
        <p:txBody>
          <a:bodyPr/>
          <a:lstStyle/>
          <a:p>
            <a:pPr indent="0" algn="l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i="1" u="sng" dirty="0">
                <a:effectLst/>
                <a:latin typeface="Times New Roman"/>
                <a:ea typeface="Times New Roman"/>
                <a:cs typeface="Times New Roman"/>
              </a:rPr>
              <a:t>Проведя анкетирование, мы седлали следующие выводы:</a:t>
            </a:r>
            <a:r>
              <a:rPr lang="ru-RU" sz="2400" i="1" u="sng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400" i="1" u="sng" dirty="0">
                <a:effectLst/>
                <a:latin typeface="Calibri"/>
                <a:ea typeface="Times New Roman"/>
                <a:cs typeface="Times New Roman"/>
              </a:rPr>
            </a:br>
            <a:endParaRPr lang="ru-RU" sz="3200" b="1" i="1" u="sng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2399660"/>
              </p:ext>
            </p:extLst>
          </p:nvPr>
        </p:nvGraphicFramePr>
        <p:xfrm>
          <a:off x="395536" y="1700808"/>
          <a:ext cx="36724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43044824"/>
              </p:ext>
            </p:extLst>
          </p:nvPr>
        </p:nvGraphicFramePr>
        <p:xfrm>
          <a:off x="5004048" y="1700808"/>
          <a:ext cx="33843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59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00897487"/>
              </p:ext>
            </p:extLst>
          </p:nvPr>
        </p:nvGraphicFramePr>
        <p:xfrm>
          <a:off x="323528" y="332656"/>
          <a:ext cx="34563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61713485"/>
              </p:ext>
            </p:extLst>
          </p:nvPr>
        </p:nvGraphicFramePr>
        <p:xfrm>
          <a:off x="4644008" y="404664"/>
          <a:ext cx="38884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93807693"/>
              </p:ext>
            </p:extLst>
          </p:nvPr>
        </p:nvGraphicFramePr>
        <p:xfrm>
          <a:off x="2123728" y="3889648"/>
          <a:ext cx="4615408" cy="29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29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933056"/>
            <a:ext cx="7272808" cy="332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Мы составили словарь англицизмов и провели опрос среди учащихся 5-6 классов нашей школы. Наиболее употребляемыми словами оказались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блог(63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%), имидж(94%), онлайн (53%), флэшка (100%).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69634210"/>
              </p:ext>
            </p:extLst>
          </p:nvPr>
        </p:nvGraphicFramePr>
        <p:xfrm>
          <a:off x="1547664" y="62068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4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0576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0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b="1" i="1" u="sng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3"/>
          </p:nvPr>
        </p:nvSpPr>
        <p:spPr>
          <a:xfrm flipH="1">
            <a:off x="251520" y="260648"/>
            <a:ext cx="8640960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40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800" b="1" i="1" u="sng" dirty="0">
                <a:latin typeface="Times New Roman"/>
                <a:ea typeface="Times New Roman"/>
                <a:cs typeface="Times New Roman"/>
              </a:rPr>
              <a:t>Новизна</a:t>
            </a:r>
            <a:r>
              <a:rPr lang="ru-RU" sz="48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800" dirty="0">
                <a:latin typeface="Times New Roman"/>
                <a:ea typeface="Times New Roman"/>
                <a:cs typeface="Times New Roman"/>
              </a:rPr>
              <a:t>данного исследования заключается в том, что мы исследуем постоянно меняющийся процесс, происходящий в языке, так как языки пополняются заимствованиями ежедневно.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184" y="5517232"/>
            <a:ext cx="6512511" cy="1143000"/>
          </a:xfrm>
        </p:spPr>
        <p:txBody>
          <a:bodyPr/>
          <a:lstStyle/>
          <a:p>
            <a:endParaRPr lang="ru-RU" b="1" i="1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260648"/>
            <a:ext cx="8352928" cy="6120680"/>
          </a:xfrm>
        </p:spPr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4000" b="1" i="1" u="sng" dirty="0">
                <a:latin typeface="Times New Roman"/>
                <a:ea typeface="Times New Roman"/>
                <a:cs typeface="Times New Roman"/>
              </a:rPr>
              <a:t> Предметом</a:t>
            </a:r>
            <a:r>
              <a:rPr lang="ru-RU" sz="4000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>работы является исследование заимствований англицизмов в современном русском языке.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sz="4000" b="1" i="1" u="sng" dirty="0">
                <a:latin typeface="Times New Roman"/>
                <a:ea typeface="Times New Roman"/>
                <a:cs typeface="Times New Roman"/>
              </a:rPr>
              <a:t>Объектом</a:t>
            </a:r>
            <a:r>
              <a:rPr lang="ru-RU" sz="4000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> исследования послужили лексические единицы английского происхождения и их производные.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404664"/>
            <a:ext cx="8363272" cy="572626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i="1" dirty="0">
                <a:latin typeface="Times New Roman"/>
                <a:ea typeface="Times New Roman"/>
              </a:rPr>
              <a:t> </a:t>
            </a:r>
            <a:r>
              <a:rPr lang="ru-RU" sz="5400" b="1" i="1" u="sng" dirty="0">
                <a:latin typeface="Times New Roman"/>
                <a:ea typeface="Times New Roman"/>
              </a:rPr>
              <a:t>Целью</a:t>
            </a:r>
            <a:r>
              <a:rPr lang="ru-RU" sz="5400" b="1" i="1" dirty="0">
                <a:latin typeface="Times New Roman"/>
                <a:ea typeface="Times New Roman"/>
              </a:rPr>
              <a:t> </a:t>
            </a:r>
            <a:r>
              <a:rPr lang="ru-RU" sz="5400" dirty="0">
                <a:latin typeface="Times New Roman"/>
                <a:ea typeface="Times New Roman"/>
              </a:rPr>
              <a:t>работы является анализ специфики функционирования англицизмов в речи русскоязычного </a:t>
            </a:r>
            <a:r>
              <a:rPr lang="ru-RU" sz="5400" dirty="0" smtClean="0">
                <a:latin typeface="Times New Roman"/>
                <a:ea typeface="Times New Roman"/>
              </a:rPr>
              <a:t>населения.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733256"/>
            <a:ext cx="288032" cy="4320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404665"/>
            <a:ext cx="8857109" cy="6453336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Общая цель определила конкретные исследовательские </a:t>
            </a:r>
            <a:r>
              <a:rPr lang="ru-RU" sz="2800" b="1" i="1" u="sng" dirty="0">
                <a:latin typeface="Times New Roman"/>
                <a:ea typeface="Times New Roman"/>
                <a:cs typeface="Times New Roman"/>
              </a:rPr>
              <a:t>задачи</a:t>
            </a:r>
            <a:r>
              <a:rPr lang="ru-RU" sz="2800" u="sng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000" u="sng" dirty="0">
              <a:latin typeface="Calibri"/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1.  Определить причины заимствований английских элементов в русском языке;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2.  Проанализировать теоретические материалы, связанные с заимствованиями;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3.  Рассмотреть способы образования англицизмов;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4.  Классифицировать наиболее употребляемые англицизмы по сферам общения;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5.  Выявить использование иноязычной лексики у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учащихся</a:t>
            </a:r>
            <a:r>
              <a:rPr lang="ru-RU" sz="2000" dirty="0" smtClean="0">
                <a:latin typeface="Calibri"/>
                <a:ea typeface="Times New Roman"/>
                <a:cs typeface="Times New Roman"/>
              </a:rPr>
              <a:t>  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МОУ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СОШ № 108, г. Челябинска.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8305800" y="5515168"/>
            <a:ext cx="1234752" cy="1010176"/>
          </a:xfrm>
        </p:spPr>
        <p:txBody>
          <a:bodyPr/>
          <a:lstStyle/>
          <a:p>
            <a:pPr marL="0" indent="0">
              <a:buNone/>
            </a:pPr>
            <a:endParaRPr lang="ru-RU" b="1" i="1" u="sng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1520" y="476672"/>
            <a:ext cx="8280920" cy="5472608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При решении поставленных выше задач были использованы следующие </a:t>
            </a:r>
            <a:r>
              <a:rPr lang="ru-RU" sz="3600" b="1" i="1" u="sng" dirty="0">
                <a:latin typeface="Times New Roman"/>
                <a:ea typeface="Times New Roman"/>
                <a:cs typeface="Times New Roman"/>
              </a:rPr>
              <a:t>методы и приёмы:</a:t>
            </a:r>
            <a:endParaRPr lang="ru-RU" sz="2800" u="sng" dirty="0"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1.Описательный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метод с приёмами наблюдения языковых явлений;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2.Приём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систематики и классификации;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3.Социологический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опрос, анкетирование;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>
              <a:buFont typeface="Wingdings" pitchFamily="2" charset="2"/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effectLst/>
                <a:latin typeface="Times New Roman"/>
                <a:ea typeface="Times New Roman"/>
              </a:rPr>
              <a:t>Причины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англицизмов </a:t>
            </a:r>
            <a:r>
              <a:rPr lang="ru-RU" sz="3600" dirty="0">
                <a:effectLst/>
                <a:latin typeface="Times New Roman"/>
                <a:ea typeface="Times New Roman"/>
              </a:rPr>
              <a:t>в современном русском языке</a:t>
            </a:r>
            <a:endParaRPr lang="ru-RU" sz="3600" b="1" i="1" u="sng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1700808"/>
            <a:ext cx="8785101" cy="489684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700808"/>
            <a:ext cx="7632848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Приведем определение слова «англицизм», которое дано в словаре </a:t>
            </a:r>
            <a:r>
              <a:rPr lang="ru-RU" sz="3600" dirty="0" err="1">
                <a:latin typeface="Times New Roman"/>
                <a:ea typeface="Times New Roman"/>
                <a:cs typeface="Times New Roman"/>
              </a:rPr>
              <a:t>С.И.Ожегова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англицизм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- это слово или оборот речи в каком-нибудь языке, заимствованные из английского языка или созданные по образцу английского слова или выражения.</a:t>
            </a:r>
            <a:endParaRPr lang="ru-RU" sz="28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305800" y="5515168"/>
            <a:ext cx="370656" cy="362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7992888" cy="5832648"/>
          </a:xfrm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u="sng" dirty="0">
                <a:latin typeface="Times New Roman"/>
                <a:ea typeface="Times New Roman"/>
                <a:cs typeface="Times New Roman"/>
              </a:rPr>
              <a:t>Причины появления англицизмов в русской речи</a:t>
            </a:r>
            <a:r>
              <a:rPr lang="ru-RU" sz="3600" b="1" u="sng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800" b="1" dirty="0">
              <a:latin typeface="Calibri"/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Появление новой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терминологии</a:t>
            </a:r>
            <a:endParaRPr lang="ru-RU" sz="3600" dirty="0">
              <a:latin typeface="Times New Roman"/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Отсутствие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соответствующего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понятия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Отсутствие соответствующего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наименования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Дань моде</a:t>
            </a:r>
            <a:endParaRPr lang="ru-RU" sz="3600" dirty="0">
              <a:latin typeface="Times New Roman"/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v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 Новизна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3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u="sng" dirty="0">
                <a:solidFill>
                  <a:schemeClr val="tx2"/>
                </a:solidFill>
                <a:effectLst/>
              </a:rPr>
              <a:t>Способы образования </a:t>
            </a:r>
            <a:r>
              <a:rPr lang="ru-RU" sz="3600" i="1" u="sng" dirty="0" smtClean="0">
                <a:solidFill>
                  <a:schemeClr val="tx2"/>
                </a:solidFill>
                <a:effectLst/>
              </a:rPr>
              <a:t>англицизмов:</a:t>
            </a:r>
            <a:r>
              <a:rPr lang="ru-RU" sz="3600" i="1" u="sng" dirty="0">
                <a:solidFill>
                  <a:schemeClr val="tx2"/>
                </a:solidFill>
                <a:effectLst/>
              </a:rPr>
              <a:t/>
            </a:r>
            <a:br>
              <a:rPr lang="ru-RU" sz="3600" i="1" u="sng" dirty="0">
                <a:solidFill>
                  <a:schemeClr val="tx2"/>
                </a:solidFill>
                <a:effectLst/>
              </a:rPr>
            </a:br>
            <a:endParaRPr lang="ru-RU" sz="36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6400800" cy="347472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Прямые </a:t>
            </a:r>
            <a:r>
              <a:rPr lang="ru-RU" dirty="0" smtClean="0">
                <a:solidFill>
                  <a:schemeClr val="tx1"/>
                </a:solidFill>
                <a:effectLst/>
              </a:rPr>
              <a:t>заимствования</a:t>
            </a:r>
          </a:p>
          <a:p>
            <a:r>
              <a:rPr lang="ru-RU" dirty="0" smtClean="0">
                <a:solidFill>
                  <a:schemeClr val="tx1"/>
                </a:solidFill>
                <a:effectLst/>
              </a:rPr>
              <a:t>Гибриды</a:t>
            </a:r>
          </a:p>
          <a:p>
            <a:r>
              <a:rPr lang="ru-RU" dirty="0" smtClean="0">
                <a:solidFill>
                  <a:schemeClr val="tx1"/>
                </a:solidFill>
                <a:effectLst/>
              </a:rPr>
              <a:t>Калька</a:t>
            </a:r>
          </a:p>
          <a:p>
            <a:r>
              <a:rPr lang="ru-RU" dirty="0" smtClean="0">
                <a:solidFill>
                  <a:schemeClr val="tx1"/>
                </a:solidFill>
                <a:effectLst/>
              </a:rPr>
              <a:t>Полукалька</a:t>
            </a:r>
          </a:p>
          <a:p>
            <a:r>
              <a:rPr lang="ru-RU" dirty="0" smtClean="0">
                <a:solidFill>
                  <a:schemeClr val="tx1"/>
                </a:solidFill>
                <a:effectLst/>
              </a:rPr>
              <a:t>Экзотизмы</a:t>
            </a:r>
          </a:p>
          <a:p>
            <a:r>
              <a:rPr lang="ru-RU" dirty="0">
                <a:solidFill>
                  <a:schemeClr val="tx1"/>
                </a:solidFill>
                <a:effectLst/>
              </a:rPr>
              <a:t>Иноязычные </a:t>
            </a:r>
            <a:r>
              <a:rPr lang="ru-RU" dirty="0" smtClean="0">
                <a:solidFill>
                  <a:schemeClr val="tx1"/>
                </a:solidFill>
                <a:effectLst/>
              </a:rPr>
              <a:t>вкрапления</a:t>
            </a:r>
          </a:p>
          <a:p>
            <a:r>
              <a:rPr lang="ru-RU" dirty="0">
                <a:solidFill>
                  <a:schemeClr val="tx1"/>
                </a:solidFill>
                <a:effectLst/>
              </a:rPr>
              <a:t>Композиты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6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239</TotalTime>
  <Words>380</Words>
  <Application>Microsoft Office PowerPoint</Application>
  <PresentationFormat>Экран (4:3)</PresentationFormat>
  <Paragraphs>62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Англицизмы в современном русском языке (реферативно-исследовательская работа) (Филология (иностранный язык))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Причины англицизмов в современном русском языке</vt:lpstr>
      <vt:lpstr>Презентация PowerPoint</vt:lpstr>
      <vt:lpstr>Способы образования англицизмов: </vt:lpstr>
      <vt:lpstr>:</vt:lpstr>
      <vt:lpstr>Проведя анкетирование, мы седлали следующие выводы: 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Англицизмы в современном русском языке.</dc:title>
  <dc:creator>user</dc:creator>
  <cp:lastModifiedBy>Robotun</cp:lastModifiedBy>
  <cp:revision>18</cp:revision>
  <dcterms:created xsi:type="dcterms:W3CDTF">2013-11-11T06:20:34Z</dcterms:created>
  <dcterms:modified xsi:type="dcterms:W3CDTF">2017-01-16T08:30:00Z</dcterms:modified>
</cp:coreProperties>
</file>