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7" r:id="rId4"/>
    <p:sldId id="260" r:id="rId5"/>
    <p:sldId id="263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9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house.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3rd Grade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7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258291" cy="913569"/>
          </a:xfrm>
        </p:spPr>
        <p:txBody>
          <a:bodyPr/>
          <a:lstStyle/>
          <a:p>
            <a:pPr algn="ctr"/>
            <a:r>
              <a:rPr lang="en-US" dirty="0" smtClean="0"/>
              <a:t>Active vocabulary.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792" r="379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1517073"/>
            <a:ext cx="2432304" cy="427107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000" dirty="0" smtClean="0"/>
              <a:t>Bathroom – </a:t>
            </a:r>
            <a:r>
              <a:rPr lang="ru-RU" sz="3000" dirty="0" smtClean="0"/>
              <a:t>ванная комната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Bedroom – </a:t>
            </a:r>
            <a:r>
              <a:rPr lang="ru-RU" sz="3000" dirty="0" smtClean="0"/>
              <a:t>спальня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Dining room – </a:t>
            </a:r>
            <a:r>
              <a:rPr lang="ru-RU" sz="3000" dirty="0" smtClean="0"/>
              <a:t>столовая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Garden – </a:t>
            </a:r>
            <a:r>
              <a:rPr lang="ru-RU" sz="3000" dirty="0" smtClean="0"/>
              <a:t>сад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Hall – </a:t>
            </a:r>
            <a:r>
              <a:rPr lang="ru-RU" sz="3000" dirty="0" smtClean="0"/>
              <a:t>коридор</a:t>
            </a:r>
          </a:p>
          <a:p>
            <a:pPr>
              <a:lnSpc>
                <a:spcPct val="120000"/>
              </a:lnSpc>
            </a:pPr>
            <a:r>
              <a:rPr lang="en-US" sz="3000" dirty="0" smtClean="0"/>
              <a:t>Kitchen – </a:t>
            </a:r>
            <a:r>
              <a:rPr lang="ru-RU" sz="3000" dirty="0" smtClean="0"/>
              <a:t>кухня </a:t>
            </a:r>
            <a:endParaRPr lang="en-US" sz="3000" dirty="0" smtClean="0"/>
          </a:p>
          <a:p>
            <a:pPr>
              <a:lnSpc>
                <a:spcPct val="120000"/>
              </a:lnSpc>
            </a:pPr>
            <a:r>
              <a:rPr lang="en-US" sz="3000" dirty="0" smtClean="0"/>
              <a:t>Living room – </a:t>
            </a:r>
            <a:r>
              <a:rPr lang="ru-RU" sz="3000" dirty="0" smtClean="0"/>
              <a:t>гостиная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6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0710" y="441960"/>
            <a:ext cx="2042160" cy="1323672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There is\ There are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025308"/>
              </p:ext>
            </p:extLst>
          </p:nvPr>
        </p:nvGraphicFramePr>
        <p:xfrm>
          <a:off x="304797" y="609598"/>
          <a:ext cx="8302175" cy="4039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3"/>
                <a:gridCol w="1051247"/>
                <a:gridCol w="1186025"/>
                <a:gridCol w="1186025"/>
                <a:gridCol w="1186025"/>
                <a:gridCol w="1186025"/>
                <a:gridCol w="1186025"/>
              </a:tblGrid>
              <a:tr h="388536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853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</a:p>
                    <a:p>
                      <a:r>
                        <a:rPr lang="en-US" dirty="0" smtClean="0"/>
                        <a:t>‘s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 big garden.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two swings</a:t>
                      </a:r>
                      <a:endParaRPr lang="ru-RU" dirty="0"/>
                    </a:p>
                  </a:txBody>
                  <a:tcPr anchor="ctr"/>
                </a:tc>
              </a:tr>
              <a:tr h="6799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Nagative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not</a:t>
                      </a:r>
                    </a:p>
                    <a:p>
                      <a:r>
                        <a:rPr lang="en-US" dirty="0" smtClean="0"/>
                        <a:t>isn’t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r>
                        <a:rPr lang="en-US" baseline="0" dirty="0" smtClean="0"/>
                        <a:t> not</a:t>
                      </a:r>
                    </a:p>
                    <a:p>
                      <a:r>
                        <a:rPr lang="en-US" baseline="0" dirty="0" smtClean="0"/>
                        <a:t>aren’t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9939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big garden?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swings?</a:t>
                      </a:r>
                      <a:endParaRPr lang="ru-RU" dirty="0"/>
                    </a:p>
                  </a:txBody>
                  <a:tcPr/>
                </a:tc>
              </a:tr>
              <a:tr h="679939">
                <a:tc>
                  <a:txBody>
                    <a:bodyPr/>
                    <a:lstStyle/>
                    <a:p>
                      <a:r>
                        <a:rPr lang="en-US" dirty="0" smtClean="0"/>
                        <a:t>Short answers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Yes, there is.\ No,</a:t>
                      </a:r>
                      <a:r>
                        <a:rPr lang="en-US" baseline="0" dirty="0" smtClean="0"/>
                        <a:t> there isn’t.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Yes, there are.\</a:t>
                      </a:r>
                      <a:r>
                        <a:rPr lang="en-US" baseline="0" dirty="0" smtClean="0"/>
                        <a:t> No, there aren’t.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134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Wh</a:t>
                      </a:r>
                      <a:r>
                        <a:rPr lang="en-US" dirty="0" smtClean="0"/>
                        <a:t>-questions 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How many rooms</a:t>
                      </a:r>
                      <a:r>
                        <a:rPr lang="en-US" baseline="0" dirty="0" smtClean="0"/>
                        <a:t> are there?</a:t>
                      </a:r>
                    </a:p>
                    <a:p>
                      <a:r>
                        <a:rPr lang="en-US" baseline="0" dirty="0" smtClean="0"/>
                        <a:t>How many roofs are there?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There are three. (pl.)</a:t>
                      </a:r>
                    </a:p>
                    <a:p>
                      <a:r>
                        <a:rPr lang="en-US" dirty="0" smtClean="0"/>
                        <a:t>There is one. (sg.)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1569720"/>
            <a:ext cx="2392680" cy="478536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We use “there is” with singular nouns. </a:t>
            </a:r>
          </a:p>
          <a:p>
            <a:r>
              <a:rPr lang="en-US" sz="1600" dirty="0" smtClean="0"/>
              <a:t>There is a big house.</a:t>
            </a:r>
          </a:p>
          <a:p>
            <a:r>
              <a:rPr lang="en-US" sz="1600" dirty="0" smtClean="0"/>
              <a:t>There’s a big house.</a:t>
            </a:r>
          </a:p>
          <a:p>
            <a:endParaRPr lang="en-US" sz="1600" dirty="0"/>
          </a:p>
          <a:p>
            <a:r>
              <a:rPr lang="en-US" sz="1600" dirty="0" smtClean="0"/>
              <a:t>We use “there are” with plural nouns.</a:t>
            </a:r>
          </a:p>
          <a:p>
            <a:r>
              <a:rPr lang="en-US" sz="1600" dirty="0" smtClean="0"/>
              <a:t>There are 3 rooms in my flat.</a:t>
            </a:r>
          </a:p>
          <a:p>
            <a:endParaRPr lang="en-US" sz="1600" dirty="0" smtClean="0"/>
          </a:p>
          <a:p>
            <a:r>
              <a:rPr lang="en-US" sz="1600" dirty="0" smtClean="0"/>
              <a:t>Add “not” to make a negative meaning.</a:t>
            </a:r>
          </a:p>
          <a:p>
            <a:r>
              <a:rPr lang="en-US" sz="1600" dirty="0" smtClean="0"/>
              <a:t>There is not (isn’t ) a TV in this room.</a:t>
            </a:r>
            <a:endParaRPr lang="en-US" sz="1600" dirty="0"/>
          </a:p>
          <a:p>
            <a:endParaRPr lang="en-US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0" y="4962297"/>
            <a:ext cx="2133600" cy="11715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800" y="4971822"/>
            <a:ext cx="22098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6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61448" cy="934671"/>
          </a:xfrm>
        </p:spPr>
        <p:txBody>
          <a:bodyPr/>
          <a:lstStyle/>
          <a:p>
            <a:pPr algn="ctr"/>
            <a:r>
              <a:rPr lang="en-US" dirty="0" smtClean="0"/>
              <a:t>This is my room.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My room.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1707" y="2941320"/>
            <a:ext cx="6013939" cy="289560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Correct</a:t>
            </a:r>
            <a:r>
              <a:rPr lang="en-US" dirty="0" smtClean="0"/>
              <a:t>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mistakes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73368" y="2756580"/>
            <a:ext cx="4754880" cy="3202259"/>
          </a:xfrm>
        </p:spPr>
        <p:txBody>
          <a:bodyPr/>
          <a:lstStyle/>
          <a:p>
            <a:r>
              <a:rPr lang="en-US" dirty="0" smtClean="0"/>
              <a:t>There are 3 posters on the walls.</a:t>
            </a:r>
          </a:p>
          <a:p>
            <a:r>
              <a:rPr lang="en-US" dirty="0" smtClean="0"/>
              <a:t>There is a computer on the table.</a:t>
            </a:r>
          </a:p>
          <a:p>
            <a:r>
              <a:rPr lang="en-US" dirty="0" smtClean="0"/>
              <a:t>There are 10 pens on the bed.</a:t>
            </a:r>
          </a:p>
          <a:p>
            <a:r>
              <a:rPr lang="en-US" dirty="0" smtClean="0"/>
              <a:t>There is kite under the bed.</a:t>
            </a:r>
          </a:p>
          <a:p>
            <a:r>
              <a:rPr lang="en-US" dirty="0" smtClean="0"/>
              <a:t>There are 2 windows in the room.</a:t>
            </a:r>
          </a:p>
          <a:p>
            <a:r>
              <a:rPr lang="en-US" dirty="0" smtClean="0"/>
              <a:t>There is a carpet on the floor.</a:t>
            </a:r>
          </a:p>
          <a:p>
            <a:r>
              <a:rPr lang="en-US" dirty="0" smtClean="0"/>
              <a:t>There are 4 books on the table.</a:t>
            </a:r>
          </a:p>
          <a:p>
            <a:r>
              <a:rPr lang="en-US" dirty="0" smtClean="0"/>
              <a:t>There is a purple bag under the bed.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7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77" y="359963"/>
            <a:ext cx="10058400" cy="1371600"/>
          </a:xfrm>
        </p:spPr>
        <p:txBody>
          <a:bodyPr/>
          <a:lstStyle/>
          <a:p>
            <a:r>
              <a:rPr lang="en-US" dirty="0" smtClean="0"/>
              <a:t>Out side the house…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2677" y="2556165"/>
            <a:ext cx="5682197" cy="3117272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u="sng" dirty="0" smtClean="0"/>
              <a:t>There ‘s  </a:t>
            </a:r>
            <a:r>
              <a:rPr lang="en-US" dirty="0" smtClean="0"/>
              <a:t>a big table in the garden.</a:t>
            </a:r>
          </a:p>
          <a:p>
            <a:r>
              <a:rPr lang="en-US" dirty="0" smtClean="0"/>
              <a:t>………… four chairs.</a:t>
            </a:r>
          </a:p>
          <a:p>
            <a:r>
              <a:rPr lang="en-US" dirty="0" smtClean="0"/>
              <a:t>………… two swings.</a:t>
            </a:r>
          </a:p>
          <a:p>
            <a:r>
              <a:rPr lang="en-US" dirty="0" smtClean="0"/>
              <a:t>………… a red bike.</a:t>
            </a:r>
          </a:p>
          <a:p>
            <a:r>
              <a:rPr lang="en-US" dirty="0" smtClean="0"/>
              <a:t>………… a dog under the table.</a:t>
            </a:r>
          </a:p>
          <a:p>
            <a:r>
              <a:rPr lang="en-US" dirty="0" smtClean="0"/>
              <a:t>………… three glasses on the table.</a:t>
            </a:r>
          </a:p>
          <a:p>
            <a:r>
              <a:rPr lang="en-US" dirty="0" smtClean="0"/>
              <a:t>………… two birds.</a:t>
            </a:r>
          </a:p>
          <a:p>
            <a:r>
              <a:rPr lang="en-US" dirty="0" smtClean="0"/>
              <a:t>………… a magazine.</a:t>
            </a:r>
          </a:p>
          <a:p>
            <a:r>
              <a:rPr lang="en-US" dirty="0" smtClean="0"/>
              <a:t>………… beautiful flowers and bushes.</a:t>
            </a:r>
            <a:endParaRPr lang="ru-RU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816335" y="1823824"/>
            <a:ext cx="4754880" cy="64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In the garden.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943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Write a letter to your pen-friend.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219552"/>
            <a:ext cx="3256817" cy="3932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65486" y="2219552"/>
            <a:ext cx="66330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Moscow, Russia</a:t>
            </a:r>
          </a:p>
          <a:p>
            <a:pPr algn="r"/>
            <a:r>
              <a:rPr lang="en-US" sz="2000" dirty="0" smtClean="0"/>
              <a:t>January, 2016</a:t>
            </a:r>
          </a:p>
          <a:p>
            <a:r>
              <a:rPr lang="en-US" sz="2000" dirty="0" smtClean="0"/>
              <a:t>Dear friend,</a:t>
            </a:r>
          </a:p>
          <a:p>
            <a:r>
              <a:rPr lang="en-US" sz="2000" dirty="0" smtClean="0"/>
              <a:t>My name is Dan. I’m 10 years old. I live in Moscow in a flat. There are 3 rooms in my flat. </a:t>
            </a:r>
            <a:endParaRPr lang="en-US" sz="2000" dirty="0"/>
          </a:p>
          <a:p>
            <a:r>
              <a:rPr lang="en-US" sz="2000" dirty="0" smtClean="0"/>
              <a:t>My room is the best. There is a bed, a table, a wardrobe, a bookcase and a window in my room. My room is very big and beautiful.</a:t>
            </a:r>
          </a:p>
          <a:p>
            <a:r>
              <a:rPr lang="en-US" sz="2000" dirty="0" smtClean="0"/>
              <a:t>What about you? Where do you live? What do you have in your room?</a:t>
            </a:r>
          </a:p>
          <a:p>
            <a:r>
              <a:rPr lang="en-US" sz="2000" dirty="0" smtClean="0"/>
              <a:t>Write me back.</a:t>
            </a:r>
          </a:p>
          <a:p>
            <a:r>
              <a:rPr lang="en-US" sz="2000" dirty="0" smtClean="0"/>
              <a:t>Dan</a:t>
            </a:r>
          </a:p>
        </p:txBody>
      </p:sp>
    </p:spTree>
    <p:extLst>
      <p:ext uri="{BB962C8B-B14F-4D97-AF65-F5344CB8AC3E}">
        <p14:creationId xmlns:p14="http://schemas.microsoft.com/office/powerpoint/2010/main" val="13577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t="16026" b="16026"/>
          <a:stretch>
            <a:fillRect/>
          </a:stretch>
        </p:blipFill>
        <p:spPr>
          <a:xfrm>
            <a:off x="8850821" y="3833892"/>
            <a:ext cx="1858963" cy="13922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58963" y="1944688"/>
            <a:ext cx="885082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</a:t>
            </a:r>
          </a:p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for your great work!</a:t>
            </a:r>
          </a:p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Good Bye!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38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88</TotalTime>
  <Words>426</Words>
  <Application>Microsoft Office PowerPoint</Application>
  <PresentationFormat>Широкоэкранный</PresentationFormat>
  <Paragraphs>86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My house.</vt:lpstr>
      <vt:lpstr>Active vocabulary.</vt:lpstr>
      <vt:lpstr>There is\ There are</vt:lpstr>
      <vt:lpstr>This is my room.</vt:lpstr>
      <vt:lpstr>Out side the house…</vt:lpstr>
      <vt:lpstr>Write a letter to your pen-friend.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flat</dc:title>
  <dc:creator>Алешина Анна</dc:creator>
  <cp:lastModifiedBy>Алешина Анна</cp:lastModifiedBy>
  <cp:revision>8</cp:revision>
  <dcterms:created xsi:type="dcterms:W3CDTF">2016-02-08T09:20:34Z</dcterms:created>
  <dcterms:modified xsi:type="dcterms:W3CDTF">2016-02-08T10:48:36Z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260648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