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1198225" cy="6858000"/>
  <p:notesSz cx="6761163" cy="9942513"/>
  <p:defaultTextStyle>
    <a:defPPr>
      <a:defRPr lang="ru-RU"/>
    </a:defPPr>
    <a:lvl1pPr marL="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5" autoAdjust="0"/>
  </p:normalViewPr>
  <p:slideViewPr>
    <p:cSldViewPr>
      <p:cViewPr varScale="1">
        <p:scale>
          <a:sx n="87" d="100"/>
          <a:sy n="87" d="100"/>
        </p:scale>
        <p:origin x="900" y="66"/>
      </p:cViewPr>
      <p:guideLst>
        <p:guide orient="horz" pos="2160"/>
        <p:guide pos="3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34E4-E3D3-48E3-8AAD-DD2B4CEB2EC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8138" y="746125"/>
            <a:ext cx="60848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49A4A-D933-4348-BD11-E208C8C8AD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3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8138" y="746125"/>
            <a:ext cx="608488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49A4A-D933-4348-BD11-E208C8C8ADD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1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9867" y="2130434"/>
            <a:ext cx="9518491" cy="147002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9734" y="3886200"/>
            <a:ext cx="783875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18713" y="274649"/>
            <a:ext cx="2519601" cy="58515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9911" y="274649"/>
            <a:ext cx="7372165" cy="58515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591" y="4406906"/>
            <a:ext cx="9518491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4591" y="2906719"/>
            <a:ext cx="9518491" cy="150018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68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5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8274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2842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27411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1980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36548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9911" y="1600203"/>
            <a:ext cx="4945883" cy="4525965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92431" y="1600203"/>
            <a:ext cx="4945883" cy="4525965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9917" y="1535116"/>
            <a:ext cx="4947830" cy="6397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9917" y="2174883"/>
            <a:ext cx="4947830" cy="3951285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88537" y="1535116"/>
            <a:ext cx="4949777" cy="6397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688537" y="2174883"/>
            <a:ext cx="4949777" cy="3951285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930" y="273053"/>
            <a:ext cx="3684135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78213" y="273059"/>
            <a:ext cx="6260119" cy="5853113"/>
          </a:xfrm>
        </p:spPr>
        <p:txBody>
          <a:bodyPr/>
          <a:lstStyle>
            <a:lvl1pPr>
              <a:defRPr sz="3500"/>
            </a:lvl1pPr>
            <a:lvl2pPr>
              <a:defRPr sz="26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9930" y="1435109"/>
            <a:ext cx="3684135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933" y="4800604"/>
            <a:ext cx="6718935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94933" y="612773"/>
            <a:ext cx="6718935" cy="4114800"/>
          </a:xfrm>
        </p:spPr>
        <p:txBody>
          <a:bodyPr/>
          <a:lstStyle>
            <a:lvl1pPr marL="0" indent="0">
              <a:buNone/>
              <a:defRPr sz="3500"/>
            </a:lvl1pPr>
            <a:lvl2pPr marL="456855" indent="0">
              <a:buNone/>
              <a:defRPr sz="2600"/>
            </a:lvl2pPr>
            <a:lvl3pPr marL="913710" indent="0">
              <a:buNone/>
              <a:defRPr sz="2600"/>
            </a:lvl3pPr>
            <a:lvl4pPr marL="1370574" indent="0">
              <a:buNone/>
              <a:defRPr sz="1800"/>
            </a:lvl4pPr>
            <a:lvl5pPr marL="1827429" indent="0">
              <a:buNone/>
              <a:defRPr sz="1800"/>
            </a:lvl5pPr>
            <a:lvl6pPr marL="2284284" indent="0">
              <a:buNone/>
              <a:defRPr sz="1800"/>
            </a:lvl6pPr>
            <a:lvl7pPr marL="2741139" indent="0">
              <a:buNone/>
              <a:defRPr sz="1800"/>
            </a:lvl7pPr>
            <a:lvl8pPr marL="3198003" indent="0">
              <a:buNone/>
              <a:defRPr sz="1800"/>
            </a:lvl8pPr>
            <a:lvl9pPr marL="3654858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94933" y="5367344"/>
            <a:ext cx="6718935" cy="804863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911" y="274635"/>
            <a:ext cx="10078403" cy="1143000"/>
          </a:xfrm>
          <a:prstGeom prst="rect">
            <a:avLst/>
          </a:prstGeom>
        </p:spPr>
        <p:txBody>
          <a:bodyPr vert="horz" lIns="91368" tIns="45684" rIns="91368" bIns="4568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9911" y="1600203"/>
            <a:ext cx="10078403" cy="4525965"/>
          </a:xfrm>
          <a:prstGeom prst="rect">
            <a:avLst/>
          </a:prstGeom>
        </p:spPr>
        <p:txBody>
          <a:bodyPr vert="horz" lIns="91368" tIns="45684" rIns="91368" bIns="456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59911" y="6356362"/>
            <a:ext cx="2612919" cy="365123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26060" y="6356362"/>
            <a:ext cx="3546105" cy="365123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25395" y="6356362"/>
            <a:ext cx="2612919" cy="365123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41" indent="-342641" algn="l" defTabSz="91371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94" indent="-285539" algn="l" defTabSz="91371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46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01" indent="-228428" algn="l" defTabSz="91371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56" indent="-228428" algn="l" defTabSz="91371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11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57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430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28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5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1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7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2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8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3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03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858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26504" y="4807678"/>
            <a:ext cx="1692445" cy="36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1200" b="1" dirty="0" smtClean="0"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6624" y="1700808"/>
            <a:ext cx="871296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«Новое направление мексиканской                 </a:t>
            </a:r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кухни,приготовление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горячей закуски»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Тортилья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овощная»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328" y="4221088"/>
            <a:ext cx="3227851" cy="24208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Описание: F:\ЛОГОТИП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52" y="332656"/>
            <a:ext cx="11144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58552" y="248072"/>
            <a:ext cx="4824536" cy="58326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мастер-класса: 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и применения технологии в практической деятельности мастера. Создание условий для формирования профессиональных компетенций участников мастер-класса. Обмен опытом совместной работы мастера и участника при демонстрации приемов приготовления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тортильи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06"/>
          <a:stretch/>
        </p:blipFill>
        <p:spPr>
          <a:xfrm>
            <a:off x="5815136" y="1124744"/>
            <a:ext cx="5040560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74576" y="404664"/>
            <a:ext cx="3888432" cy="60486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Задачи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для мастера п/о: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1.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Обобщить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опыт работы мастера по определенной проблеме: «Новое направление мексиканской кухни».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2.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Передать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свой опыт путем прямого и комментированного показа последовательности действий, методов, приемов и форм педагогической деятельности.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3.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Отработать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совместно с участниками мастер-класса поставленную в программе мастер-класса проблему.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4.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Создать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условия для плодотворного общения участников мастер-класса с целью развития творческого мышления и фантазии.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548680"/>
            <a:ext cx="3910811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072" y="3438263"/>
            <a:ext cx="3826942" cy="2553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659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46584" y="260648"/>
            <a:ext cx="9217024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         Задачи </a:t>
            </a:r>
            <a:r>
              <a:rPr lang="ru-RU" b="1" dirty="0"/>
              <a:t>для участников:</a:t>
            </a:r>
            <a:endParaRPr lang="ru-RU" dirty="0"/>
          </a:p>
          <a:p>
            <a:r>
              <a:rPr lang="ru-RU" b="1" dirty="0"/>
              <a:t>1.</a:t>
            </a:r>
            <a:r>
              <a:rPr lang="ru-RU" dirty="0"/>
              <a:t>Расширить знания, кругозор по теме мастер-класса.</a:t>
            </a:r>
          </a:p>
          <a:p>
            <a:r>
              <a:rPr lang="ru-RU" b="1" dirty="0"/>
              <a:t>2.</a:t>
            </a:r>
            <a:r>
              <a:rPr lang="ru-RU" dirty="0"/>
              <a:t>Познакомиться с технологией приготовления </a:t>
            </a:r>
            <a:r>
              <a:rPr lang="ru-RU" dirty="0" err="1"/>
              <a:t>тортильи</a:t>
            </a:r>
            <a:r>
              <a:rPr lang="ru-RU" dirty="0"/>
              <a:t>.</a:t>
            </a:r>
          </a:p>
          <a:p>
            <a:r>
              <a:rPr lang="ru-RU" b="1" dirty="0"/>
              <a:t>3.</a:t>
            </a:r>
            <a:r>
              <a:rPr lang="ru-RU" dirty="0"/>
              <a:t>Развивать коммуникативные качества в процессе мастер-класса.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Целевая аудитория</a:t>
            </a:r>
            <a:r>
              <a:rPr lang="ru-RU" dirty="0"/>
              <a:t>: обучающиеся колледжа.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04" y="4293096"/>
            <a:ext cx="3252656" cy="2163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384" y="4437112"/>
            <a:ext cx="2952328" cy="2019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032" y="2708920"/>
            <a:ext cx="4320480" cy="2898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404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5759" y="131711"/>
            <a:ext cx="3777169" cy="437740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Время проведения: </a:t>
            </a:r>
            <a:r>
              <a:rPr lang="ru-RU" dirty="0"/>
              <a:t>60 мин.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Требования к помещению и материальному обеспечению мастер-класса:</a:t>
            </a:r>
            <a:r>
              <a:rPr lang="ru-RU" b="1" dirty="0"/>
              <a:t> </a:t>
            </a:r>
            <a:r>
              <a:rPr lang="ru-RU" dirty="0"/>
              <a:t>мастер-класс проводится в учебной лаборатории повар-кондитер № 07. </a:t>
            </a:r>
          </a:p>
          <a:p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Необходимое оборудование</a:t>
            </a:r>
            <a:r>
              <a:rPr lang="ru-RU" b="1" dirty="0"/>
              <a:t>: </a:t>
            </a:r>
            <a:r>
              <a:rPr lang="ru-RU" dirty="0"/>
              <a:t>необходимый инвентарь, сырье и полуфабрикаты для приготовления блюда</a:t>
            </a:r>
          </a:p>
          <a:p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Методическое обеспечение</a:t>
            </a:r>
            <a:r>
              <a:rPr lang="ru-RU" b="1" dirty="0"/>
              <a:t>: </a:t>
            </a:r>
            <a:r>
              <a:rPr lang="ru-RU" dirty="0"/>
              <a:t>технологическая карта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99311" y="371332"/>
            <a:ext cx="3345121" cy="46805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Прогнозируемый результат</a:t>
            </a:r>
            <a:r>
              <a:rPr lang="ru-RU" b="1" dirty="0"/>
              <a:t>:</a:t>
            </a:r>
            <a:endParaRPr lang="ru-RU" dirty="0"/>
          </a:p>
          <a:p>
            <a:r>
              <a:rPr lang="ru-RU" b="1" dirty="0"/>
              <a:t>1.</a:t>
            </a:r>
            <a:r>
              <a:rPr lang="ru-RU" dirty="0"/>
              <a:t> Сформированные профессиональные компетенции участников мастер-класса.</a:t>
            </a:r>
          </a:p>
          <a:p>
            <a:r>
              <a:rPr lang="ru-RU" b="1" dirty="0"/>
              <a:t>2. </a:t>
            </a:r>
            <a:r>
              <a:rPr lang="ru-RU" dirty="0"/>
              <a:t>Мотивация к приготовлению данного блюда.</a:t>
            </a:r>
          </a:p>
          <a:p>
            <a:r>
              <a:rPr lang="ru-RU" b="1" dirty="0"/>
              <a:t>3. </a:t>
            </a:r>
            <a:r>
              <a:rPr lang="ru-RU" dirty="0"/>
              <a:t>Развитие творческой активности.</a:t>
            </a: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Форма проведения</a:t>
            </a:r>
            <a:r>
              <a:rPr lang="ru-RU" b="1" dirty="0"/>
              <a:t>:</a:t>
            </a:r>
            <a:r>
              <a:rPr lang="ru-RU" dirty="0"/>
              <a:t> практическая работа.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574" y="4111118"/>
            <a:ext cx="1222849" cy="9171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7" b="7888"/>
          <a:stretch/>
        </p:blipFill>
        <p:spPr>
          <a:xfrm>
            <a:off x="4196551" y="153617"/>
            <a:ext cx="298093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17" y="3505619"/>
            <a:ext cx="4060361" cy="30452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8616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49706"/>
              </p:ext>
            </p:extLst>
          </p:nvPr>
        </p:nvGraphicFramePr>
        <p:xfrm>
          <a:off x="270520" y="404665"/>
          <a:ext cx="7075299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416"/>
                <a:gridCol w="3043417"/>
                <a:gridCol w="872176"/>
                <a:gridCol w="2734290"/>
              </a:tblGrid>
              <a:tr h="951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п/п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Этапы мастер-класса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Время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(в мин.)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Примечание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67279" marT="0" marB="0"/>
                </a:tc>
              </a:tr>
              <a:tr h="982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Организационный момент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 мин.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Встреча участников мастер-класса, рассаживание участников, подготовка рабочих мест.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67279" marT="0" marB="0"/>
                </a:tc>
              </a:tr>
              <a:tr h="1309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Представление темы мастер-класса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 мин.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Проводиться мастером. Объявление темы мастер-класса, ее актуальности, практической значимости, ожидание результатов.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67279" marT="0" marB="0"/>
                </a:tc>
              </a:tr>
              <a:tr h="1637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Практическое занятие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30мин.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Показ приготовления тортильи, сопровождается словесным объяснением.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 практическом показе в работе принимают участники мастер-класса.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67279" marT="0" marB="0"/>
                </a:tc>
              </a:tr>
              <a:tr h="951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Рефлексия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(подведение итогов)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15мин.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Совместное обсуждение результатов мастер-класса. Дегустация.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79" marR="67279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925940" y="404664"/>
            <a:ext cx="261295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План проведения    мастер-класса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12" y="2132856"/>
            <a:ext cx="3666206" cy="2398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113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512" y="188640"/>
            <a:ext cx="5597525" cy="42334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приготовления «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Тортилья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овощами»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Ингредиенты: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Мексиканская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лепешка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тортилья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                   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2.шампиньоны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3.лук репчатый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4.перец сладкий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5.сыр                                                                   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6.чеснок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7.масло для жарки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8.перец острый молотый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яйцо (сырое)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7274" y="4005064"/>
            <a:ext cx="8045797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муки, масла, соли и воды замешиваем тесто. Раскатываем тонко тесто в лепешку.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Затем все остальные ингредиенты режем, смешиваем и припускаем на сковороде.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Сырую лепешку укладываем на припущенные овощи, переворачиваем и обжариваем еще несколько секунд.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Снимаем со сковороды, складываем пополам, смазываем сливочным маслом. Можно подать с соусом и зеленью.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avatars.mds.yandex.net/get-pdb/225396/661fafe1-5a05-40f2-b186-d3147dae4290/s12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128" y="668845"/>
            <a:ext cx="4545394" cy="2871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5222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6704" y="260648"/>
            <a:ext cx="7839323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Заключение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Данная работа обобщает мой личный опыт работы. Я провожу мастер - классы на недели профориентации для привлечения учащихся школ города, для обучения в колледже по профессии «Повар».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 Мастер-класс используется в образовательном процессе, как оригинальный метод обучения. Большим плюсом при проведении мастер-класса будет предоставления педагогического опыта в результате изучения дополнительных материалов и саморазвития мастера.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Принимая во внимание методику обучения, мастер-класс всегда будет актуален и востребован.  </a:t>
            </a:r>
            <a:endParaRPr lang="ru-RU" dirty="0"/>
          </a:p>
        </p:txBody>
      </p:sp>
      <p:pic>
        <p:nvPicPr>
          <p:cNvPr id="3" name="Рисунок 2" descr="C:\Documents and Settings\User\Local Settings\Temporary Internet Files\Content.Word\IMG_20171108_14421144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17" y="3727824"/>
            <a:ext cx="2610173" cy="18662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 descr="C:\Documents and Settings\User\Local Settings\Temporary Internet Files\Content.Word\IMG-20171128-WA000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944" y="4077072"/>
            <a:ext cx="2304256" cy="22216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C:\Documents and Settings\User\Local Settings\Temporary Internet Files\Content.Word\IMG-20171128-WA000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44" y="3344921"/>
            <a:ext cx="2664296" cy="2632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4988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552" y="2276872"/>
            <a:ext cx="10078403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199" y="4149080"/>
            <a:ext cx="3639415" cy="2424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7171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229</TotalTime>
  <Words>334</Words>
  <Application>Microsoft Office PowerPoint</Application>
  <PresentationFormat>Произвольный</PresentationFormat>
  <Paragraphs>69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ПК</cp:lastModifiedBy>
  <cp:revision>41</cp:revision>
  <cp:lastPrinted>2018-02-09T05:58:33Z</cp:lastPrinted>
  <dcterms:modified xsi:type="dcterms:W3CDTF">2018-02-09T06:46:57Z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483541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