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5" r:id="rId56"/>
    <p:sldId id="311" r:id="rId57"/>
    <p:sldId id="312" r:id="rId58"/>
    <p:sldId id="314" r:id="rId5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1AE4-A9E6-405B-8F05-51DAC5C63588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5AFE-8EAB-4318-A0EB-ECC20B788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25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1AE4-A9E6-405B-8F05-51DAC5C63588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5AFE-8EAB-4318-A0EB-ECC20B788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0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1AE4-A9E6-405B-8F05-51DAC5C63588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5AFE-8EAB-4318-A0EB-ECC20B788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0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1AE4-A9E6-405B-8F05-51DAC5C63588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5AFE-8EAB-4318-A0EB-ECC20B788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93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1AE4-A9E6-405B-8F05-51DAC5C63588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5AFE-8EAB-4318-A0EB-ECC20B788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31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1AE4-A9E6-405B-8F05-51DAC5C63588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5AFE-8EAB-4318-A0EB-ECC20B788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3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1AE4-A9E6-405B-8F05-51DAC5C63588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5AFE-8EAB-4318-A0EB-ECC20B788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5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1AE4-A9E6-405B-8F05-51DAC5C63588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5AFE-8EAB-4318-A0EB-ECC20B788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6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1AE4-A9E6-405B-8F05-51DAC5C63588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5AFE-8EAB-4318-A0EB-ECC20B788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83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1AE4-A9E6-405B-8F05-51DAC5C63588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5AFE-8EAB-4318-A0EB-ECC20B788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64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1AE4-A9E6-405B-8F05-51DAC5C63588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5AFE-8EAB-4318-A0EB-ECC20B788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3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51AE4-A9E6-405B-8F05-51DAC5C63588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C5AFE-8EAB-4318-A0EB-ECC20B788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1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7" Target="../media/image4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5.jpeg" Type="http://schemas.openxmlformats.org/officeDocument/2006/relationships/image"/><Relationship Id="rId5" Target="../media/image44.jpeg" Type="http://schemas.openxmlformats.org/officeDocument/2006/relationships/image"/><Relationship Id="rId4" Target="../media/image43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22.xml.rels><?xml version="1.0" encoding="UTF-8" standalone="yes" ?><Relationships xmlns="http://schemas.openxmlformats.org/package/2006/relationships"><Relationship Id="rId3" Target="../media/image54.jp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56.jpeg" Type="http://schemas.openxmlformats.org/officeDocument/2006/relationships/image"/><Relationship Id="rId4" Target="../media/image55.jp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2" Target="../media/image5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3" Target="../media/image5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7.jpe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3" Target="../media/image58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6.jpeg" Type="http://schemas.openxmlformats.org/officeDocument/2006/relationships/image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7" Type="http://schemas.openxmlformats.org/officeDocument/2006/relationships/image" Target="../media/image7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g"/><Relationship Id="rId4" Type="http://schemas.openxmlformats.org/officeDocument/2006/relationships/image" Target="../media/image81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g"/><Relationship Id="rId3" Type="http://schemas.openxmlformats.org/officeDocument/2006/relationships/image" Target="../media/image82.jpg"/><Relationship Id="rId7" Type="http://schemas.openxmlformats.org/officeDocument/2006/relationships/image" Target="../media/image4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13.jpg"/><Relationship Id="rId4" Type="http://schemas.openxmlformats.org/officeDocument/2006/relationships/image" Target="../media/image83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86.jpg"/><Relationship Id="rId7" Type="http://schemas.openxmlformats.org/officeDocument/2006/relationships/image" Target="../media/image8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8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g"/><Relationship Id="rId5" Type="http://schemas.openxmlformats.org/officeDocument/2006/relationships/image" Target="../media/image91.jpg"/><Relationship Id="rId4" Type="http://schemas.openxmlformats.org/officeDocument/2006/relationships/image" Target="../media/image90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g"/><Relationship Id="rId5" Type="http://schemas.openxmlformats.org/officeDocument/2006/relationships/image" Target="../media/image95.jpg"/><Relationship Id="rId4" Type="http://schemas.openxmlformats.org/officeDocument/2006/relationships/image" Target="../media/image9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gif"/><Relationship Id="rId4" Type="http://schemas.openxmlformats.org/officeDocument/2006/relationships/image" Target="../media/image101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jpg"/><Relationship Id="rId4" Type="http://schemas.openxmlformats.org/officeDocument/2006/relationships/image" Target="../media/image106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7" Type="http://schemas.openxmlformats.org/officeDocument/2006/relationships/image" Target="../media/image1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jpg"/><Relationship Id="rId5" Type="http://schemas.openxmlformats.org/officeDocument/2006/relationships/image" Target="../media/image112.jpg"/><Relationship Id="rId4" Type="http://schemas.openxmlformats.org/officeDocument/2006/relationships/image" Target="../media/image111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 ?><Relationships xmlns="http://schemas.openxmlformats.org/package/2006/relationships"><Relationship Id="rId8" Target="../media/image120.jpg" Type="http://schemas.openxmlformats.org/officeDocument/2006/relationships/image"/><Relationship Id="rId3" Target="../media/image115.jpg" Type="http://schemas.openxmlformats.org/officeDocument/2006/relationships/image"/><Relationship Id="rId7" Target="../media/image119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18.jpg" Type="http://schemas.openxmlformats.org/officeDocument/2006/relationships/image"/><Relationship Id="rId5" Target="../media/image117.jpg" Type="http://schemas.openxmlformats.org/officeDocument/2006/relationships/image"/><Relationship Id="rId4" Target="../media/image116.jpg" Type="http://schemas.openxmlformats.org/officeDocument/2006/relationships/image"/><Relationship Id="rId9" Target="../media/image121.JPG" Type="http://schemas.openxmlformats.org/officeDocument/2006/relationships/image"/></Relationships>
</file>

<file path=ppt/slides/_rels/slide54.xml.rels><?xml version="1.0" encoding="UTF-8" standalone="yes" ?><Relationships xmlns="http://schemas.openxmlformats.org/package/2006/relationships"><Relationship Id="rId3" Target="../media/image122.gif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116.jpg" Type="http://schemas.openxmlformats.org/officeDocument/2006/relationships/image"/><Relationship Id="rId4" Target="../media/image123.jpeg" Type="http://schemas.openxmlformats.org/officeDocument/2006/relationships/image"/></Relationships>
</file>

<file path=ppt/slides/_rels/slide55.xml.rels><?xml version="1.0" encoding="UTF-8" standalone="yes" ?><Relationships xmlns="http://schemas.openxmlformats.org/package/2006/relationships"><Relationship Id="rId3" Target="../media/image124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6.xml.rels><?xml version="1.0" encoding="UTF-8" standalone="yes" ?><Relationships xmlns="http://schemas.openxmlformats.org/package/2006/relationships"><Relationship Id="rId3" Target="../media/image125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2639" y="600501"/>
            <a:ext cx="10567917" cy="5229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kk-KZ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Понятие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kk-KZ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природном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очаге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болезни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kk-KZ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природной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очаговости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сформировать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природной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очаговости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Изучить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понятие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терминов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природный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очаг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природная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очаговость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r>
              <a:rPr lang="kk-KZ" b="1" kern="1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охарактеризовать</a:t>
            </a:r>
            <a:r>
              <a:rPr lang="kk-KZ" b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медицинской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географии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изучении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природной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очаговости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болезней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Уметь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составлять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план-конспект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работать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группам. 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Продолжить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ценностного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своему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здоровью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kk-KZ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r>
              <a:rPr lang="kk-KZ" b="1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лекция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интерактивная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доска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презентация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Этап «</a:t>
            </a:r>
            <a:r>
              <a:rPr lang="kk-KZ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момент».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b="1" kern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Этап «</a:t>
            </a:r>
            <a:r>
              <a:rPr lang="kk-KZ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нового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kk-KZ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«Лекция</a:t>
            </a:r>
            <a:r>
              <a:rPr lang="kk-KZ" b="1" kern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R="9525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Этап «</a:t>
            </a:r>
            <a:r>
              <a:rPr lang="kk-KZ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Закрепление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учебного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>
              <a:lnSpc>
                <a:spcPct val="107000"/>
              </a:lnSpc>
              <a:spcAft>
                <a:spcPts val="0"/>
              </a:spcAft>
            </a:pP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IV. Этап «</a:t>
            </a:r>
            <a:r>
              <a:rPr lang="kk-KZ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Домашнее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>
              <a:lnSpc>
                <a:spcPct val="107000"/>
              </a:lnSpc>
              <a:spcAft>
                <a:spcPts val="0"/>
              </a:spcAft>
            </a:pP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V. Этап «Рефлексия»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7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88" y="529446"/>
            <a:ext cx="10115462" cy="579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4284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9571" y="396815"/>
            <a:ext cx="53311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Тулерямия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2" y="1057425"/>
            <a:ext cx="4740414" cy="3324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33" y="2196112"/>
            <a:ext cx="5210746" cy="3908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0633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21" y="531484"/>
            <a:ext cx="10464957" cy="5795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2262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51" y="772217"/>
            <a:ext cx="3283726" cy="5182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04225" y="310552"/>
            <a:ext cx="61075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Эхиноккоз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88" y="1190535"/>
            <a:ext cx="4665632" cy="4106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49238" y="6046815"/>
            <a:ext cx="35540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Возбудитель </a:t>
            </a:r>
            <a:r>
              <a:rPr lang="ru-RU" b="1" dirty="0" err="1" smtClean="0"/>
              <a:t>эхиноккоза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81444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328779"/>
            <a:ext cx="4763584" cy="637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26" y="787969"/>
            <a:ext cx="6449292" cy="4853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696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171" y="1010412"/>
            <a:ext cx="2743200" cy="483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71" y="1928227"/>
            <a:ext cx="4591646" cy="2932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54" y="3429000"/>
            <a:ext cx="3670463" cy="2665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55" y="768148"/>
            <a:ext cx="3670462" cy="2430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56663" y="583482"/>
            <a:ext cx="2934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Сонная болезнь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25129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4037" y="207035"/>
            <a:ext cx="42614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Шистосомоз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3074" name="Picture 2" descr="Фото возбудителей венерических заболеваний. . - ВЕНЕРИЧЕСКИЕ ЗАБОЛЕВ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8" y="839840"/>
            <a:ext cx="3195329" cy="2383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3-tub-kz.yandex.net/i?id=480e51a26e928c54d6ac83f6d063f90e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1" y="3927142"/>
            <a:ext cx="3034922" cy="2023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2-tub-kz.yandex.net/i?id=c55b71db53968425b596131d2636fc70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33" y="1027319"/>
            <a:ext cx="3225536" cy="2383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1-tub-kz.yandex.net/i?id=127b9f8bc495a2ef0d65930b812d4fac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452" y="3660157"/>
            <a:ext cx="2369656" cy="2713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0-tub-kz.yandex.net/i?id=ec029629c3d55c968c372c82ec428dab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542" y="1022839"/>
            <a:ext cx="3559475" cy="2283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m3-tub-kz.yandex.net/i?id=cbcdf577e74392f149e8a58fbe9c2fee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33" y="3927142"/>
            <a:ext cx="3334646" cy="2227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186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75185" y="241540"/>
            <a:ext cx="38646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Лейшманиоз </a:t>
            </a:r>
            <a:endParaRPr lang="ru-RU" sz="2400" b="1" dirty="0"/>
          </a:p>
        </p:txBody>
      </p:sp>
      <p:pic>
        <p:nvPicPr>
          <p:cNvPr id="4100" name="Picture 4" descr="Ваше здоровье Энциклопедия безопасности - Part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787" y="4087457"/>
            <a:ext cx="3464957" cy="235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ategory:Leishmania tropica - Wikimedia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9" y="1075775"/>
            <a:ext cx="3689776" cy="2461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3-tub-kz.yandex.net/i?id=f6d205a564bf3094356456a7408158c0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511" y="1247212"/>
            <a:ext cx="3517233" cy="2290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История изучения - Кожный лейшманиоз - Кожные инфекционные болезни тропиков - Каталог статей - Дерматология и венерология. . On-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07" y="2392689"/>
            <a:ext cx="3296958" cy="2289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Лейшманиоз - информация и поиск товаров в интернет-магазинах. . Распродажа. . Бесплатная доставка. . Низкие цены. . Купоны на с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1" y="3910036"/>
            <a:ext cx="3626960" cy="2379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287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1" y="198954"/>
            <a:ext cx="45029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Трипоносомоз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02" y="700631"/>
            <a:ext cx="3481410" cy="3937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4644" y="4711294"/>
            <a:ext cx="31572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Переносчик трипаносомоза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73" y="1579359"/>
            <a:ext cx="4757400" cy="26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692" y="767259"/>
            <a:ext cx="211455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103743" y="5486400"/>
            <a:ext cx="30882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Трипаносома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56066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65" y="552090"/>
            <a:ext cx="10379708" cy="583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2907" y="1127025"/>
            <a:ext cx="864813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b="1" kern="1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kk-KZ" b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лекции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Природный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очаг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болезни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природная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очаговость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медицинской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географии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изучении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природной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очаговости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болезней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22977" y="350165"/>
            <a:ext cx="6088846" cy="3886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Этап «</a:t>
            </a:r>
            <a:r>
              <a:rPr lang="kk-KZ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нового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kk-KZ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«Лекция»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2\Desktop\5 часть\мал4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6" y="2792975"/>
            <a:ext cx="3834879" cy="21759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54916" y="5172400"/>
            <a:ext cx="328859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kk-KZ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Карта </a:t>
            </a:r>
            <a:r>
              <a:rPr lang="kk-KZ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распространения</a:t>
            </a:r>
            <a:r>
              <a:rPr lang="kk-KZ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малярии</a:t>
            </a:r>
            <a:endParaRPr lang="ru-RU" sz="1600" b="1" dirty="0"/>
          </a:p>
        </p:txBody>
      </p:sp>
      <p:pic>
        <p:nvPicPr>
          <p:cNvPr id="6" name="Рисунок 5" descr="C:\Users\2\Desktop\5 часть\онх1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341" y="2345928"/>
            <a:ext cx="2343264" cy="26229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402860" y="5341677"/>
            <a:ext cx="229543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kk-KZ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География о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нхоцеркоз</a:t>
            </a:r>
            <a:r>
              <a:rPr lang="kk-KZ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endParaRPr lang="ru-RU" sz="1600" b="1" dirty="0"/>
          </a:p>
        </p:txBody>
      </p:sp>
      <p:pic>
        <p:nvPicPr>
          <p:cNvPr id="8" name="Рисунок 7" descr="C:\Users\2\Desktop\5 часть\очаг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031" y="2770158"/>
            <a:ext cx="2847691" cy="2198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8732010" y="5495565"/>
            <a:ext cx="278903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kk-KZ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Очаг</a:t>
            </a:r>
            <a:r>
              <a:rPr lang="kk-KZ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клещевого</a:t>
            </a:r>
            <a:r>
              <a:rPr lang="kk-KZ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энцефалита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715232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59" y="188091"/>
            <a:ext cx="4098625" cy="315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62862" y="520039"/>
            <a:ext cx="47617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Лептоспироз 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01" y="1372678"/>
            <a:ext cx="4441438" cy="3026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58" y="3644390"/>
            <a:ext cx="4098625" cy="3049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87260" y="4744528"/>
            <a:ext cx="31745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Вирус лептоспироза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72524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8" y="204716"/>
            <a:ext cx="5347276" cy="6448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17" y="1340778"/>
            <a:ext cx="5715000" cy="376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9544271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абрика Гламура - закрытие" id="7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14181" y="253064"/>
            <a:ext cx="2363638" cy="400110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000"/>
              <a:t>Бешенство </a:t>
            </a:r>
            <a:endParaRPr b="1" dirty="0" lang="ru-RU" sz="2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77" y="2746482"/>
            <a:ext cx="3647827" cy="36370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29" y="2227587"/>
            <a:ext cx="5142382" cy="36370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6279" y="5864653"/>
            <a:ext cx="4848045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>
                <a:solidFill>
                  <a:schemeClr val="accent1">
                    <a:lumMod val="75000"/>
                  </a:schemeClr>
                </a:solidFill>
              </a:rPr>
              <a:t>Вирус бешенства </a:t>
            </a:r>
            <a:endParaRPr b="1" dirty="0" lang="ru-RU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33" l="1397" r="43727" t="10186"/>
          <a:stretch/>
        </p:blipFill>
        <p:spPr>
          <a:xfrm>
            <a:off x="1242204" y="653174"/>
            <a:ext cx="9873200" cy="14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71638"/>
      </p:ext>
    </p:extLst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47" t="25468"/>
          <a:stretch/>
        </p:blipFill>
        <p:spPr>
          <a:xfrm>
            <a:off x="673877" y="207033"/>
            <a:ext cx="10816508" cy="651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10046"/>
      </p:ext>
    </p:extLst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абрика Гламура - закрытие" id="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75" l="54339"/>
          <a:stretch/>
        </p:blipFill>
        <p:spPr>
          <a:xfrm>
            <a:off x="211412" y="116456"/>
            <a:ext cx="6852283" cy="66250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38" y="1744373"/>
            <a:ext cx="4298535" cy="286569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1131367"/>
      </p:ext>
    </p:extLst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абрика Гламура - закрытие" id="5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13" y="381665"/>
            <a:ext cx="4185053" cy="5950123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4" t="69895"/>
          <a:stretch/>
        </p:blipFill>
        <p:spPr>
          <a:xfrm>
            <a:off x="4571999" y="1674575"/>
            <a:ext cx="7433709" cy="312171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2718681"/>
      </p:ext>
    </p:extLst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абрика Гламура - закрытие" id="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09561" y="133406"/>
            <a:ext cx="10129065" cy="61479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8150" y="6341748"/>
            <a:ext cx="4537495" cy="369332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>
                <a:solidFill>
                  <a:schemeClr val="accent1">
                    <a:lumMod val="75000"/>
                  </a:schemeClr>
                </a:solidFill>
              </a:rPr>
              <a:t>География бешенства</a:t>
            </a:r>
            <a:endParaRPr b="1" dirty="0" lang="ru-RU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91150"/>
      </p:ext>
    </p:extLst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абрика Гламура - закрытие" id="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11100" y="438300"/>
            <a:ext cx="6538823" cy="400110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000">
                <a:solidFill>
                  <a:schemeClr val="accent1">
                    <a:lumMod val="75000"/>
                  </a:schemeClr>
                </a:solidFill>
              </a:rPr>
              <a:t>Клещевой энцефалит</a:t>
            </a:r>
            <a:endParaRPr b="1" dirty="0" lang="ru-RU" sz="20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57763" y="1276709"/>
            <a:ext cx="4422477" cy="442247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87" y="1276709"/>
            <a:ext cx="5182319" cy="4275413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6913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73" y="1380226"/>
            <a:ext cx="5699832" cy="3916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830793" y="310551"/>
            <a:ext cx="31227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Японский энцефалит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07" y="1104180"/>
            <a:ext cx="4563021" cy="4520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42204" y="6003985"/>
            <a:ext cx="3588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Переносчик заболевания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80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2449" y="206163"/>
            <a:ext cx="962167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Роль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медицинской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географии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изучении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природной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очаговости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болезней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1666" y="659599"/>
            <a:ext cx="10231015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академика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 Н.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Павловско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послужили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началом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изучению географии группы болезней, получили довольно широкое развитие и к настоящему времени знания распространения отдельных инфекций значительно возросли.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распространение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природно- очаговых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болезней все еще недостаточно выяснено и ежегодно открываются все новые территории, где они встречаются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7" y="2194585"/>
            <a:ext cx="3304217" cy="2169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85" y="4364519"/>
            <a:ext cx="3456796" cy="2318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53" y="4364519"/>
            <a:ext cx="3533881" cy="2318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444" y="1983132"/>
            <a:ext cx="3601662" cy="224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2971" y="286736"/>
            <a:ext cx="5729902" cy="3740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Природный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очаг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болезни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природная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очаговость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976" y="1131123"/>
            <a:ext cx="842298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Основоположником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учения о </a:t>
            </a:r>
            <a:r>
              <a:rPr lang="kk-KZ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природной</a:t>
            </a: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очаговости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болезней человека является Е.Н. Павловский </a:t>
            </a: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kk-KZ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Природно-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очаговы</a:t>
            </a: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kk-KZ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болезни</a:t>
            </a: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заразные болезни, которым свойственна </a:t>
            </a:r>
            <a:r>
              <a:rPr lang="kk-KZ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природная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очаговость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k-KZ" sz="20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Природный</a:t>
            </a:r>
            <a:r>
              <a:rPr lang="kk-K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очаг</a:t>
            </a: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территория, где обитают позвоночные животные и членистоногие переносчики трансмиссивных болезней, в организме которых паразитируют возбудители этих болезней</a:t>
            </a:r>
            <a:endParaRPr lang="ru-RU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Природные</a:t>
            </a: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очаги</a:t>
            </a: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болезней</a:t>
            </a: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существуют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kk-KZ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результате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непрерывной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циркуляции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возбудителей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позвоночных животных — чаще грызунов, птиц, а также копытных, хищников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Передача возбудителей от животного к животному, а также от животного человеку происходит</a:t>
            </a: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kk-KZ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насекомых и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клещей, но и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воду, пищу, контактным путем и др.</a:t>
            </a:r>
            <a:r>
              <a:rPr lang="kk-KZ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 или домашние животные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зара</a:t>
            </a:r>
            <a:r>
              <a:rPr lang="kk-KZ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жаются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природно-очаговыми болезнями при попадании на территорию природного очага. Заражение людей возможно и от заразившихся природно-очаговой болезнью домашних животных.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229" y="1725283"/>
            <a:ext cx="2535464" cy="30138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88598" y="4935111"/>
            <a:ext cx="203498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Е.Н. Павловский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09136432"/>
      </p:ext>
    </p:extLst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абрика Гламура - закрытие" id="11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12899" y="190908"/>
            <a:ext cx="3489032" cy="3740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R="95250">
              <a:lnSpc>
                <a:spcPct val="107000"/>
              </a:lnSpc>
              <a:spcAft>
                <a:spcPts val="0"/>
              </a:spcAft>
            </a:pPr>
            <a:r>
              <a:rPr b="1" dirty="0" lang="kk-KZ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География </a:t>
            </a:r>
            <a:r>
              <a:rPr b="1" dirty="0" err="1" lang="kk-KZ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очаговых</a:t>
            </a:r>
            <a:r>
              <a:rPr b="1" dirty="0" lang="kk-KZ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kk-KZ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болезней</a:t>
            </a:r>
            <a:r>
              <a:rPr b="1" dirty="0" lang="kk-KZ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:</a:t>
            </a:r>
            <a:endParaRPr b="1" dirty="0" lang="ru-RU" sz="2400"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7163" y="770315"/>
            <a:ext cx="813761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dirty="0" lang="ru-RU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В высокогорной хвойной тайге</a:t>
            </a:r>
            <a:r>
              <a:rPr dirty="0" lang="kk-KZ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- </a:t>
            </a:r>
            <a:r>
              <a:rPr dirty="0" lang="ru-RU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очаги клещевого </a:t>
            </a:r>
            <a:r>
              <a:rPr dirty="0" err="1" lang="kk-KZ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энцефалита</a:t>
            </a:r>
            <a:endParaRPr dirty="0"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4" y="2114332"/>
            <a:ext cx="4697622" cy="308500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39273" y="5773999"/>
            <a:ext cx="331578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b="1" dirty="0" lang="ru-RU" smtClean="0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Высокогорная хвойная тайга</a:t>
            </a:r>
            <a:r>
              <a:rPr b="1" dirty="0" lang="kk-KZ" smtClean="0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endParaRPr b="1" dirty="0"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052" y="1526139"/>
            <a:ext cx="3051307" cy="247651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955" y="4252821"/>
            <a:ext cx="3095924" cy="223855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955" y="1526140"/>
            <a:ext cx="3095924" cy="234018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417569" y="4252821"/>
            <a:ext cx="3078791" cy="223855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4535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33709"/>
            <a:ext cx="4756473" cy="2954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1" y="3542762"/>
            <a:ext cx="4571730" cy="3047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528" y="1035710"/>
            <a:ext cx="6685472" cy="501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11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7" y="420417"/>
            <a:ext cx="10513325" cy="601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27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4" y="550834"/>
            <a:ext cx="5209066" cy="5756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82934" y="2466898"/>
            <a:ext cx="300199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Схема циркуляции вируса энцефалита в природе и пути передачи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11998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4" y="497972"/>
            <a:ext cx="10513325" cy="60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68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3" y="387010"/>
            <a:ext cx="10745337" cy="614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78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7" y="483524"/>
            <a:ext cx="10294961" cy="58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30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2863" y="280066"/>
            <a:ext cx="880598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0" lvl="0" algn="ctr">
              <a:lnSpc>
                <a:spcPct val="107000"/>
              </a:lnSpc>
              <a:spcAft>
                <a:spcPts val="0"/>
              </a:spcAft>
              <a:buSzPts val="1000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тропиках по речным долинам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желтая лихорадка, трипаносомозы, лихорадка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Денге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лошадиные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энцефаломиелиты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шистозоматозы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4" y="965125"/>
            <a:ext cx="3732362" cy="279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10" y="904741"/>
            <a:ext cx="3812875" cy="285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23" y="3764397"/>
            <a:ext cx="3803519" cy="2875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1517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0" y="639776"/>
            <a:ext cx="3378527" cy="2275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0769" y="3175323"/>
            <a:ext cx="1975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Лихорадка Денге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0" y="3804248"/>
            <a:ext cx="3296147" cy="2484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21" y="639776"/>
            <a:ext cx="3292261" cy="2275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522898" y="3247044"/>
            <a:ext cx="348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Желтая лихорадка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23" y="3920484"/>
            <a:ext cx="3515825" cy="2302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59" y="639776"/>
            <a:ext cx="4096717" cy="2275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79040" y="3171314"/>
            <a:ext cx="1721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Трипаносомоз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159" y="3796230"/>
            <a:ext cx="3865513" cy="23026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56488" y="6216438"/>
            <a:ext cx="1744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Шистозоматоз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5373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97812" y="119790"/>
            <a:ext cx="942004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0" lvl="0" algn="ctr">
              <a:lnSpc>
                <a:spcPct val="107000"/>
              </a:lnSpc>
              <a:spcAft>
                <a:spcPts val="0"/>
              </a:spcAft>
              <a:buSzPts val="1000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Долины рек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разнообразие природных очагов 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туляреми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клещевой энцефалит, лептоспироз, геморрагически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лихорадк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японский энцефалит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76" y="804849"/>
            <a:ext cx="3221538" cy="2137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92" y="3763026"/>
            <a:ext cx="2261306" cy="2939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48859" y="3168236"/>
            <a:ext cx="377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Геморрагическая лихорадка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3860" y="3134468"/>
            <a:ext cx="1395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Туляреми</a:t>
            </a:r>
            <a:r>
              <a:rPr lang="kk-KZ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80907" y="3168236"/>
            <a:ext cx="2436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Клещевой энцефалит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83488" y="6316878"/>
            <a:ext cx="157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Лептоспироз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41821" y="6304369"/>
            <a:ext cx="2417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Японский энцефалит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09" y="829684"/>
            <a:ext cx="3251216" cy="2113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09" y="3979856"/>
            <a:ext cx="3251216" cy="2233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0" y="783601"/>
            <a:ext cx="3206173" cy="2253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2" y="3779021"/>
            <a:ext cx="3292771" cy="2537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40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" y="332117"/>
            <a:ext cx="4037163" cy="2682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358"/>
          <a:stretch/>
        </p:blipFill>
        <p:spPr>
          <a:xfrm>
            <a:off x="4223033" y="332117"/>
            <a:ext cx="4106173" cy="2682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242278" y="1815861"/>
            <a:ext cx="1086928" cy="1199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065" y="1345721"/>
            <a:ext cx="3488983" cy="4672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" y="3285850"/>
            <a:ext cx="4037163" cy="3145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032" y="3295169"/>
            <a:ext cx="4106174" cy="3136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882149"/>
      </p:ext>
    </p:extLst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абрика Гламура - закрытие" id="9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81752" y="137150"/>
            <a:ext cx="929138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 marR="95250">
              <a:lnSpc>
                <a:spcPct val="107000"/>
              </a:lnSpc>
              <a:spcAft>
                <a:spcPts val="0"/>
              </a:spcAft>
              <a:buSzPts val="1000"/>
            </a:pPr>
            <a:r>
              <a:rPr b="1" dirty="0" lang="ru-RU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Естественные пещеры, навесы, крупные промоины</a:t>
            </a:r>
            <a:r>
              <a:rPr b="1" dirty="0" lang="kk-KZ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, </a:t>
            </a:r>
            <a:r>
              <a:rPr b="1" dirty="0" lang="ru-RU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норы крупных зверей</a:t>
            </a:r>
            <a:r>
              <a:rPr b="1" dirty="0" lang="kk-KZ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- </a:t>
            </a:r>
            <a:r>
              <a:rPr b="1" dirty="0" lang="ru-RU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регулярный обмен паразитами и болезнями</a:t>
            </a:r>
            <a:endParaRPr b="1" dirty="0" lang="ru-RU" sz="2400"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8" y="977485"/>
            <a:ext cx="3586527" cy="238917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40" y="1028977"/>
            <a:ext cx="3875580" cy="235072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83161" y="4083654"/>
            <a:ext cx="3889971" cy="23891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56" y="4083654"/>
            <a:ext cx="3651849" cy="23891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37112" y="3521940"/>
            <a:ext cx="2813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 sz="2000">
                <a:solidFill>
                  <a:schemeClr val="accent1">
                    <a:lumMod val="75000"/>
                  </a:schemeClr>
                </a:solidFill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Естественные пещеры</a:t>
            </a:r>
            <a:endParaRPr dirty="0" lang="ru-RU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67157" y="3586469"/>
            <a:ext cx="2843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 smtClean="0" sz="2000">
                <a:solidFill>
                  <a:schemeClr val="accent1">
                    <a:lumMod val="75000"/>
                  </a:schemeClr>
                </a:solidFill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Норы крупных </a:t>
            </a:r>
            <a:r>
              <a:rPr b="1" dirty="0" lang="ru-RU" sz="2000">
                <a:solidFill>
                  <a:schemeClr val="accent1">
                    <a:lumMod val="75000"/>
                  </a:schemeClr>
                </a:solidFill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зверей</a:t>
            </a:r>
            <a:r>
              <a:rPr b="1" dirty="0" lang="kk-KZ" sz="2000">
                <a:solidFill>
                  <a:schemeClr val="accent1">
                    <a:lumMod val="75000"/>
                  </a:schemeClr>
                </a:solidFill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endParaRPr dirty="0" lang="ru-RU" sz="200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02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6" y="245135"/>
            <a:ext cx="4117892" cy="284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00036" y="3244334"/>
            <a:ext cx="2519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Крупные промоины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683" y="245135"/>
            <a:ext cx="3128561" cy="4183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6" y="3799719"/>
            <a:ext cx="4117892" cy="2795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9557276" y="1888250"/>
            <a:ext cx="1144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Навесы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615" y="2812210"/>
            <a:ext cx="3726614" cy="2794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375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92448" y="171889"/>
            <a:ext cx="5797806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95250" lvl="0" algn="ctr">
              <a:lnSpc>
                <a:spcPct val="107000"/>
              </a:lnSpc>
              <a:spcAft>
                <a:spcPts val="0"/>
              </a:spcAft>
              <a:buSzPts val="1000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Пастбища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клещ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других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кровососущи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паразит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52" y="2973416"/>
            <a:ext cx="5475854" cy="363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03" y="1173193"/>
            <a:ext cx="5714095" cy="331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194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0" y="313897"/>
            <a:ext cx="10503689" cy="598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162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9" y="533240"/>
            <a:ext cx="10240369" cy="584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79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9" y="750896"/>
            <a:ext cx="3822662" cy="273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178523" y="322324"/>
            <a:ext cx="4411464" cy="46089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R="95250" algn="ctr">
              <a:lnSpc>
                <a:spcPct val="107000"/>
              </a:lnSpc>
              <a:buSzPts val="1000"/>
            </a:pP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Кровососущи</a:t>
            </a: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паразит</a:t>
            </a: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 -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слепни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" y="3751049"/>
            <a:ext cx="3864635" cy="2822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574" y="2027333"/>
            <a:ext cx="6948937" cy="292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1487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1" y="1181494"/>
            <a:ext cx="5598392" cy="4795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13254" y="555848"/>
            <a:ext cx="4404026" cy="46089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R="95250" algn="ctr">
              <a:lnSpc>
                <a:spcPct val="107000"/>
              </a:lnSpc>
              <a:buSzPts val="1000"/>
            </a:pP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Кровососущи</a:t>
            </a: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паразит</a:t>
            </a: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 –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оводы 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77" y="2033486"/>
            <a:ext cx="4353824" cy="3091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57593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7" y="686434"/>
            <a:ext cx="3618063" cy="2412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467772" y="198928"/>
            <a:ext cx="3290965" cy="4216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R="95250" algn="ctr">
              <a:lnSpc>
                <a:spcPct val="107000"/>
              </a:lnSpc>
              <a:buSzPts val="1000"/>
            </a:pP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Кровососущи</a:t>
            </a:r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паразит</a:t>
            </a:r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625" y="3125948"/>
            <a:ext cx="3753740" cy="24120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05567" y="3244334"/>
            <a:ext cx="1240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омары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283593" y="5987534"/>
            <a:ext cx="212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Блохи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613" y="686434"/>
            <a:ext cx="3603355" cy="2346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20046" y="3444389"/>
            <a:ext cx="1932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Клещи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3767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9" y="703235"/>
            <a:ext cx="9940119" cy="566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415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16815" y="212479"/>
            <a:ext cx="417518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Домашние животные, как наиболее крупная, массовая и доступная добыча, привлекают и прокармливают огромное количество клещей и других кровососущих паразитов. На пастбищах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 тесный контакт домашних животных с дикими. Вследствие этого на пастбищах создаются своеобразные очаги болезней, к существованию которых имеет прямое или косвенное отношение хозяйственная деятельность человека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80" y="486869"/>
            <a:ext cx="7636398" cy="5452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54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54203" y="1460310"/>
            <a:ext cx="2931994" cy="5049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40239" y="1460310"/>
            <a:ext cx="2497540" cy="5049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51379" y="1460310"/>
            <a:ext cx="2156346" cy="5049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286" y="1665027"/>
            <a:ext cx="10038510" cy="35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13800"/>
      </p:ext>
    </p:extLst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абрика Гламура - закрытие" id="7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"/>
          <a:stretch/>
        </p:blipFill>
        <p:spPr>
          <a:xfrm>
            <a:off x="393203" y="473650"/>
            <a:ext cx="3730220" cy="267898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90678" y="3730538"/>
            <a:ext cx="3732745" cy="258837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386" y="473649"/>
            <a:ext cx="3557156" cy="270627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416" y="473649"/>
            <a:ext cx="3571977" cy="2678983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415" y="3730538"/>
            <a:ext cx="3571977" cy="24928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78459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5236" y="239805"/>
            <a:ext cx="9958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одного и того же вида животных могут быть очагами нескольких инфекций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112915"/>
              </p:ext>
            </p:extLst>
          </p:nvPr>
        </p:nvGraphicFramePr>
        <p:xfrm>
          <a:off x="764272" y="916499"/>
          <a:ext cx="10686198" cy="5687702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781033"/>
                <a:gridCol w="1781033"/>
                <a:gridCol w="1781033"/>
                <a:gridCol w="1781033"/>
                <a:gridCol w="1781033"/>
                <a:gridCol w="1781033"/>
              </a:tblGrid>
              <a:tr h="24320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Таблица . Убежища диких животных - возможные очаги болезней человека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Болезни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Типы убежищ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Норы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Норы с гнездами птиц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Пещеры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Гроты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Хищных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Грызунов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С пребыванием в них домашних и диких животных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Ку-риккетсиоз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Клещевой тиф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Чума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Лейшманиозы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кожный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висцеральный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+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+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br>
                        <a:rPr lang="ru-RU" sz="1800">
                          <a:effectLst/>
                        </a:rPr>
                      </a:br>
                      <a:r>
                        <a:rPr lang="ru-RU" sz="1800">
                          <a:effectLst/>
                        </a:rPr>
                        <a:t> </a:t>
                      </a:r>
                      <a:br>
                        <a:rPr lang="ru-RU" sz="1800">
                          <a:effectLst/>
                        </a:rPr>
                      </a:b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br>
                        <a:rPr lang="ru-RU" sz="1800">
                          <a:effectLst/>
                        </a:rPr>
                      </a:br>
                      <a:r>
                        <a:rPr lang="ru-RU" sz="1800">
                          <a:effectLst/>
                        </a:rPr>
                        <a:t>+</a:t>
                      </a:r>
                      <a:br>
                        <a:rPr lang="ru-RU" sz="1800">
                          <a:effectLst/>
                        </a:rPr>
                      </a:b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br>
                        <a:rPr lang="ru-RU" sz="1800">
                          <a:effectLst/>
                        </a:rPr>
                      </a:br>
                      <a:r>
                        <a:rPr lang="ru-RU" sz="1800">
                          <a:effectLst/>
                        </a:rPr>
                        <a:t>+</a:t>
                      </a:r>
                      <a:br>
                        <a:rPr lang="ru-RU" sz="1800">
                          <a:effectLst/>
                        </a:rPr>
                      </a:b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Клещевой возвратный тиф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Японский </a:t>
                      </a:r>
                      <a:r>
                        <a:rPr lang="ru-RU" sz="1800" dirty="0" err="1">
                          <a:effectLst/>
                        </a:rPr>
                        <a:t>энцифалит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Орнитоз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Москитная лихорадка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</a:rPr>
                        <a:t>Салмонеллезы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Бешенство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1046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054273" y="5427936"/>
            <a:ext cx="4083453" cy="5415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93685" y="2896392"/>
            <a:ext cx="2133103" cy="759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514469" y="2851580"/>
            <a:ext cx="2072480" cy="9023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74758" y="796358"/>
            <a:ext cx="2725104" cy="6425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13717" y="796358"/>
            <a:ext cx="2780569" cy="6850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99045" y="2852381"/>
            <a:ext cx="3575713" cy="8598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53469" y="5504378"/>
            <a:ext cx="388506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Санитарно-просветительская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86906" y="2952882"/>
            <a:ext cx="3218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Меры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профилактики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природно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очаговых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болезней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07306" y="3089008"/>
            <a:ext cx="1552028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ммунизация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14469" y="2952882"/>
            <a:ext cx="2170787" cy="6850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ошение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защитной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одежды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3717" y="796358"/>
            <a:ext cx="2780569" cy="6850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защитных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сеток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74758" y="753844"/>
            <a:ext cx="2725105" cy="6850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дезинсекции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природных очагах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>
            <a:stCxn id="4" idx="0"/>
            <a:endCxn id="9" idx="2"/>
          </p:cNvCxnSpPr>
          <p:nvPr/>
        </p:nvCxnSpPr>
        <p:spPr>
          <a:xfrm flipH="1" flipV="1">
            <a:off x="3604002" y="1481417"/>
            <a:ext cx="2482900" cy="1370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222585" y="1481417"/>
            <a:ext cx="2880472" cy="1395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" idx="1"/>
            <a:endCxn id="12" idx="3"/>
          </p:cNvCxnSpPr>
          <p:nvPr/>
        </p:nvCxnSpPr>
        <p:spPr>
          <a:xfrm flipH="1" flipV="1">
            <a:off x="3026788" y="3276046"/>
            <a:ext cx="1272257" cy="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4" idx="3"/>
            <a:endCxn id="11" idx="1"/>
          </p:cNvCxnSpPr>
          <p:nvPr/>
        </p:nvCxnSpPr>
        <p:spPr>
          <a:xfrm>
            <a:off x="7874758" y="3282286"/>
            <a:ext cx="1639711" cy="20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4" idx="2"/>
            <a:endCxn id="13" idx="0"/>
          </p:cNvCxnSpPr>
          <p:nvPr/>
        </p:nvCxnSpPr>
        <p:spPr>
          <a:xfrm>
            <a:off x="6086902" y="3712190"/>
            <a:ext cx="9098" cy="1715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609095" y="45502"/>
            <a:ext cx="9745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целях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предупреждения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возникновения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природных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очагов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различных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заболеваний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проводить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своевременные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рациональные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профилактические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9523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809" y="41296"/>
            <a:ext cx="8197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Меры</a:t>
            </a: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профилактики</a:t>
            </a: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природно</a:t>
            </a:r>
            <a:r>
              <a:rPr lang="kk-K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очаговых</a:t>
            </a: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болезней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8562" y="2907392"/>
            <a:ext cx="285749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защитных сеток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4616" y="2907391"/>
            <a:ext cx="323065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дезинсекции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природных очагах 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43664" y="2963011"/>
            <a:ext cx="271908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ошение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защитной 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одежды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5394" y="6289292"/>
            <a:ext cx="1821332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ммунизация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96688" y="6289292"/>
            <a:ext cx="4566058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Санитарно-просветительская работа.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61" y="603879"/>
            <a:ext cx="3237061" cy="2260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87" y="602098"/>
            <a:ext cx="3339053" cy="2262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673" y="241351"/>
            <a:ext cx="2051064" cy="272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9" y="3856939"/>
            <a:ext cx="2684702" cy="2233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209" y="3856939"/>
            <a:ext cx="2792083" cy="2094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10" y="3866523"/>
            <a:ext cx="2944303" cy="219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013" y="3872878"/>
            <a:ext cx="3009312" cy="2201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53302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23" y="153477"/>
            <a:ext cx="346710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23" y="3391977"/>
            <a:ext cx="3553365" cy="3458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82" y="1988477"/>
            <a:ext cx="6610350" cy="4595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303038"/>
      </p:ext>
    </p:extLst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абрика Гламура - закрытие" id="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24" r="53"/>
          <a:stretch/>
        </p:blipFill>
        <p:spPr>
          <a:xfrm>
            <a:off x="2838734" y="1528549"/>
            <a:ext cx="6853190" cy="34665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8734" y="504967"/>
            <a:ext cx="6005015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err="1" lang="ru-RU" smtClean="0" sz="2800">
                <a:ln w="0"/>
                <a:solidFill>
                  <a:srgbClr val="FF00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Физминутка</a:t>
            </a:r>
            <a:r>
              <a:rPr b="1" dirty="0" lang="ru-RU" smtClean="0" sz="2800">
                <a:ln w="0"/>
                <a:solidFill>
                  <a:srgbClr val="FF00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b="1" dirty="0" lang="ru-RU" sz="2800">
              <a:ln w="0"/>
              <a:solidFill>
                <a:srgbClr val="FF0000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8503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82436" y="1945814"/>
            <a:ext cx="5199797" cy="349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0">
              <a:lnSpc>
                <a:spcPct val="107000"/>
              </a:lnSpc>
              <a:spcAft>
                <a:spcPts val="0"/>
              </a:spcAft>
            </a:pPr>
            <a:r>
              <a:rPr lang="kk-KZ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вопросам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95250" lvl="0" indent="-342900">
              <a:spcAft>
                <a:spcPts val="0"/>
              </a:spcAft>
              <a:buFont typeface="+mj-lt"/>
              <a:buAutoNum type="arabicPeriod"/>
            </a:pP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вы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понимаете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термины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природный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очаг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и «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природная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очаговость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»?</a:t>
            </a:r>
            <a:endParaRPr lang="ru-RU" sz="2000" dirty="0"/>
          </a:p>
          <a:p>
            <a:pPr marL="342900" marR="95250" lvl="0" indent="-342900">
              <a:spcAft>
                <a:spcPts val="0"/>
              </a:spcAft>
              <a:buFont typeface="+mj-lt"/>
              <a:buAutoNum type="arabicPeriod"/>
            </a:pP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Можете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вы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назвать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природно-очаговые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заболевания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/>
          </a:p>
          <a:p>
            <a:pPr marL="342900" marR="95250" lvl="0" indent="-342900">
              <a:spcAft>
                <a:spcPts val="0"/>
              </a:spcAft>
              <a:buFont typeface="+mj-lt"/>
              <a:buAutoNum type="arabicPeriod"/>
            </a:pP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Охарактеризуйте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роль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медицинской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географии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изучении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природной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очаговости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болезней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человека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/>
          </a:p>
          <a:p>
            <a:pPr marL="342900" marR="95250" lvl="0" indent="-342900">
              <a:spcAft>
                <a:spcPts val="0"/>
              </a:spcAft>
              <a:buFont typeface="+mj-lt"/>
              <a:buAutoNum type="arabicPeriod"/>
            </a:pP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Приведите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примеры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ландшафтных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территлории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являющихся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природными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очагами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заболеваний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9540" y="339268"/>
            <a:ext cx="7908167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Этап «</a:t>
            </a:r>
            <a:r>
              <a:rPr lang="kk-KZ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Закрепление</a:t>
            </a: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учебного</a:t>
            </a: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kk-KZ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5250" algn="ctr">
              <a:lnSpc>
                <a:spcPct val="107000"/>
              </a:lnSpc>
              <a:spcAft>
                <a:spcPts val="0"/>
              </a:spcAft>
            </a:pPr>
            <a:r>
              <a:rPr lang="kk-KZ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Мозговой</a:t>
            </a: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штурм»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33" y="1590749"/>
            <a:ext cx="3387253" cy="420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99650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37110" y="2460617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marR="95250">
              <a:lnSpc>
                <a:spcPct val="107000"/>
              </a:lnSpc>
              <a:spcAft>
                <a:spcPts val="0"/>
              </a:spcAft>
            </a:pP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Подобрать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дополнительный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материал о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тропических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болезнях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опережающее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1308" y="527965"/>
            <a:ext cx="3713004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95250">
              <a:lnSpc>
                <a:spcPct val="107000"/>
              </a:lnSpc>
              <a:spcAft>
                <a:spcPts val="0"/>
              </a:spcAft>
            </a:pP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IV. Этап «</a:t>
            </a:r>
            <a:r>
              <a:rPr lang="kk-KZ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Домашнее</a:t>
            </a: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6" y="1273991"/>
            <a:ext cx="2919235" cy="4664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61818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39222" y="3300504"/>
            <a:ext cx="1513556" cy="256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95250">
              <a:lnSpc>
                <a:spcPct val="107000"/>
              </a:lnSpc>
              <a:spcAft>
                <a:spcPts val="0"/>
              </a:spcAft>
            </a:pPr>
            <a:r>
              <a:rPr lang="kk-KZ" sz="1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V. Этап «Рефлексия»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9" y="654337"/>
            <a:ext cx="10172131" cy="58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0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5" y="1195960"/>
            <a:ext cx="4174466" cy="2727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61117" y="327804"/>
            <a:ext cx="46582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Желтая лихорадка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89" y="3663115"/>
            <a:ext cx="3909594" cy="2702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8326519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абрика Гламура - закрытие" id="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72600" y="1106460"/>
            <a:ext cx="3810000" cy="227737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494791" y="363111"/>
            <a:ext cx="396089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b="1" dirty="0" lang="ru-RU" sz="2800">
                <a:latin charset="0" panose="02020603050405020304" pitchFamily="18" typeface="Times New Roman"/>
                <a:ea charset="0" panose="02020603050405020304" pitchFamily="18" typeface="Times New Roman"/>
              </a:rPr>
              <a:t>Комариный энцефалит</a:t>
            </a:r>
            <a:endParaRPr b="1" dirty="0" lang="ru-RU" sz="2800"/>
          </a:p>
        </p:txBody>
      </p:sp>
      <p:pic>
        <p:nvPicPr>
          <p:cNvPr descr="https://im3-tub-kz.yandex.net/i?id=bd4b277a17bf8c283a6819acb6df4d35&amp;n=21" id="1026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232" y="3804311"/>
            <a:ext cx="3401482" cy="259581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im3-tub-kz.yandex.net/i?id=e55fea6a6b8824866283b4cffb7f9f76&amp;n=21" id="1028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3" y="3804312"/>
            <a:ext cx="3613127" cy="259581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im0-tub-kz.yandex.net/i?id=abfeeda823aa858f0f28cfbe8a8a69d3&amp;n=21" id="1030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232" y="1165477"/>
            <a:ext cx="3401482" cy="221835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Комариный энцефалит Болезни, их симптомы, лечение" id="1032" name="Picture 8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66" y="2706376"/>
            <a:ext cx="3086100" cy="196215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48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206" y="3455592"/>
            <a:ext cx="33147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714675" y="249364"/>
            <a:ext cx="413350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Энцефаломиелиты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лошадей</a:t>
            </a:r>
            <a:endParaRPr lang="ru-RU" sz="2400" b="1" dirty="0"/>
          </a:p>
        </p:txBody>
      </p:sp>
      <p:pic>
        <p:nvPicPr>
          <p:cNvPr id="2050" name="Picture 2" descr="https://im2-tub-kz.yandex.net/i?id=7de991787db0b126357b0b84ab6b2d48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206" y="1107892"/>
            <a:ext cx="3337093" cy="2085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Энзоотический энцефаломиелит - возбудитель восприимчивость распространение инкубационный скрытый период клинические признаки па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22" y="1975295"/>
            <a:ext cx="3600826" cy="2436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2-tub-kz.yandex.net/i?id=8d26dcc17a26b67f6a43e29872abc668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16" y="1107891"/>
            <a:ext cx="3114620" cy="2085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2-tub-kz.yandex.net/i?id=08aadc69b87a689a09beeb543ccb05e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50" y="3822447"/>
            <a:ext cx="3116636" cy="2087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0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Фабрика Гламура - закры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5513" y="267832"/>
            <a:ext cx="41924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Чума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9" y="1906081"/>
            <a:ext cx="4032309" cy="3024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99251" y="5296619"/>
            <a:ext cx="30582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Вирус чумы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51" y="498664"/>
            <a:ext cx="4466056" cy="2814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50" y="3544331"/>
            <a:ext cx="4466057" cy="2909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792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814</Words>
  <Application>Microsoft Office PowerPoint</Application>
  <PresentationFormat>Широкоэкранный</PresentationFormat>
  <Paragraphs>184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4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</dc:creator>
  <cp:lastModifiedBy>9</cp:lastModifiedBy>
  <cp:revision>8</cp:revision>
  <dcterms:created xsi:type="dcterms:W3CDTF">2015-04-01T09:57:30Z</dcterms:created>
  <dcterms:modified xsi:type="dcterms:W3CDTF">2015-04-03T05:55:55Z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2702573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D6.1.2</vt:lpwstr>
  </property>
</Properties>
</file>