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68" r:id="rId2"/>
    <p:sldId id="258" r:id="rId3"/>
    <p:sldId id="259" r:id="rId4"/>
    <p:sldId id="260" r:id="rId5"/>
    <p:sldId id="261" r:id="rId6"/>
    <p:sldId id="262" r:id="rId7"/>
    <p:sldId id="269" r:id="rId8"/>
    <p:sldId id="272" r:id="rId9"/>
    <p:sldId id="271" r:id="rId10"/>
    <p:sldId id="273" r:id="rId11"/>
    <p:sldId id="274" r:id="rId12"/>
    <p:sldId id="275" r:id="rId13"/>
    <p:sldId id="276" r:id="rId14"/>
    <p:sldId id="263" r:id="rId15"/>
    <p:sldId id="277" r:id="rId16"/>
    <p:sldId id="278" r:id="rId17"/>
    <p:sldId id="282" r:id="rId18"/>
    <p:sldId id="296" r:id="rId19"/>
    <p:sldId id="264" r:id="rId20"/>
    <p:sldId id="265" r:id="rId21"/>
    <p:sldId id="297" r:id="rId22"/>
    <p:sldId id="298" r:id="rId23"/>
    <p:sldId id="299" r:id="rId24"/>
    <p:sldId id="300" r:id="rId25"/>
    <p:sldId id="301" r:id="rId26"/>
    <p:sldId id="302" r:id="rId27"/>
    <p:sldId id="283" r:id="rId28"/>
    <p:sldId id="279" r:id="rId29"/>
    <p:sldId id="280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81" r:id="rId39"/>
    <p:sldId id="294" r:id="rId40"/>
    <p:sldId id="295" r:id="rId41"/>
    <p:sldId id="26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1AF0D-0DEA-4782-95FC-354DADEFAE7B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CF48A-260A-4571-B92D-3C02206B6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93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7E286-9D66-48B1-A344-402B56ADA9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105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CF48A-260A-4571-B92D-3C02206B60F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60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CF48A-260A-4571-B92D-3C02206B60F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0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99FB113-952B-4EAE-9804-FBFC6FF2275B}" type="slidenum">
              <a:rPr lang="ru-RU" altLang="ru-RU">
                <a:latin typeface="Arial" panose="020B0604020202020204" pitchFamily="34" charset="0"/>
              </a:rPr>
              <a:pPr eaLnBrk="1" hangingPunct="1"/>
              <a:t>27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403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403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ED33624-518D-4321-B9BC-15BAA525F207}" type="slidenum">
              <a:rPr lang="ru-RU" altLang="ru-RU" sz="1200"/>
              <a:pPr algn="r" eaLnBrk="1" hangingPunct="1"/>
              <a:t>27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57516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7DAF-1F84-4D17-B987-585A094F55B7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0F10-438F-4096-8479-0FB06A8D0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770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7DAF-1F84-4D17-B987-585A094F55B7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0F10-438F-4096-8479-0FB06A8D0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5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7DAF-1F84-4D17-B987-585A094F55B7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0F10-438F-4096-8479-0FB06A8D08A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9348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7DAF-1F84-4D17-B987-585A094F55B7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0F10-438F-4096-8479-0FB06A8D0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616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7DAF-1F84-4D17-B987-585A094F55B7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0F10-438F-4096-8479-0FB06A8D08A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6722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7DAF-1F84-4D17-B987-585A094F55B7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0F10-438F-4096-8479-0FB06A8D0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91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7DAF-1F84-4D17-B987-585A094F55B7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0F10-438F-4096-8479-0FB06A8D0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708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7DAF-1F84-4D17-B987-585A094F55B7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0F10-438F-4096-8479-0FB06A8D0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1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7DAF-1F84-4D17-B987-585A094F55B7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0F10-438F-4096-8479-0FB06A8D0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3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7DAF-1F84-4D17-B987-585A094F55B7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0F10-438F-4096-8479-0FB06A8D0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5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7DAF-1F84-4D17-B987-585A094F55B7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0F10-438F-4096-8479-0FB06A8D0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23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7DAF-1F84-4D17-B987-585A094F55B7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0F10-438F-4096-8479-0FB06A8D0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954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7DAF-1F84-4D17-B987-585A094F55B7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0F10-438F-4096-8479-0FB06A8D0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5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7DAF-1F84-4D17-B987-585A094F55B7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0F10-438F-4096-8479-0FB06A8D0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44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7DAF-1F84-4D17-B987-585A094F55B7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0F10-438F-4096-8479-0FB06A8D0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8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7DAF-1F84-4D17-B987-585A094F55B7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0F10-438F-4096-8479-0FB06A8D0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18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87DAF-1F84-4D17-B987-585A094F55B7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D90F10-438F-4096-8479-0FB06A8D0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6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ru.wikipedia.org/wiki/%D0%AD%D1%80%D1%81%D1%82%D0%B5%D0%B4,_%D0%93%D0%B0%D0%BD%D1%81_%D0%A5%D1%80%D0%B8%D1%81%D1%82%D0%B8%D0%B0%D0%BD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teploal.ru/doc/image/aHR0cDovL21lZGlhMS5waWNzZWFyY2guY29tL2lzP1FBRFhMUmV6dFB4Y2lXN3FsOUo4bGFLRktkNExEbDJ4RS01elBQdnpudkEmaGVpZ2h0PTIzOA==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372d901241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8" t="10532" r="15604" b="88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Заголовок 1"/>
          <p:cNvSpPr>
            <a:spLocks noGrp="1"/>
          </p:cNvSpPr>
          <p:nvPr>
            <p:ph type="ctrTitle"/>
          </p:nvPr>
        </p:nvSpPr>
        <p:spPr>
          <a:xfrm>
            <a:off x="395288" y="333375"/>
            <a:ext cx="8229600" cy="1350963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u="sng" dirty="0" smtClean="0">
                <a:solidFill>
                  <a:srgbClr val="000066"/>
                </a:solidFill>
              </a:rPr>
              <a:t>Тема урока</a:t>
            </a:r>
            <a:r>
              <a:rPr lang="ru-RU" sz="6000" b="1" dirty="0" smtClean="0">
                <a:solidFill>
                  <a:srgbClr val="000066"/>
                </a:solidFill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130595" y="2348880"/>
            <a:ext cx="6825781" cy="2798853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ru-RU" sz="4700" b="1" dirty="0" smtClean="0">
                <a:solidFill>
                  <a:srgbClr val="FF0000"/>
                </a:solidFill>
                <a:latin typeface="Monotype Corsiva" pitchFamily="66" charset="0"/>
              </a:rPr>
              <a:t>«Явление электромагнитной индукции</a:t>
            </a:r>
            <a:r>
              <a:rPr lang="ru-RU" sz="4700" b="1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</a:p>
          <a:p>
            <a:pPr algn="l" eaLnBrk="1" hangingPunct="1"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Презентация  учителя физики МБОУ «СОШ №9» п. Красногорского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Еманжелинского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района Челябинской области  Щукиной </a:t>
            </a:r>
            <a:r>
              <a:rPr lang="ru-RU" sz="4000" b="1" smtClean="0">
                <a:solidFill>
                  <a:srgbClr val="FF0000"/>
                </a:solidFill>
                <a:latin typeface="Monotype Corsiva" pitchFamily="66" charset="0"/>
              </a:rPr>
              <a:t>Галины Федоровны.</a:t>
            </a:r>
            <a:endParaRPr lang="ru-RU" sz="40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7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каком рисунке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правильно изображена картина линий индукции магнитного поля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проводника с постоянным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током, направленным перпендикулярно плоскости чертежа        на нас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festival.1september.ru/articles/517917/img1.gif"/>
          <p:cNvPicPr/>
          <p:nvPr/>
        </p:nvPicPr>
        <p:blipFill>
          <a:blip r:embed="rId2" cstate="print"/>
          <a:srcRect t="17123"/>
          <a:stretch>
            <a:fillRect/>
          </a:stretch>
        </p:blipFill>
        <p:spPr bwMode="auto">
          <a:xfrm>
            <a:off x="755576" y="1979900"/>
            <a:ext cx="7200800" cy="16651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411760" y="4437112"/>
            <a:ext cx="349326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1    2)     2     3)     3       4) 4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896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96448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каком рисунке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правильно изображена картина линий индукции магнитного поля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проводника с постоянным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током, направленным перпендикулярно плоскости чертежа        от нас?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festival.1september.ru/articles/517917/img1.gif"/>
          <p:cNvPicPr/>
          <p:nvPr/>
        </p:nvPicPr>
        <p:blipFill>
          <a:blip r:embed="rId2" cstate="print"/>
          <a:srcRect t="17123"/>
          <a:stretch>
            <a:fillRect/>
          </a:stretch>
        </p:blipFill>
        <p:spPr bwMode="auto">
          <a:xfrm rot="10800000">
            <a:off x="971599" y="2132856"/>
            <a:ext cx="6984776" cy="16651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092458" y="4149080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1)  1   2)    2    3)  3    4)   4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30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ижний колонтитул 2"/>
          <p:cNvSpPr txBox="1">
            <a:spLocks noGrp="1"/>
          </p:cNvSpPr>
          <p:nvPr/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400" b="0">
                <a:latin typeface="Arial" panose="020B0604020202020204" pitchFamily="34" charset="0"/>
              </a:rPr>
              <a:t>Гриневич Людмила Александровна</a:t>
            </a:r>
          </a:p>
        </p:txBody>
      </p:sp>
      <p:sp>
        <p:nvSpPr>
          <p:cNvPr id="20483" name="Номер слайда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fld id="{C396DDBA-71D7-4983-8766-07FD75CD7D54}" type="slidenum">
              <a:rPr lang="ru-RU" altLang="ru-RU" sz="2600">
                <a:solidFill>
                  <a:schemeClr val="bg1"/>
                </a:solidFill>
                <a:latin typeface="Arial" panose="020B0604020202020204" pitchFamily="34" charset="0"/>
              </a:rPr>
              <a:pPr algn="l" eaLnBrk="1" hangingPunct="1"/>
              <a:t>12</a:t>
            </a:fld>
            <a:endParaRPr lang="ru-RU" altLang="ru-RU" sz="26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Rectangle 14"/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graphicFrame>
        <p:nvGraphicFramePr>
          <p:cNvPr id="28776" name="Group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960777"/>
              </p:ext>
            </p:extLst>
          </p:nvPr>
        </p:nvGraphicFramePr>
        <p:xfrm>
          <a:off x="0" y="1628775"/>
          <a:ext cx="7164388" cy="1036759"/>
        </p:xfrm>
        <a:graphic>
          <a:graphicData uri="http://schemas.openxmlformats.org/drawingml/2006/table">
            <a:tbl>
              <a:tblPr/>
              <a:tblGrid>
                <a:gridCol w="1223963"/>
                <a:gridCol w="1223962"/>
                <a:gridCol w="1223963"/>
                <a:gridCol w="1223962"/>
                <a:gridCol w="1223963"/>
                <a:gridCol w="1044575"/>
              </a:tblGrid>
              <a:tr h="487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06" marB="45706" horzOverflow="overflow">
                    <a:lnL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06" marB="45706" horzOverflow="overflow">
                    <a:lnL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06" marB="45706" horzOverflow="overflow">
                    <a:lnL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06" marB="45706" horzOverflow="overflow">
                    <a:lnL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91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06" marB="45706" horzOverflow="overflow">
                    <a:lnL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508" name="Rectangle 90"/>
          <p:cNvSpPr>
            <a:spLocks noChangeArrowheads="1"/>
          </p:cNvSpPr>
          <p:nvPr/>
        </p:nvSpPr>
        <p:spPr bwMode="auto">
          <a:xfrm>
            <a:off x="0" y="3824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sp>
        <p:nvSpPr>
          <p:cNvPr id="20509" name="Rectangle 91"/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sp>
        <p:nvSpPr>
          <p:cNvPr id="20510" name="Rectangle 167"/>
          <p:cNvSpPr>
            <a:spLocks noChangeArrowheads="1"/>
          </p:cNvSpPr>
          <p:nvPr/>
        </p:nvSpPr>
        <p:spPr bwMode="auto">
          <a:xfrm>
            <a:off x="0" y="33178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sp>
        <p:nvSpPr>
          <p:cNvPr id="20511" name="Rectangle 172"/>
          <p:cNvSpPr>
            <a:spLocks noChangeArrowheads="1"/>
          </p:cNvSpPr>
          <p:nvPr/>
        </p:nvSpPr>
        <p:spPr bwMode="auto">
          <a:xfrm>
            <a:off x="2484438" y="333375"/>
            <a:ext cx="273526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ru-RU" altLang="ru-RU" sz="7200">
                <a:solidFill>
                  <a:srgbClr val="A50021"/>
                </a:solidFill>
                <a:latin typeface="Monotype Corsiva" panose="03010101010201010101" pitchFamily="66" charset="0"/>
              </a:rPr>
              <a:t>Проверь себя</a:t>
            </a:r>
            <a:endParaRPr lang="ru-RU" altLang="ru-RU" sz="7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12" name="Line 173"/>
          <p:cNvSpPr>
            <a:spLocks noChangeShapeType="1"/>
          </p:cNvSpPr>
          <p:nvPr/>
        </p:nvSpPr>
        <p:spPr bwMode="auto">
          <a:xfrm>
            <a:off x="684213" y="981075"/>
            <a:ext cx="7416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3" name="AutoShape 18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333375"/>
            <a:ext cx="576262" cy="503238"/>
          </a:xfrm>
          <a:prstGeom prst="actionButtonHome">
            <a:avLst/>
          </a:prstGeom>
          <a:solidFill>
            <a:schemeClr val="tx1"/>
          </a:solidFill>
          <a:ln w="9525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sp>
        <p:nvSpPr>
          <p:cNvPr id="20514" name="Rectangle 187"/>
          <p:cNvSpPr>
            <a:spLocks noChangeArrowheads="1"/>
          </p:cNvSpPr>
          <p:nvPr/>
        </p:nvSpPr>
        <p:spPr bwMode="auto">
          <a:xfrm>
            <a:off x="8459788" y="6165850"/>
            <a:ext cx="358775" cy="360363"/>
          </a:xfrm>
          <a:prstGeom prst="rect">
            <a:avLst/>
          </a:prstGeom>
          <a:solidFill>
            <a:schemeClr val="tx1"/>
          </a:solidFill>
          <a:ln w="76200" cmpd="tri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990033"/>
                </a:solidFill>
                <a:latin typeface="Arial" panose="020B0604020202020204" pitchFamily="34" charset="0"/>
              </a:rPr>
              <a:t>38</a:t>
            </a:r>
          </a:p>
        </p:txBody>
      </p:sp>
      <p:pic>
        <p:nvPicPr>
          <p:cNvPr id="20515" name="Picture 189" descr="4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365625"/>
            <a:ext cx="34194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750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420789"/>
              </p:ext>
            </p:extLst>
          </p:nvPr>
        </p:nvGraphicFramePr>
        <p:xfrm>
          <a:off x="7164388" y="1628775"/>
          <a:ext cx="936625" cy="1047750"/>
        </p:xfrm>
        <a:graphic>
          <a:graphicData uri="http://schemas.openxmlformats.org/drawingml/2006/table">
            <a:tbl>
              <a:tblPr/>
              <a:tblGrid>
                <a:gridCol w="936625"/>
              </a:tblGrid>
              <a:tr h="4984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524" name="Text Box 6"/>
          <p:cNvSpPr txBox="1">
            <a:spLocks noChangeArrowheads="1"/>
          </p:cNvSpPr>
          <p:nvPr/>
        </p:nvSpPr>
        <p:spPr bwMode="auto">
          <a:xfrm>
            <a:off x="2916238" y="1052513"/>
            <a:ext cx="2447925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1 вариант</a:t>
            </a:r>
          </a:p>
        </p:txBody>
      </p:sp>
      <p:sp>
        <p:nvSpPr>
          <p:cNvPr id="20525" name="Rectangle 49"/>
          <p:cNvSpPr>
            <a:spLocks noChangeArrowheads="1"/>
          </p:cNvSpPr>
          <p:nvPr/>
        </p:nvSpPr>
        <p:spPr bwMode="auto">
          <a:xfrm>
            <a:off x="3132138" y="2781300"/>
            <a:ext cx="2303462" cy="431800"/>
          </a:xfrm>
          <a:prstGeom prst="rect">
            <a:avLst/>
          </a:prstGeom>
          <a:solidFill>
            <a:srgbClr val="FFFF99"/>
          </a:solidFill>
          <a:ln w="349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000000"/>
                </a:solidFill>
              </a:rPr>
              <a:t>2 вариант</a:t>
            </a:r>
          </a:p>
        </p:txBody>
      </p:sp>
      <p:graphicFrame>
        <p:nvGraphicFramePr>
          <p:cNvPr id="28777" name="Group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795779"/>
              </p:ext>
            </p:extLst>
          </p:nvPr>
        </p:nvGraphicFramePr>
        <p:xfrm>
          <a:off x="0" y="3357563"/>
          <a:ext cx="7164388" cy="1081204"/>
        </p:xfrm>
        <a:graphic>
          <a:graphicData uri="http://schemas.openxmlformats.org/drawingml/2006/table">
            <a:tbl>
              <a:tblPr/>
              <a:tblGrid>
                <a:gridCol w="1223963"/>
                <a:gridCol w="1223962"/>
                <a:gridCol w="1223963"/>
                <a:gridCol w="1223962"/>
                <a:gridCol w="1223963"/>
                <a:gridCol w="1044575"/>
              </a:tblGrid>
              <a:tr h="487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1,2,3</a:t>
                      </a: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1,4</a:t>
                      </a: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778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62177"/>
              </p:ext>
            </p:extLst>
          </p:nvPr>
        </p:nvGraphicFramePr>
        <p:xfrm>
          <a:off x="7164388" y="3357563"/>
          <a:ext cx="935037" cy="1079500"/>
        </p:xfrm>
        <a:graphic>
          <a:graphicData uri="http://schemas.openxmlformats.org/drawingml/2006/table">
            <a:tbl>
              <a:tblPr/>
              <a:tblGrid>
                <a:gridCol w="935037"/>
              </a:tblGrid>
              <a:tr h="4984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1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836613"/>
            <a:ext cx="82296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/>
          <a:p>
            <a:r>
              <a:rPr lang="ru-RU" altLang="ru-RU" sz="6600" b="1" i="1" smtClean="0">
                <a:solidFill>
                  <a:srgbClr val="A50021"/>
                </a:solidFill>
                <a:effectLst/>
                <a:latin typeface="Arial" panose="020B0604020202020204" pitchFamily="34" charset="0"/>
              </a:rPr>
              <a:t>Критерий оценок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989138"/>
            <a:ext cx="82296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54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«5» - без ошибок</a:t>
            </a:r>
          </a:p>
          <a:p>
            <a:r>
              <a:rPr lang="ru-RU" altLang="ru-RU" sz="54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«4» - </a:t>
            </a:r>
            <a:r>
              <a:rPr lang="ru-RU" altLang="ru-RU" sz="5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ошибка</a:t>
            </a:r>
            <a:endParaRPr lang="ru-RU" altLang="ru-RU" sz="5400" b="1" dirty="0" smtClean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54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«3» - </a:t>
            </a:r>
            <a:r>
              <a:rPr lang="ru-RU" altLang="ru-RU" sz="5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ошибки</a:t>
            </a:r>
            <a:endParaRPr lang="ru-RU" altLang="ru-RU" sz="5400" b="1" dirty="0" smtClean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54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«2» - </a:t>
            </a:r>
            <a:r>
              <a:rPr lang="ru-RU" altLang="ru-RU" sz="5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ошибк</a:t>
            </a:r>
            <a:r>
              <a:rPr lang="ru-RU" altLang="ru-RU" sz="5400" b="1" i="1" dirty="0" smtClean="0">
                <a:solidFill>
                  <a:srgbClr val="000099"/>
                </a:solidFill>
                <a:latin typeface="Arial" panose="020B0604020202020204" pitchFamily="34" charset="0"/>
              </a:rPr>
              <a:t>и</a:t>
            </a:r>
            <a:endParaRPr lang="ru-RU" altLang="ru-RU" sz="5400" b="1" i="1" dirty="0" smtClean="0">
              <a:solidFill>
                <a:srgbClr val="000099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508" name="Picture 28" descr="9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874713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5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«Знания – дети удивления и любопытства».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Луи де Бройль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доказал в1820году Эрстед?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называется магнитным полем?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мы знаем его характеристики? </a:t>
            </a:r>
          </a:p>
          <a:p>
            <a:pPr lvl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смысл модуля вектора магнитной индукции.</a:t>
            </a:r>
          </a:p>
          <a:p>
            <a:pPr lvl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смысл магнитного потока.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27280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spcBef>
                <a:spcPct val="0"/>
              </a:spcBef>
            </a:pPr>
            <a:r>
              <a:rPr lang="ru-RU" altLang="ru-RU" sz="2400" b="1" dirty="0">
                <a:solidFill>
                  <a:srgbClr val="066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1820г. Ганс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Эрстед, Ганс Христиан"/>
              </a:rPr>
              <a:t>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Христиан Эрстед показал,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протекающий по цепи электрический ток вызывает отклонение магнитной </a:t>
            </a:r>
            <a:r>
              <a:rPr lang="ru-RU" alt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стрелки, т. е. создает вокруг себя магнитное поле.</a:t>
            </a:r>
            <a:endParaRPr lang="ru-RU" altLang="ru-RU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>
              <a:spcBef>
                <a:spcPct val="0"/>
              </a:spcBef>
            </a:pPr>
            <a:r>
              <a:rPr lang="ru-RU" alt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 descr="http://electrisite.ru/wp-content/uploads/2012/11/desd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7"/>
          <a:stretch>
            <a:fillRect/>
          </a:stretch>
        </p:blipFill>
        <p:spPr bwMode="auto">
          <a:xfrm>
            <a:off x="1926245" y="2996952"/>
            <a:ext cx="509402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792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r>
              <a:rPr lang="ru-RU" altLang="ru-RU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1822 г. Майкл Фарадей записал в своём</a:t>
            </a:r>
            <a:r>
              <a:rPr lang="ru-RU" altLang="ru-RU" sz="4000" b="1" dirty="0">
                <a:solidFill>
                  <a:srgbClr val="066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дневнике:</a:t>
            </a:r>
            <a:r>
              <a:rPr lang="ru-RU" altLang="ru-RU" sz="4000" b="1" dirty="0">
                <a:solidFill>
                  <a:srgbClr val="066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«Превратить магнетизм в электричество». </a:t>
            </a:r>
          </a:p>
          <a:p>
            <a:pPr marL="273050" indent="-273050"/>
            <a:r>
              <a:rPr lang="ru-RU" altLang="ru-RU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годы настойчиво ставил он</a:t>
            </a:r>
            <a:r>
              <a:rPr lang="ru-RU" altLang="ru-RU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опыты, но безуспешно</a:t>
            </a:r>
            <a:r>
              <a:rPr lang="ru-RU" altLang="ru-RU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4000" dirty="0">
                <a:solidFill>
                  <a:srgbClr val="0668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только</a:t>
            </a:r>
            <a:endParaRPr lang="ru-RU" altLang="ru-RU" sz="4000" dirty="0">
              <a:solidFill>
                <a:srgbClr val="0668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/>
            <a:r>
              <a:rPr lang="ru-RU" altLang="ru-RU" sz="40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августа 1831г.  </a:t>
            </a:r>
            <a:r>
              <a:rPr lang="ru-RU" altLang="ru-RU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 триумф.</a:t>
            </a:r>
          </a:p>
        </p:txBody>
      </p:sp>
    </p:spTree>
    <p:extLst>
      <p:ext uri="{BB962C8B-B14F-4D97-AF65-F5344CB8AC3E}">
        <p14:creationId xmlns:p14="http://schemas.microsoft.com/office/powerpoint/2010/main" val="615307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372d901241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8" t="10532" r="15604" b="88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Майкл Фарадей</a:t>
            </a:r>
          </a:p>
        </p:txBody>
      </p:sp>
      <p:sp>
        <p:nvSpPr>
          <p:cNvPr id="6148" name="Содержимое 2"/>
          <p:cNvSpPr>
            <a:spLocks noGrp="1"/>
          </p:cNvSpPr>
          <p:nvPr>
            <p:ph idx="4294967295"/>
          </p:nvPr>
        </p:nvSpPr>
        <p:spPr>
          <a:xfrm>
            <a:off x="3924300" y="1268413"/>
            <a:ext cx="4714875" cy="23050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английский физик, химик, основоположник учения об электромагнитном поле, член Лондонского королевского общества</a:t>
            </a:r>
          </a:p>
        </p:txBody>
      </p:sp>
      <p:pic>
        <p:nvPicPr>
          <p:cNvPr id="15362" name="Picture 2" descr="http://www.biografiasyvidas.com/biografia/f/fotos/farada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41243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9388" y="5300663"/>
            <a:ext cx="4141787" cy="576262"/>
          </a:xfrm>
          <a:prstGeom prst="round2Diag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  <a:latin typeface="Verdana" pitchFamily="34" charset="0"/>
              </a:rPr>
              <a:t>22 сентября 1791 —         25 августа 1867</a:t>
            </a:r>
          </a:p>
        </p:txBody>
      </p:sp>
      <p:pic>
        <p:nvPicPr>
          <p:cNvPr id="23559" name="Picture 4" descr="http://img-fotki.yandex.ru/get/5409/56399718.3c/0_5f4d7_ac28a749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3716338"/>
            <a:ext cx="466090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90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4719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изучения явления: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7920880" cy="4168805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1.Кто и когда его открыл?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2.Суть этого явления (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определение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3.При каких условиях наблюдается?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4.Практическое применение.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07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упрощенный вариант опытов Фарадея:</a:t>
            </a:r>
            <a:endParaRPr lang="ru-RU" dirty="0"/>
          </a:p>
        </p:txBody>
      </p:sp>
      <p:pic>
        <p:nvPicPr>
          <p:cNvPr id="9" name="Содержимое 8" descr="http://festival.1september.ru/articles/517917/img2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54393" y="2160588"/>
            <a:ext cx="1658826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/>
          </a:bodyPr>
          <a:lstStyle/>
          <a:p>
            <a:r>
              <a:rPr lang="ru-RU" dirty="0" smtClean="0"/>
              <a:t>Проверка изученного: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071966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None/>
            </a:pPr>
            <a:r>
              <a:rPr lang="ru-RU" dirty="0" smtClean="0"/>
              <a:t>                                                 1 вариант.</a:t>
            </a:r>
          </a:p>
          <a:p>
            <a:pPr marL="514350" lvl="0" indent="-514350">
              <a:buNone/>
            </a:pPr>
            <a:r>
              <a:rPr lang="ru-RU" sz="2600" dirty="0" smtClean="0"/>
              <a:t>1) Магнитное поле не существует…  </a:t>
            </a:r>
          </a:p>
          <a:p>
            <a:pPr marL="514350" indent="-514350">
              <a:buNone/>
            </a:pPr>
            <a:r>
              <a:rPr lang="ru-RU" sz="2600" dirty="0" smtClean="0"/>
              <a:t>       а) вокруг магнита</a:t>
            </a:r>
            <a:br>
              <a:rPr lang="ru-RU" sz="2600" dirty="0" smtClean="0"/>
            </a:br>
            <a:r>
              <a:rPr lang="ru-RU" sz="2600" dirty="0" smtClean="0"/>
              <a:t>б) вокруг движущихся заряженных частиц</a:t>
            </a:r>
            <a:br>
              <a:rPr lang="ru-RU" sz="2600" dirty="0" smtClean="0"/>
            </a:br>
            <a:r>
              <a:rPr lang="ru-RU" sz="2600" dirty="0" smtClean="0"/>
              <a:t>г) вокруг проводника с током </a:t>
            </a:r>
            <a:br>
              <a:rPr lang="ru-RU" sz="2600" dirty="0" smtClean="0"/>
            </a:br>
            <a:r>
              <a:rPr lang="ru-RU" sz="2600" dirty="0" smtClean="0"/>
              <a:t>д) вокруг неподвижных зарядов </a:t>
            </a:r>
          </a:p>
          <a:p>
            <a:pPr lvl="0">
              <a:buNone/>
            </a:pPr>
            <a:r>
              <a:rPr lang="ru-RU" sz="2600" dirty="0" smtClean="0"/>
              <a:t>2) Кто впервые из учёных доказал, что вокруг проводника с током существует магнитное поле? </a:t>
            </a:r>
          </a:p>
          <a:p>
            <a:pPr>
              <a:buNone/>
            </a:pPr>
            <a:r>
              <a:rPr lang="ru-RU" sz="2600" dirty="0" smtClean="0"/>
              <a:t>      а) Архимед </a:t>
            </a:r>
            <a:br>
              <a:rPr lang="ru-RU" sz="2600" dirty="0" smtClean="0"/>
            </a:br>
            <a:r>
              <a:rPr lang="ru-RU" sz="2600" dirty="0" smtClean="0"/>
              <a:t>  б) Ньютон</a:t>
            </a:r>
            <a:br>
              <a:rPr lang="ru-RU" sz="2600" dirty="0" smtClean="0"/>
            </a:br>
            <a:r>
              <a:rPr lang="ru-RU" sz="2600" dirty="0" smtClean="0"/>
              <a:t>  в) Эрстед </a:t>
            </a:r>
            <a:br>
              <a:rPr lang="ru-RU" sz="2600" dirty="0" smtClean="0"/>
            </a:br>
            <a:r>
              <a:rPr lang="ru-RU" sz="2600" dirty="0" smtClean="0"/>
              <a:t>  г) Ом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Явление электромагнитной индукции -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844824"/>
            <a:ext cx="6347714" cy="419653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Э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наведение (получение, создание, образование) электрического тока в замкнутом проводнике, помещенном в переменное магнитное поле.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ток называется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индукционным.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существования индукционного тока: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144" y="2780928"/>
            <a:ext cx="6956191" cy="2564554"/>
          </a:xfrm>
        </p:spPr>
        <p:txBody>
          <a:bodyPr>
            <a:normAutofit lnSpcReduction="10000"/>
          </a:bodyPr>
          <a:lstStyle/>
          <a:p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1)замкнутый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проводник,</a:t>
            </a:r>
          </a:p>
          <a:p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2)переменное магнитное поле (вносим и выносим магнит, замыкаем и размыкаем ключ)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620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чего зависит величина и направление индукционного тока?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7128792" cy="5013176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1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(вынесение) магнита в замкнутый контур сначала с одним магнитом, затем с двумя магнитами. (рис. 4)</a:t>
            </a:r>
          </a:p>
          <a:p>
            <a:pPr marL="0" indent="0" algn="ctr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                  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величина тока зависит от величины магнитной индукции.</a:t>
            </a:r>
            <a:endParaRPr lang="ru-RU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9" name="Рисунок 8" descr="http://festival.1september.ru/articles/556097/img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84984"/>
            <a:ext cx="21050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2551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488832" cy="387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2: вносим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магнит сначала медленно, затем быстро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Вывод: величина тока зависит от скорости внесения магнита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472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0"/>
            <a:ext cx="7848872" cy="727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 3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внесение (вынесение) магнита сначала северным полюсом, затем южным полюсом. (рис. 5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направление тока зависит от направления магнитного поля.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festival.1september.ru/articles/556097/img4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988840"/>
            <a:ext cx="1952625" cy="141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8585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079379"/>
              </p:ext>
            </p:extLst>
          </p:nvPr>
        </p:nvGraphicFramePr>
        <p:xfrm>
          <a:off x="323528" y="0"/>
          <a:ext cx="7920880" cy="62373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9802"/>
                <a:gridCol w="3961078"/>
              </a:tblGrid>
              <a:tr h="2944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Магнитное поле постоянного магнита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Магнитное поле индукционного тока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(Помогает? Препятствует?)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46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Вносим магнит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</a:t>
                      </a: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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Препятствует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46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Выносим магнит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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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Препятствует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6228611"/>
            <a:ext cx="62010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этой таблице зашифровано правило Ленца.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389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Ленца: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772816"/>
            <a:ext cx="7274769" cy="4268547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индукционный ток всегда имеет такое направление, что его магнитное поле препятствует тому изменению магнитного потока, вызвавшего этот ток.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6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res03A716DD-5C0C-4571-90A6-930E1DA1B7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2106613" cy="16430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7"/>
          <p:cNvSpPr>
            <a:spLocks noChangeArrowheads="1"/>
          </p:cNvSpPr>
          <p:nvPr/>
        </p:nvSpPr>
        <p:spPr bwMode="auto">
          <a:xfrm flipH="1">
            <a:off x="279400" y="950913"/>
            <a:ext cx="223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CC"/>
                </a:solidFill>
              </a:rPr>
              <a:t>Видеомагнитофон.</a:t>
            </a:r>
          </a:p>
        </p:txBody>
      </p:sp>
      <p:pic>
        <p:nvPicPr>
          <p:cNvPr id="21508" name="Picture 8" descr="res012B1504-B48F-4B1D-BCC9-9B481302326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025" y="1196975"/>
            <a:ext cx="1871663" cy="1590675"/>
          </a:xfrm>
          <a:noFill/>
        </p:spPr>
      </p:pic>
      <p:sp>
        <p:nvSpPr>
          <p:cNvPr id="21509" name="Rectangle 9"/>
          <p:cNvSpPr>
            <a:spLocks noChangeArrowheads="1"/>
          </p:cNvSpPr>
          <p:nvPr/>
        </p:nvSpPr>
        <p:spPr bwMode="auto">
          <a:xfrm rot="10800000" flipV="1">
            <a:off x="6191250" y="836613"/>
            <a:ext cx="295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CC"/>
                </a:solidFill>
              </a:rPr>
              <a:t>Жесткий диск компьютера</a:t>
            </a:r>
            <a:r>
              <a:rPr lang="ru-RU" altLang="ru-RU" b="1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1510" name="Picture 5" descr="resAED00676-05EA-46D2-BAA4-60C1CCA8661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050925"/>
            <a:ext cx="3475037" cy="14382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" name="Text Box 13"/>
          <p:cNvSpPr txBox="1">
            <a:spLocks noChangeArrowheads="1"/>
          </p:cNvSpPr>
          <p:nvPr/>
        </p:nvSpPr>
        <p:spPr bwMode="auto">
          <a:xfrm>
            <a:off x="3187700" y="2490788"/>
            <a:ext cx="2430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0000CC"/>
                </a:solidFill>
              </a:rPr>
              <a:t>Детектор полицейского</a:t>
            </a:r>
            <a:r>
              <a:rPr lang="ru-RU" altLang="ru-RU" sz="2000" b="1">
                <a:solidFill>
                  <a:srgbClr val="0000CC"/>
                </a:solidFill>
              </a:rPr>
              <a:t>.</a:t>
            </a:r>
          </a:p>
        </p:txBody>
      </p:sp>
      <p:pic>
        <p:nvPicPr>
          <p:cNvPr id="21512" name="Picture 6" descr="res375CFF9B-7B1F-4CFC-8794-10D7163C24B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695700"/>
            <a:ext cx="2411412" cy="1870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" name="TextBox 9"/>
          <p:cNvSpPr txBox="1">
            <a:spLocks noChangeArrowheads="1"/>
          </p:cNvSpPr>
          <p:nvPr/>
        </p:nvSpPr>
        <p:spPr bwMode="auto">
          <a:xfrm>
            <a:off x="6529388" y="3033713"/>
            <a:ext cx="2303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00CC"/>
                </a:solidFill>
              </a:rPr>
              <a:t>Детектор металла в аэропортах</a:t>
            </a:r>
          </a:p>
        </p:txBody>
      </p:sp>
      <p:pic>
        <p:nvPicPr>
          <p:cNvPr id="21514" name="Picture 5" descr="res79C0F322-8627-45A6-BF46-9550746303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716338"/>
            <a:ext cx="2238375" cy="23304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5" name="TextBox 11"/>
          <p:cNvSpPr txBox="1">
            <a:spLocks noChangeArrowheads="1"/>
          </p:cNvSpPr>
          <p:nvPr/>
        </p:nvSpPr>
        <p:spPr bwMode="auto">
          <a:xfrm>
            <a:off x="61913" y="3314700"/>
            <a:ext cx="3235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00CC"/>
                </a:solidFill>
              </a:rPr>
              <a:t>Поезд на магнитной подушке</a:t>
            </a:r>
          </a:p>
        </p:txBody>
      </p:sp>
      <p:sp>
        <p:nvSpPr>
          <p:cNvPr id="21516" name="TextBox 13"/>
          <p:cNvSpPr txBox="1">
            <a:spLocks noChangeArrowheads="1"/>
          </p:cNvSpPr>
          <p:nvPr/>
        </p:nvSpPr>
        <p:spPr bwMode="auto">
          <a:xfrm>
            <a:off x="827088" y="188913"/>
            <a:ext cx="80660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0000"/>
                </a:solidFill>
              </a:rPr>
              <a:t>Электромагнитная индукция в современном мире</a:t>
            </a:r>
          </a:p>
        </p:txBody>
      </p:sp>
      <p:sp>
        <p:nvSpPr>
          <p:cNvPr id="15" name="Стрелка вправо 14">
            <a:hlinkClick r:id="rId8" action="ppaction://hlinksldjump"/>
          </p:cNvPr>
          <p:cNvSpPr/>
          <p:nvPr/>
        </p:nvSpPr>
        <p:spPr>
          <a:xfrm rot="10800000">
            <a:off x="250825" y="6237288"/>
            <a:ext cx="649288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18" name="Picture 16" descr="5978_1234962278_ful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89363"/>
            <a:ext cx="3097213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4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372d901241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8" t="10532" r="15604" b="88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4652963"/>
            <a:ext cx="6553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Зарядные устройства без внешнего источника тока </a:t>
            </a: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2220913" y="2263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3797" name="Picture 5" descr="800_en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36613"/>
            <a:ext cx="30289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6727825" y="339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3799" name="Picture 7" descr="984f89c2376b565c84bfda99100c26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84313"/>
            <a:ext cx="36099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7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372d901241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8" t="10532" r="15604" b="88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4652963"/>
            <a:ext cx="8229600" cy="7191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работы трансформатора </a:t>
            </a:r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5159375" y="2547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5845" name="Picture 5" descr="4988_html_9c6348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0713"/>
            <a:ext cx="5256213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68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00125"/>
            <a:ext cx="8715375" cy="5324475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3) Линии магнитного поля в пространстве вне  постоянного магнита…</a:t>
            </a:r>
          </a:p>
          <a:p>
            <a:pPr>
              <a:buNone/>
            </a:pPr>
            <a:r>
              <a:rPr lang="ru-RU" sz="2400" i="1" dirty="0" smtClean="0"/>
              <a:t>     а) начинаются на северном полюсе магнита, заканчиваются на южном полюсе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б) начинаются на южном полюсе магнита, заканчиваются на  северном полюсе.</a:t>
            </a:r>
            <a:br>
              <a:rPr lang="ru-RU" sz="2400" dirty="0" smtClean="0"/>
            </a:br>
            <a:r>
              <a:rPr lang="ru-RU" sz="2400" dirty="0" smtClean="0"/>
              <a:t>в) начинаются на северном полюсе магнита, уходят в бесконечность.</a:t>
            </a:r>
          </a:p>
          <a:p>
            <a:pPr>
              <a:buNone/>
            </a:pPr>
            <a:r>
              <a:rPr lang="ru-RU" sz="2400" dirty="0" smtClean="0"/>
              <a:t>   г) начинаются на </a:t>
            </a:r>
            <a:r>
              <a:rPr lang="ru-RU" sz="2400" i="1" dirty="0" smtClean="0"/>
              <a:t>южном </a:t>
            </a:r>
            <a:r>
              <a:rPr lang="ru-RU" sz="2400" dirty="0" smtClean="0"/>
              <a:t>полюсе магнита, уходят в бесконечность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ользователь\Desktop\тамара\учитель года1\картинки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714375"/>
            <a:ext cx="6786563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39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тамара\учитель года1\картинки\fake-iphon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9275"/>
            <a:ext cx="5786437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46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пользователь\Desktop\тамара\учитель года1\картинки\ima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785813"/>
            <a:ext cx="6875462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90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тамара\учитель года\картинки\ноу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76250"/>
            <a:ext cx="60483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8079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aHR0cDovL21lZGlhMS5waWNzZWFyY2guY29tL2lzP1FBRFhMUmV6dFB4Y2lXN3FsOUo4bGFLRktkNExEbDJ4RS01elBQdnpudkEmaGVpZ2h0PTIzOA==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404813"/>
            <a:ext cx="6337300" cy="52562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751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000125"/>
            <a:ext cx="6757987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3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тамара\учитель года\картинки\приборы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857250"/>
            <a:ext cx="7250112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59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00CC"/>
                </a:solidFill>
              </a:rPr>
              <a:t>Индукционные плиты</a:t>
            </a:r>
          </a:p>
        </p:txBody>
      </p:sp>
      <p:pic>
        <p:nvPicPr>
          <p:cNvPr id="33795" name="Picture 4" descr="ffcc06a681c0f531fd1dabdd16c86fd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2763" y="1600200"/>
            <a:ext cx="55784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948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372d901241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8" t="10532" r="15604" b="88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611188" y="1412776"/>
            <a:ext cx="8229600" cy="30243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«Пока люди будут пользоваться благами электричества, они будут помнить имя Фарадея»</a:t>
            </a: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5651500" y="4652963"/>
            <a:ext cx="3097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 Гельмгольц</a:t>
            </a:r>
          </a:p>
        </p:txBody>
      </p:sp>
    </p:spTree>
    <p:extLst>
      <p:ext uri="{BB962C8B-B14F-4D97-AF65-F5344CB8AC3E}">
        <p14:creationId xmlns:p14="http://schemas.microsoft.com/office/powerpoint/2010/main" val="187928413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15212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556792"/>
            <a:ext cx="6347714" cy="489654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 каком явлении мы свами говорили на уроке?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Дать определение этого явления.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Каким способом получают переменное магнитное поле?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Отчего зависит величина и направление индукционного тока?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Как взаимодействует магнит и сплошное алюминиевое кольцо при внесении любого полюса магнита? Вынесении?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Что наблюдаем , если  алюминиевое кольцо с разрезом?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По какому правилу определяют направление индукционного тока?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024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857250"/>
            <a:ext cx="9144000" cy="5467350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4</a:t>
            </a:r>
            <a:r>
              <a:rPr lang="ru-RU" sz="2400" dirty="0" smtClean="0"/>
              <a:t>) Проводник, притягивается к магниту, потому что: </a:t>
            </a:r>
          </a:p>
          <a:p>
            <a:pPr>
              <a:buNone/>
            </a:pPr>
            <a:r>
              <a:rPr lang="ru-RU" sz="2400" dirty="0" smtClean="0"/>
              <a:t>    а) проводник медный</a:t>
            </a:r>
            <a:br>
              <a:rPr lang="ru-RU" sz="2400" dirty="0" smtClean="0"/>
            </a:br>
            <a:r>
              <a:rPr lang="ru-RU" sz="2400" dirty="0" smtClean="0"/>
              <a:t>б) на проводник действует сила Ампера </a:t>
            </a:r>
            <a:br>
              <a:rPr lang="ru-RU" sz="2400" dirty="0" smtClean="0"/>
            </a:br>
            <a:r>
              <a:rPr lang="ru-RU" sz="2400" dirty="0" smtClean="0"/>
              <a:t>в) проводник наэлектризован</a:t>
            </a:r>
            <a:br>
              <a:rPr lang="ru-RU" sz="2400" dirty="0" smtClean="0"/>
            </a:br>
            <a:r>
              <a:rPr lang="ru-RU" sz="2400" dirty="0" smtClean="0"/>
              <a:t>г) проводник слабо натянут</a:t>
            </a:r>
          </a:p>
          <a:p>
            <a:endParaRPr lang="ru-RU" dirty="0"/>
          </a:p>
        </p:txBody>
      </p:sp>
      <p:pic>
        <p:nvPicPr>
          <p:cNvPr id="5" name="Рисунок 4" descr="http://festival.1september.ru/articles/538663/img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714620"/>
            <a:ext cx="242889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334992"/>
              </p:ext>
            </p:extLst>
          </p:nvPr>
        </p:nvGraphicFramePr>
        <p:xfrm>
          <a:off x="179512" y="1196752"/>
          <a:ext cx="7416824" cy="5161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16824"/>
              </a:tblGrid>
              <a:tr h="516126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</a:rPr>
                        <a:t>§</a:t>
                      </a:r>
                    </a:p>
                    <a:p>
                      <a:endParaRPr lang="ru-RU" sz="1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4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Домашнее задание</a:t>
                      </a:r>
                    </a:p>
                    <a:p>
                      <a:endParaRPr lang="ru-RU" sz="1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48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Упр.39(1), 40(1), учить записи в тетради, для желающих – презентация(тему взять у учителя).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9816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091208"/>
          </a:xfrm>
        </p:spPr>
        <p:txBody>
          <a:bodyPr/>
          <a:lstStyle/>
          <a:p>
            <a:pPr lvl="0"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</a:t>
            </a:r>
            <a:r>
              <a:rPr lang="ru-RU" dirty="0" smtClean="0"/>
              <a:t> итогов урока </a:t>
            </a:r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609598" y="1700808"/>
            <a:ext cx="7346777" cy="4340555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изучили явление электромагнитной индукции и условия его возникновения; 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рассмотрели историю вопроса о связи магнитного поля и электрического; 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превратили магнетизм в электричество, и теперь мы с вами знаем, что электрический ток порождает магнитное поле, а переменное магнитное поле порождает электрический ток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57250"/>
            <a:ext cx="8229600" cy="5467350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5</a:t>
            </a:r>
            <a:r>
              <a:rPr lang="ru-RU" sz="2400" dirty="0" smtClean="0"/>
              <a:t>) Чтобы увеличить магнитный поток (см. рисунок ), нужно: </a:t>
            </a:r>
          </a:p>
          <a:p>
            <a:pPr>
              <a:buNone/>
            </a:pPr>
            <a:r>
              <a:rPr lang="ru-RU" sz="2400" dirty="0" smtClean="0"/>
              <a:t>    а) алюминиевую рамку заменить железной</a:t>
            </a:r>
            <a:br>
              <a:rPr lang="ru-RU" sz="2400" dirty="0" smtClean="0"/>
            </a:br>
            <a:r>
              <a:rPr lang="ru-RU" sz="2400" dirty="0" smtClean="0"/>
              <a:t>б) поднимать рамку вверх</a:t>
            </a:r>
            <a:br>
              <a:rPr lang="ru-RU" sz="2400" dirty="0" smtClean="0"/>
            </a:br>
            <a:r>
              <a:rPr lang="ru-RU" sz="2400" dirty="0" smtClean="0"/>
              <a:t>в) взять более слабый магнит </a:t>
            </a:r>
            <a:br>
              <a:rPr lang="ru-RU" sz="2400" dirty="0" smtClean="0"/>
            </a:br>
            <a:r>
              <a:rPr lang="ru-RU" sz="2400" dirty="0" smtClean="0"/>
              <a:t>г) усилить магнитное поле </a:t>
            </a:r>
          </a:p>
          <a:p>
            <a:endParaRPr lang="ru-RU" dirty="0"/>
          </a:p>
        </p:txBody>
      </p:sp>
      <p:pic>
        <p:nvPicPr>
          <p:cNvPr id="4" name="Рисунок 3" descr="http://festival.1september.ru/articles/538663/img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357562"/>
            <a:ext cx="521497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28688"/>
            <a:ext cx="9144000" cy="53959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6) Проводник с током расположен перпендикулярно плоскости листа, ток направлен от нас. Выберите рисунок, изображающий магнитное поле такого проводника с током.</a:t>
            </a:r>
          </a:p>
          <a:p>
            <a:pPr>
              <a:buNone/>
            </a:pPr>
            <a:r>
              <a:rPr lang="ru-RU" sz="2400" dirty="0" smtClean="0"/>
              <a:t>                     а)                 б)                   в)                   г)</a:t>
            </a:r>
          </a:p>
          <a:p>
            <a:endParaRPr lang="ru-RU" sz="2400" dirty="0"/>
          </a:p>
        </p:txBody>
      </p:sp>
      <p:pic>
        <p:nvPicPr>
          <p:cNvPr id="10" name="Рисунок 9" descr="http://festival.1september.ru/articles/517917/img1.gif"/>
          <p:cNvPicPr/>
          <p:nvPr/>
        </p:nvPicPr>
        <p:blipFill>
          <a:blip r:embed="rId3"/>
          <a:srcRect t="17123"/>
          <a:stretch>
            <a:fillRect/>
          </a:stretch>
        </p:blipFill>
        <p:spPr bwMode="auto">
          <a:xfrm>
            <a:off x="683568" y="2636912"/>
            <a:ext cx="6786610" cy="1872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2 вариант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196752"/>
            <a:ext cx="6347714" cy="4844611"/>
          </a:xfrm>
        </p:spPr>
        <p:txBody>
          <a:bodyPr>
            <a:noAutofit/>
          </a:bodyPr>
          <a:lstStyle/>
          <a:p>
            <a:r>
              <a:rPr lang="ru-RU" sz="2000" dirty="0"/>
              <a:t>1.Магнитное поле </a:t>
            </a:r>
            <a:r>
              <a:rPr lang="ru-RU" sz="2000" b="1" dirty="0"/>
              <a:t> существует…</a:t>
            </a:r>
            <a:r>
              <a:rPr lang="ru-RU" sz="2000" dirty="0"/>
              <a:t>  </a:t>
            </a:r>
          </a:p>
          <a:p>
            <a:r>
              <a:rPr lang="ru-RU" sz="2000" dirty="0"/>
              <a:t>1) вокруг магнита</a:t>
            </a:r>
            <a:br>
              <a:rPr lang="ru-RU" sz="2000" dirty="0"/>
            </a:br>
            <a:r>
              <a:rPr lang="ru-RU" sz="2000" dirty="0"/>
              <a:t>2) вокруг движущихся заряженных частиц</a:t>
            </a:r>
            <a:br>
              <a:rPr lang="ru-RU" sz="2000" dirty="0"/>
            </a:br>
            <a:r>
              <a:rPr lang="ru-RU" sz="2000" dirty="0"/>
              <a:t>3) вокруг проводника с током </a:t>
            </a:r>
            <a:br>
              <a:rPr lang="ru-RU" sz="2000" dirty="0"/>
            </a:br>
            <a:r>
              <a:rPr lang="ru-RU" sz="2000" dirty="0"/>
              <a:t>4) вокруг неподвижных зарядов </a:t>
            </a:r>
          </a:p>
          <a:p>
            <a:r>
              <a:rPr lang="ru-RU" sz="2000" dirty="0" smtClean="0"/>
              <a:t> </a:t>
            </a:r>
            <a:r>
              <a:rPr lang="ru-RU" sz="2000" b="1" dirty="0"/>
              <a:t> 2</a:t>
            </a:r>
            <a:r>
              <a:rPr lang="ru-RU" sz="2000" dirty="0"/>
              <a:t>. Какие утверждения </a:t>
            </a:r>
            <a:r>
              <a:rPr lang="ru-RU" sz="2000" b="1" dirty="0"/>
              <a:t>являются верными:          </a:t>
            </a:r>
            <a:endParaRPr lang="ru-RU" sz="2000" dirty="0"/>
          </a:p>
          <a:p>
            <a:r>
              <a:rPr lang="ru-RU" sz="2000" b="1" dirty="0"/>
              <a:t> </a:t>
            </a:r>
            <a:r>
              <a:rPr lang="ru-RU" sz="2000" dirty="0"/>
              <a:t>1) в природе существуют электрические заряды</a:t>
            </a:r>
            <a:r>
              <a:rPr lang="ru-RU" sz="2000" b="1" dirty="0"/>
              <a:t>                                                                                                                                                                    </a:t>
            </a:r>
            <a:r>
              <a:rPr lang="ru-RU" sz="2000" dirty="0"/>
              <a:t>2) в природе существуют магнитные заряды</a:t>
            </a:r>
            <a:r>
              <a:rPr lang="ru-RU" sz="2000" b="1" dirty="0"/>
              <a:t>                                                                                                                                                                    </a:t>
            </a:r>
            <a:r>
              <a:rPr lang="ru-RU" sz="2000" dirty="0"/>
              <a:t>3) в природе не существуют электрические заряды</a:t>
            </a:r>
            <a:r>
              <a:rPr lang="ru-RU" sz="2000" b="1" dirty="0"/>
              <a:t>                                                                                                                                                          </a:t>
            </a:r>
            <a:r>
              <a:rPr lang="ru-RU" sz="2000" dirty="0"/>
              <a:t>4) в природе не существуют магнитные заряды</a:t>
            </a:r>
          </a:p>
        </p:txBody>
      </p:sp>
    </p:spTree>
    <p:extLst>
      <p:ext uri="{BB962C8B-B14F-4D97-AF65-F5344CB8AC3E}">
        <p14:creationId xmlns:p14="http://schemas.microsoft.com/office/powerpoint/2010/main" val="410424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.К магнитной стрелке (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северный полюс затемнен, см. рис.),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которая может поворачиваться вокруг вертикальной оси, перпендикулярной плоскости чертежа, поднесли постоянный магнит. При этом стрелка</a:t>
            </a:r>
            <a:endParaRPr lang="ru-RU" sz="2400" dirty="0"/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1043608" y="2420888"/>
            <a:ext cx="795020" cy="358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1838628" y="2420887"/>
            <a:ext cx="795020" cy="3587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6" name="AutoShape 41"/>
          <p:cNvSpPr>
            <a:spLocks noChangeArrowheads="1"/>
          </p:cNvSpPr>
          <p:nvPr/>
        </p:nvSpPr>
        <p:spPr bwMode="auto">
          <a:xfrm rot="15887693">
            <a:off x="3301985" y="2318978"/>
            <a:ext cx="253365" cy="501650"/>
          </a:xfrm>
          <a:prstGeom prst="triangle">
            <a:avLst>
              <a:gd name="adj" fmla="val 555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952" y="2420887"/>
            <a:ext cx="523875" cy="2768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47648" y="3252770"/>
            <a:ext cx="6024552" cy="148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повернется на 180</a:t>
            </a:r>
            <a:r>
              <a:rPr lang="ru-RU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повернется на 90</a:t>
            </a:r>
            <a:r>
              <a:rPr lang="ru-RU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часовой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стрелке                        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повернется на 90</a:t>
            </a:r>
            <a:r>
              <a:rPr lang="ru-RU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против часовой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стрелки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останется в прежнем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положении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767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магнитной стрелке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(северный полюс затемнен, см. рис.),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которая может поворачиваться вокруг вертикальной  оси, перпендикулярной плоскости чертежа, поднесли постоянный магнит. При этом стрелка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2195736" y="3501008"/>
            <a:ext cx="795020" cy="358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1400716" y="3501008"/>
            <a:ext cx="795020" cy="3587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5" name="AutoShape 41"/>
          <p:cNvSpPr>
            <a:spLocks noChangeArrowheads="1"/>
          </p:cNvSpPr>
          <p:nvPr/>
        </p:nvSpPr>
        <p:spPr bwMode="auto">
          <a:xfrm rot="15887693">
            <a:off x="3554472" y="3429570"/>
            <a:ext cx="253365" cy="501650"/>
          </a:xfrm>
          <a:prstGeom prst="triangle">
            <a:avLst>
              <a:gd name="adj" fmla="val 555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439" y="3531479"/>
            <a:ext cx="523875" cy="2768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971600" y="4221204"/>
            <a:ext cx="4572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повернется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180</a:t>
            </a:r>
            <a:r>
              <a:rPr lang="ru-RU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2) повернется на 90</a:t>
            </a:r>
            <a:r>
              <a:rPr lang="ru-RU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часовой стрелке                                                                                                                                                                 3) повернется на 90</a:t>
            </a:r>
            <a:r>
              <a:rPr lang="ru-RU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против часовой стрелки                                                                                                                                                        4) останется в прежнем положении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4851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891</Words>
  <Application>Microsoft Office PowerPoint</Application>
  <PresentationFormat>Экран (4:3)</PresentationFormat>
  <Paragraphs>176</Paragraphs>
  <Slides>41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Грань</vt:lpstr>
      <vt:lpstr>Тема урока:</vt:lpstr>
      <vt:lpstr>Проверка изученного:</vt:lpstr>
      <vt:lpstr>Презентация PowerPoint</vt:lpstr>
      <vt:lpstr>Презентация PowerPoint</vt:lpstr>
      <vt:lpstr>Презентация PowerPoint</vt:lpstr>
      <vt:lpstr>Презентация PowerPoint</vt:lpstr>
      <vt:lpstr>2 вариант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Критерий оценок</vt:lpstr>
      <vt:lpstr>«Знания – дети удивления и любопытства». Луи де Бройль</vt:lpstr>
      <vt:lpstr>Презентация PowerPoint</vt:lpstr>
      <vt:lpstr>Презентация PowerPoint</vt:lpstr>
      <vt:lpstr>Майкл Фарадей</vt:lpstr>
      <vt:lpstr>План изучения явления:</vt:lpstr>
      <vt:lpstr>упрощенный вариант опытов Фарадея:</vt:lpstr>
      <vt:lpstr>Явление электромагнитной индукции -</vt:lpstr>
      <vt:lpstr>Условия существования индукционного тока:</vt:lpstr>
      <vt:lpstr>От чего зависит величина и направление индукционного тока?</vt:lpstr>
      <vt:lpstr>Презентация PowerPoint</vt:lpstr>
      <vt:lpstr>Презентация PowerPoint</vt:lpstr>
      <vt:lpstr>Презентация PowerPoint</vt:lpstr>
      <vt:lpstr>Правило Ленца:</vt:lpstr>
      <vt:lpstr>Презентация PowerPoint</vt:lpstr>
      <vt:lpstr>Зарядные устройства без внешнего источника тока </vt:lpstr>
      <vt:lpstr>Принцип работы трансформатора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Индукционные плиты</vt:lpstr>
      <vt:lpstr>«Пока люди будут пользоваться благами электричества, они будут помнить имя Фарадея»</vt:lpstr>
      <vt:lpstr>Закрепление</vt:lpstr>
      <vt:lpstr>Презентация PowerPoint</vt:lpstr>
      <vt:lpstr>Подведение итогов урока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Явление электромагнитной индукции.</dc:title>
  <dc:creator>Учительская</dc:creator>
  <cp:lastModifiedBy>Галина Федоровна</cp:lastModifiedBy>
  <cp:revision>22</cp:revision>
  <dcterms:created xsi:type="dcterms:W3CDTF">2018-02-06T07:55:54Z</dcterms:created>
  <dcterms:modified xsi:type="dcterms:W3CDTF">2020-08-27T11:46:09Z</dcterms:modified>
</cp:coreProperties>
</file>