
<file path=[Content_Types].xml><?xml version="1.0" encoding="utf-8"?>
<Types xmlns="http://schemas.openxmlformats.org/package/2006/content-types"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notesSlide+xml" PartName="/ppt/notesSlides/notesSlide1.xml"/>
  <Default ContentType="image/png" Extension="png"/>
  <Override ContentType="application/vnd.openxmlformats-officedocument.presentationml.notesSlide+xml" PartName="/ppt/notesSlides/notesSlide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theme+xml" PartName="/ppt/theme/theme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theme+xml" PartName="/ppt/theme/theme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image/jpeg" Extension="jpeg"/>
  <Default ContentType="image/x-wmf" Extension="wmf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Default ContentType="image/gif" Extension="gif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6"/>
  </p:notesMasterIdLst>
  <p:sldIdLst>
    <p:sldId id="263" r:id="rId2"/>
    <p:sldId id="269" r:id="rId3"/>
    <p:sldId id="261" r:id="rId4"/>
    <p:sldId id="294" r:id="rId5"/>
    <p:sldId id="295" r:id="rId6"/>
    <p:sldId id="296" r:id="rId7"/>
    <p:sldId id="297" r:id="rId8"/>
    <p:sldId id="274" r:id="rId9"/>
    <p:sldId id="276" r:id="rId10"/>
    <p:sldId id="299" r:id="rId11"/>
    <p:sldId id="301" r:id="rId12"/>
    <p:sldId id="302" r:id="rId13"/>
    <p:sldId id="303" r:id="rId14"/>
    <p:sldId id="30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34BA"/>
    <a:srgbClr val="ED1FDE"/>
    <a:srgbClr val="FF9900"/>
    <a:srgbClr val="008000"/>
    <a:srgbClr val="E1E60A"/>
    <a:srgbClr val="007635"/>
    <a:srgbClr val="800000"/>
    <a:srgbClr val="922300"/>
    <a:srgbClr val="B84542"/>
    <a:srgbClr val="002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C09E3-3013-44F9-8D59-E156D4C334B4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A95167-E27D-4B8D-BB96-60916C5BED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8857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95167-E27D-4B8D-BB96-60916C5BED7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95167-E27D-4B8D-BB96-60916C5BED7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B21CB-FF47-4E68-A1F5-21510453A608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gif"/><Relationship Id="rId5" Type="http://schemas.openxmlformats.org/officeDocument/2006/relationships/image" Target="../media/image49.png"/><Relationship Id="rId4" Type="http://schemas.openxmlformats.org/officeDocument/2006/relationships/image" Target="../media/image4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gif"/><Relationship Id="rId4" Type="http://schemas.openxmlformats.org/officeDocument/2006/relationships/image" Target="../media/image5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 ?><Relationships xmlns="http://schemas.openxmlformats.org/package/2006/relationships"><Relationship Id="rId3" Target="../media/image7.gif" Type="http://schemas.openxmlformats.org/officeDocument/2006/relationships/image"/><Relationship Id="rId2" Target="../media/image6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8.gif" Type="http://schemas.openxmlformats.org/officeDocument/2006/relationships/image"/></Relationships>
</file>

<file path=ppt/slides/_rels/slide4.xml.rels><?xml version="1.0" encoding="UTF-8" standalone="yes" ?><Relationships xmlns="http://schemas.openxmlformats.org/package/2006/relationships"><Relationship Id="rId3" Target="../media/image10.jpeg" Type="http://schemas.openxmlformats.org/officeDocument/2006/relationships/image"/><Relationship Id="rId2" Target="../media/image9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13.gif" Type="http://schemas.openxmlformats.org/officeDocument/2006/relationships/image"/><Relationship Id="rId5" Target="../media/image12.jpeg" Type="http://schemas.openxmlformats.org/officeDocument/2006/relationships/image"/><Relationship Id="rId4" Target="../media/image11.jpeg" Type="http://schemas.openxmlformats.org/officeDocument/2006/relationships/image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19.jpeg"/><Relationship Id="rId7" Type="http://schemas.openxmlformats.org/officeDocument/2006/relationships/image" Target="../media/image23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claudinedu11200.c.l.pic.centerblog.net/481e9cc4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320868" y="99314"/>
            <a:ext cx="7143750" cy="685800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11" name="Прямоугольник 2"/>
          <p:cNvSpPr>
            <a:spLocks noChangeArrowheads="1"/>
          </p:cNvSpPr>
          <p:nvPr/>
        </p:nvSpPr>
        <p:spPr bwMode="auto">
          <a:xfrm rot="21399349">
            <a:off x="3249092" y="3691429"/>
            <a:ext cx="4108597" cy="167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300000"/>
            </a:camera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endParaRPr lang="ru-RU" sz="2400" b="1" i="1" dirty="0">
              <a:solidFill>
                <a:srgbClr val="008000"/>
              </a:solidFill>
            </a:endParaRPr>
          </a:p>
          <a:p>
            <a:pPr algn="ctr">
              <a:lnSpc>
                <a:spcPct val="114000"/>
              </a:lnSpc>
            </a:pPr>
            <a:r>
              <a:rPr lang="ru-RU" sz="2200" b="1" i="1" dirty="0" smtClean="0">
                <a:solidFill>
                  <a:srgbClr val="FF0000"/>
                </a:solidFill>
              </a:rPr>
              <a:t>Ханазарова В.А. </a:t>
            </a:r>
          </a:p>
          <a:p>
            <a:pPr algn="ctr">
              <a:lnSpc>
                <a:spcPct val="114000"/>
              </a:lnSpc>
            </a:pPr>
            <a:r>
              <a:rPr lang="ru-RU" sz="2200" b="1" i="1" dirty="0" smtClean="0">
                <a:solidFill>
                  <a:srgbClr val="FF0000"/>
                </a:solidFill>
              </a:rPr>
              <a:t>Музыкальный руководитель</a:t>
            </a:r>
          </a:p>
          <a:p>
            <a:pPr algn="ctr">
              <a:lnSpc>
                <a:spcPct val="114000"/>
              </a:lnSpc>
            </a:pPr>
            <a:r>
              <a:rPr lang="ru-RU" sz="2200" b="1" i="1" dirty="0" smtClean="0">
                <a:solidFill>
                  <a:srgbClr val="FF0000"/>
                </a:solidFill>
              </a:rPr>
              <a:t>г</a:t>
            </a:r>
            <a:r>
              <a:rPr lang="ru-RU" sz="2200" b="1" i="1" dirty="0">
                <a:solidFill>
                  <a:srgbClr val="FF0000"/>
                </a:solidFill>
              </a:rPr>
              <a:t>. </a:t>
            </a:r>
            <a:r>
              <a:rPr lang="ru-RU" sz="2200" b="1" i="1" dirty="0" smtClean="0">
                <a:solidFill>
                  <a:srgbClr val="FF0000"/>
                </a:solidFill>
              </a:rPr>
              <a:t>Ессентуки</a:t>
            </a:r>
            <a:endParaRPr lang="ru-RU" sz="2200" b="1" i="1" dirty="0">
              <a:solidFill>
                <a:srgbClr val="FF0000"/>
              </a:solidFill>
            </a:endParaRPr>
          </a:p>
        </p:txBody>
      </p:sp>
      <p:pic>
        <p:nvPicPr>
          <p:cNvPr id="12" name="Picture 2" descr="http://img-fotki.yandex.ru/get/6100/102699435.5e9/0_82f66_e96c9e6e_XL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flipV="1">
            <a:off x="1320664" y="-4"/>
            <a:ext cx="7355792" cy="212192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763689" y="1556792"/>
            <a:ext cx="6258108" cy="2677656"/>
          </a:xfrm>
          <a:prstGeom prst="rect">
            <a:avLst/>
          </a:prstGeom>
          <a:noFill/>
          <a:scene3d>
            <a:camera prst="orthographicFront">
              <a:rot lat="0" lon="0" rev="600000"/>
            </a:camera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i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ПРОЕКТ: Проявления нового времени  во взаимодействии музыкального руководителя с родителями </a:t>
            </a:r>
          </a:p>
          <a:p>
            <a:pPr algn="ctr"/>
            <a:r>
              <a:rPr lang="ru-RU" sz="2800" b="1" i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МБДОУ №17</a:t>
            </a:r>
          </a:p>
          <a:p>
            <a:pPr algn="ctr"/>
            <a:r>
              <a:rPr lang="ru-RU" sz="2800" b="1" i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Детский сад «Ромашка»</a:t>
            </a:r>
          </a:p>
          <a:p>
            <a:pPr algn="ctr"/>
            <a:r>
              <a:rPr lang="ru-RU" sz="2800" b="1" i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</a:t>
            </a:r>
            <a:r>
              <a:rPr lang="ru-RU" sz="2800" b="1" i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орода Ессентуки</a:t>
            </a:r>
            <a:endParaRPr lang="ru-RU" sz="2800" b="1" i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71600" y="2060848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400" dirty="0"/>
          </a:p>
        </p:txBody>
      </p:sp>
      <p:pic>
        <p:nvPicPr>
          <p:cNvPr id="3" name="Picture 2" descr="D:\Фотки\детский сад\P10405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11560" y="188640"/>
            <a:ext cx="4476781" cy="3357586"/>
          </a:xfrm>
          <a:prstGeom prst="round2DiagRect">
            <a:avLst>
              <a:gd name="adj1" fmla="val 34823"/>
              <a:gd name="adj2" fmla="val 0"/>
            </a:avLst>
          </a:prstGeom>
          <a:ln w="88900" cap="sq">
            <a:solidFill>
              <a:srgbClr val="FFC000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D:\Фотки\детский сад\P10405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971933" y="3356992"/>
            <a:ext cx="4422643" cy="3316982"/>
          </a:xfrm>
          <a:prstGeom prst="round2DiagRect">
            <a:avLst>
              <a:gd name="adj1" fmla="val 41062"/>
              <a:gd name="adj2" fmla="val 0"/>
            </a:avLst>
          </a:prstGeom>
          <a:ln w="88900" cap="sq">
            <a:solidFill>
              <a:srgbClr val="FFC000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7" descr="na00882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509120"/>
            <a:ext cx="1893907" cy="199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na00882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 flipV="1">
            <a:off x="5989142" y="283666"/>
            <a:ext cx="1893907" cy="199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71600" y="2060848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400" dirty="0"/>
          </a:p>
        </p:txBody>
      </p:sp>
      <p:pic>
        <p:nvPicPr>
          <p:cNvPr id="3" name="Picture 10" descr="F:\DCIM\106_PANA\P10601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115616" y="1340768"/>
            <a:ext cx="6929990" cy="5197493"/>
          </a:xfrm>
          <a:prstGeom prst="round2DiagRect">
            <a:avLst>
              <a:gd name="adj1" fmla="val 0"/>
              <a:gd name="adj2" fmla="val 21858"/>
            </a:avLst>
          </a:prstGeom>
          <a:ln w="88900" cap="sq">
            <a:solidFill>
              <a:srgbClr val="FFC000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652" name="Picture 4" descr="https://otvet.imgsmail.ru/download/7ccb687e933fa2046521990c140120e6_i-12384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-315416"/>
            <a:ext cx="4207790" cy="2520280"/>
          </a:xfrm>
          <a:prstGeom prst="rect">
            <a:avLst/>
          </a:prstGeom>
          <a:noFill/>
        </p:spPr>
      </p:pic>
      <p:pic>
        <p:nvPicPr>
          <p:cNvPr id="7" name="Picture 4" descr="https://otvet.imgsmail.ru/download/7ccb687e933fa2046521990c140120e6_i-12384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-171400"/>
            <a:ext cx="4207790" cy="252028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71600" y="332656"/>
            <a:ext cx="41044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Осознание педагогами смысла происходящих нововведений в немалой степени связано с принятием ими вариативности музыкального образования, стремлением к обновлению его содержания и технологий. Это дает новый импульс для развития инициатив и творчества педагогов, в том числе и по разработке инновационных технологий и форм.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25604" name="Picture 4" descr="http://harlamovaolga.ucoz.com/gshshshh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077072"/>
            <a:ext cx="2419350" cy="2286001"/>
          </a:xfrm>
          <a:prstGeom prst="rect">
            <a:avLst/>
          </a:prstGeom>
          <a:noFill/>
        </p:spPr>
      </p:pic>
      <p:pic>
        <p:nvPicPr>
          <p:cNvPr id="25606" name="Picture 6" descr="http://buybu.narod.ru/gifs/slovar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140968"/>
            <a:ext cx="952500" cy="742951"/>
          </a:xfrm>
          <a:prstGeom prst="rect">
            <a:avLst/>
          </a:prstGeom>
          <a:noFill/>
        </p:spPr>
      </p:pic>
      <p:pic>
        <p:nvPicPr>
          <p:cNvPr id="25608" name="Picture 8" descr="http://justclickit.ru/flash/alfa/alfa%20(7122)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3140968"/>
            <a:ext cx="571500" cy="666751"/>
          </a:xfrm>
          <a:prstGeom prst="rect">
            <a:avLst/>
          </a:prstGeom>
          <a:noFill/>
        </p:spPr>
      </p:pic>
      <p:pic>
        <p:nvPicPr>
          <p:cNvPr id="7" name="Picture 6" descr="http://buybu.narod.ru/gifs/slovar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2060848"/>
            <a:ext cx="952500" cy="742951"/>
          </a:xfrm>
          <a:prstGeom prst="rect">
            <a:avLst/>
          </a:prstGeom>
          <a:noFill/>
        </p:spPr>
      </p:pic>
      <p:pic>
        <p:nvPicPr>
          <p:cNvPr id="8" name="Picture 8" descr="http://justclickit.ru/flash/alfa/alfa%20(7122)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060848"/>
            <a:ext cx="571500" cy="666751"/>
          </a:xfrm>
          <a:prstGeom prst="rect">
            <a:avLst/>
          </a:prstGeom>
          <a:noFill/>
        </p:spPr>
      </p:pic>
      <p:pic>
        <p:nvPicPr>
          <p:cNvPr id="9" name="Picture 8" descr="http://justclickit.ru/flash/alfa/alfa%20(7122)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692696"/>
            <a:ext cx="571500" cy="666751"/>
          </a:xfrm>
          <a:prstGeom prst="rect">
            <a:avLst/>
          </a:prstGeom>
          <a:noFill/>
        </p:spPr>
      </p:pic>
      <p:pic>
        <p:nvPicPr>
          <p:cNvPr id="10" name="Picture 6" descr="http://buybu.narod.ru/gifs/slovar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692696"/>
            <a:ext cx="952500" cy="742951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71600" y="332656"/>
            <a:ext cx="41044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31746" name="Picture 2" descr="http://www.ds-tabul.chi.edu54.ru/images/family-walking-clip-art-63144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717032"/>
            <a:ext cx="3179068" cy="2664296"/>
          </a:xfrm>
          <a:prstGeom prst="rect">
            <a:avLst/>
          </a:prstGeom>
          <a:noFill/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827584" y="260648"/>
            <a:ext cx="7488832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A434B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A434B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нашем ДОУ складывается новый культурно-эстетический образ дошкольного детства как главный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A434B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A434B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ресурс развития всех сфер жизнедеятельности ребенка и его будущего, что позволяет содержательно определить его место в структуре возрастной системе современного общества.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A434BA"/>
              </a:solidFill>
              <a:effectLst/>
              <a:latin typeface="Arial" pitchFamily="34" charset="0"/>
            </a:endParaRPr>
          </a:p>
        </p:txBody>
      </p:sp>
      <p:pic>
        <p:nvPicPr>
          <p:cNvPr id="31749" name="Picture 5" descr="http://shkolniki162.narod.ru/images/logo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717032"/>
            <a:ext cx="2880320" cy="2736304"/>
          </a:xfrm>
          <a:prstGeom prst="rect">
            <a:avLst/>
          </a:prstGeom>
          <a:noFill/>
        </p:spPr>
      </p:pic>
      <p:pic>
        <p:nvPicPr>
          <p:cNvPr id="31753" name="Picture 9" descr="http://www.playcast.ru/uploads/2016/07/08/1922475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5229200"/>
            <a:ext cx="7629525" cy="1400175"/>
          </a:xfrm>
          <a:prstGeom prst="rect">
            <a:avLst/>
          </a:prstGeom>
          <a:noFill/>
        </p:spPr>
      </p:pic>
      <p:pic>
        <p:nvPicPr>
          <p:cNvPr id="31755" name="Picture 11" descr="http://webmasteru.webservis.ru/animirovannie_gifi/images/107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4581128"/>
            <a:ext cx="1731640" cy="6858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71600" y="332656"/>
            <a:ext cx="41044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827584" y="1584087"/>
            <a:ext cx="74888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A434B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A434BA"/>
              </a:solidFill>
              <a:effectLst/>
              <a:latin typeface="Arial" pitchFamily="34" charset="0"/>
            </a:endParaRPr>
          </a:p>
        </p:txBody>
      </p:sp>
      <p:pic>
        <p:nvPicPr>
          <p:cNvPr id="10" name="Picture 9" descr="http://www.playcast.ru/uploads/2016/07/08/1922475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229200"/>
            <a:ext cx="7845549" cy="1628800"/>
          </a:xfrm>
          <a:prstGeom prst="rect">
            <a:avLst/>
          </a:prstGeom>
          <a:noFill/>
        </p:spPr>
      </p:pic>
      <p:pic>
        <p:nvPicPr>
          <p:cNvPr id="11" name="Picture 9" descr="http://www.playcast.ru/uploads/2016/07/08/1922475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29200"/>
            <a:ext cx="7845549" cy="1628800"/>
          </a:xfrm>
          <a:prstGeom prst="rect">
            <a:avLst/>
          </a:prstGeom>
          <a:noFill/>
        </p:spPr>
      </p:pic>
      <p:pic>
        <p:nvPicPr>
          <p:cNvPr id="32776" name="Picture 8" descr="http://prikolnye-kartinki.ru/img/picture/Jul/14/e7cfba80bd78fb39213cc02f4cb2e600/1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88640"/>
            <a:ext cx="7632848" cy="1944216"/>
          </a:xfrm>
          <a:prstGeom prst="rect">
            <a:avLst/>
          </a:prstGeom>
          <a:noFill/>
        </p:spPr>
      </p:pic>
      <p:pic>
        <p:nvPicPr>
          <p:cNvPr id="9" name="Picture 2" descr="C:\Users\2\Pictures\51504292_f36068e846987b14596c97d508c33ba1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564904"/>
            <a:ext cx="6192687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923928" y="856356"/>
            <a:ext cx="445718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u="sng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Проявление нового времени в ДОУ </a:t>
            </a:r>
            <a:r>
              <a:rPr lang="ru-RU" sz="24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- это развитие инноваций, способствующих качественному изменению музыкально-образовательного процесса.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Это прежде всего удовлетворение потребностей родительской общественности в новых вариативных формах музыкального  дошкольного образования </a:t>
            </a:r>
          </a:p>
        </p:txBody>
      </p:sp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45" y="188640"/>
            <a:ext cx="4918667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08920"/>
            <a:ext cx="6408712" cy="3923247"/>
          </a:xfrm>
          <a:prstGeom prst="rect">
            <a:avLst/>
          </a:prstGeom>
          <a:noFill/>
          <a:ln w="10795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79912" y="188640"/>
            <a:ext cx="4611601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Тесное взаимодействие с семьями воспитанников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одна из приоритетных задач МБДОУ №17 Д/сад «Ромашка»</a:t>
            </a:r>
            <a:endParaRPr lang="ru-RU" sz="28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174" name="Picture 6" descr="http://img10.proshkolu.ru/content/media/pic/std/4000000/3174000/3173611-73f035079dec5fc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2060848"/>
            <a:ext cx="1512168" cy="1368152"/>
          </a:xfrm>
          <a:prstGeom prst="rect">
            <a:avLst/>
          </a:prstGeom>
          <a:noFill/>
        </p:spPr>
      </p:pic>
      <p:pic>
        <p:nvPicPr>
          <p:cNvPr id="8" name="Picture 6" descr="http://img10.proshkolu.ru/content/media/pic/std/4000000/3174000/3173611-73f035079dec5fc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5489848"/>
            <a:ext cx="1512168" cy="1368152"/>
          </a:xfrm>
          <a:prstGeom prst="rect">
            <a:avLst/>
          </a:prstGeom>
          <a:noFill/>
        </p:spPr>
      </p:pic>
      <p:pic>
        <p:nvPicPr>
          <p:cNvPr id="7182" name="Picture 14" descr="http://vamotkrytka.ru/_ph/105/2/46761248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548680"/>
            <a:ext cx="2592288" cy="144016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19672" y="2854402"/>
            <a:ext cx="6336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Родительский клуб «Дружная </a:t>
            </a:r>
            <a:r>
              <a:rPr lang="ru-RU" sz="2800" b="1" dirty="0" smtClean="0">
                <a:solidFill>
                  <a:srgbClr val="FF0000"/>
                </a:solidFill>
              </a:rPr>
              <a:t>семья»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4664"/>
            <a:ext cx="3384376" cy="2240868"/>
          </a:xfrm>
          <a:prstGeom prst="rect">
            <a:avLst/>
          </a:prstGeom>
          <a:noFill/>
          <a:ln w="92075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user\Desktop\Фото сад\день здоровья\DSCN46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4664"/>
            <a:ext cx="3203848" cy="2240868"/>
          </a:xfrm>
          <a:prstGeom prst="rect">
            <a:avLst/>
          </a:prstGeom>
          <a:noFill/>
          <a:ln w="95250">
            <a:solidFill>
              <a:srgbClr val="00B0F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Фото сад\солнышко\P52609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77072"/>
            <a:ext cx="3384376" cy="2468734"/>
          </a:xfrm>
          <a:prstGeom prst="rect">
            <a:avLst/>
          </a:prstGeom>
          <a:noFill/>
          <a:ln w="95250">
            <a:solidFill>
              <a:srgbClr val="00B0F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Фото сад\Веселые старты\IMG_78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77072"/>
            <a:ext cx="3347864" cy="2468734"/>
          </a:xfrm>
          <a:prstGeom prst="rect">
            <a:avLst/>
          </a:prstGeom>
          <a:noFill/>
          <a:ln w="95250">
            <a:solidFill>
              <a:srgbClr val="00B0F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img3.proshkolu.ru/content/media/pic/std/2000000/1276000/1275877-f0e8676fbb594792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188640"/>
            <a:ext cx="3533775" cy="857251"/>
          </a:xfrm>
          <a:prstGeom prst="rect">
            <a:avLst/>
          </a:prstGeom>
          <a:noFill/>
        </p:spPr>
      </p:pic>
      <p:pic>
        <p:nvPicPr>
          <p:cNvPr id="8" name="Picture 2" descr="http://img3.proshkolu.ru/content/media/pic/std/2000000/1276000/1275877-f0e8676fbb594792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188640"/>
            <a:ext cx="3533775" cy="857251"/>
          </a:xfrm>
          <a:prstGeom prst="rect">
            <a:avLst/>
          </a:prstGeom>
          <a:noFill/>
        </p:spPr>
      </p:pic>
      <p:pic>
        <p:nvPicPr>
          <p:cNvPr id="9" name="Picture 2" descr="http://img3.proshkolu.ru/content/media/pic/std/2000000/1276000/1275877-f0e8676fbb594792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3501008"/>
            <a:ext cx="3533775" cy="857251"/>
          </a:xfrm>
          <a:prstGeom prst="rect">
            <a:avLst/>
          </a:prstGeom>
          <a:noFill/>
        </p:spPr>
      </p:pic>
      <p:pic>
        <p:nvPicPr>
          <p:cNvPr id="10" name="Picture 2" descr="http://img3.proshkolu.ru/content/media/pic/std/2000000/1276000/1275877-f0e8676fbb594792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3573016"/>
            <a:ext cx="3533775" cy="85725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8.hostingkartinok.com/uploads/images/2016/01/9883b2bd73cc53e23450fdeceb3b3f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861048"/>
            <a:ext cx="4104456" cy="2736304"/>
          </a:xfrm>
          <a:prstGeom prst="rect">
            <a:avLst/>
          </a:prstGeom>
          <a:noFill/>
          <a:ln w="82550">
            <a:solidFill>
              <a:srgbClr val="FF0000"/>
            </a:solidFill>
          </a:ln>
        </p:spPr>
      </p:pic>
      <p:pic>
        <p:nvPicPr>
          <p:cNvPr id="5128" name="Picture 8" descr="http://skazka-32.ru/d/893255/d/%D0%9E%D1%80%D0%B3%D0%B0%D0%BD%D0%B8%D0%B7%D0%B0%D1%86%D0%B8%D1%8F_%D0%B4%D0%B2%D0%B8%D0%B3%D0%B0%D1%82%D0%B5%D0%BB%D1%8C%D0%BD%D0%BE%D0%B9_%D0%B0%D0%BA%D1%82%D0%B8%D0%B2%D0%BD%D0%BE%D1%81%D1%82%D0%B8_%D1%80%D0%B5%D0%B1%D1%91%D0%BD%D0%BA%D0%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88640"/>
            <a:ext cx="4784438" cy="3382747"/>
          </a:xfrm>
          <a:prstGeom prst="rect">
            <a:avLst/>
          </a:prstGeom>
          <a:noFill/>
          <a:ln w="44450">
            <a:solidFill>
              <a:schemeClr val="accent1"/>
            </a:solidFill>
          </a:ln>
        </p:spPr>
      </p:pic>
      <p:pic>
        <p:nvPicPr>
          <p:cNvPr id="13314" name="Picture 2" descr="http://ds23.centerstart.ru/sites/ds23.centerstart.ru/files/forma_na_muzyk._zanyatiya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88640"/>
            <a:ext cx="2443771" cy="3456384"/>
          </a:xfrm>
          <a:prstGeom prst="rect">
            <a:avLst/>
          </a:prstGeom>
          <a:noFill/>
          <a:ln w="73025">
            <a:solidFill>
              <a:srgbClr val="00B050"/>
            </a:solidFill>
          </a:ln>
        </p:spPr>
      </p:pic>
      <p:pic>
        <p:nvPicPr>
          <p:cNvPr id="13316" name="Picture 4" descr="http://a2b2.ru/storage/files/methodologicals/22522/25488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3356992"/>
            <a:ext cx="2952328" cy="3360186"/>
          </a:xfrm>
          <a:prstGeom prst="rect">
            <a:avLst/>
          </a:prstGeom>
          <a:noFill/>
          <a:ln w="85725">
            <a:solidFill>
              <a:srgbClr val="FFFF00"/>
            </a:solidFill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99592" y="476672"/>
            <a:ext cx="27358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8000"/>
                </a:solidFill>
              </a:rPr>
              <a:t>Праздник </a:t>
            </a:r>
          </a:p>
          <a:p>
            <a:pPr algn="ctr"/>
            <a:r>
              <a:rPr lang="ru-RU" sz="2800" b="1" dirty="0" smtClean="0">
                <a:solidFill>
                  <a:srgbClr val="008000"/>
                </a:solidFill>
              </a:rPr>
              <a:t>«День туриста»</a:t>
            </a:r>
            <a:endParaRPr lang="ru-RU" sz="2800" b="1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476672"/>
            <a:ext cx="37391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Экологическая акция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«День Земли»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4104" name="Picture 8" descr="http://festival.1september.ru/articles/615071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284984"/>
            <a:ext cx="2496278" cy="1512168"/>
          </a:xfrm>
          <a:prstGeom prst="rect">
            <a:avLst/>
          </a:prstGeom>
          <a:noFill/>
          <a:ln w="41275">
            <a:solidFill>
              <a:srgbClr val="FFFF00"/>
            </a:solidFill>
          </a:ln>
        </p:spPr>
      </p:pic>
      <p:pic>
        <p:nvPicPr>
          <p:cNvPr id="4106" name="Picture 10" descr="http://festival.1september.ru/articles/615071/img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412776"/>
            <a:ext cx="2880320" cy="172819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4108" name="Picture 12" descr="http://festival.1september.ru/articles/615071/img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5013176"/>
            <a:ext cx="2736304" cy="1584176"/>
          </a:xfrm>
          <a:prstGeom prst="rect">
            <a:avLst/>
          </a:prstGeom>
          <a:noFill/>
          <a:ln w="47625">
            <a:solidFill>
              <a:srgbClr val="FFFF00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2627784" y="0"/>
            <a:ext cx="39119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 smtClean="0">
                <a:solidFill>
                  <a:srgbClr val="FF0000"/>
                </a:solidFill>
              </a:rPr>
              <a:t>Наши новые традиции</a:t>
            </a:r>
            <a:endParaRPr lang="ru-RU" sz="2800" b="1" u="sng" dirty="0">
              <a:solidFill>
                <a:srgbClr val="FF0000"/>
              </a:solidFill>
            </a:endParaRPr>
          </a:p>
        </p:txBody>
      </p:sp>
      <p:pic>
        <p:nvPicPr>
          <p:cNvPr id="4110" name="Picture 14" descr="http://kolosok12.ucoz.ru/_nw/0/s283918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1484784"/>
            <a:ext cx="3373892" cy="2016224"/>
          </a:xfrm>
          <a:prstGeom prst="rect">
            <a:avLst/>
          </a:prstGeom>
          <a:noFill/>
          <a:ln w="41275">
            <a:solidFill>
              <a:srgbClr val="FFFF00"/>
            </a:solidFill>
          </a:ln>
        </p:spPr>
      </p:pic>
      <p:pic>
        <p:nvPicPr>
          <p:cNvPr id="4112" name="Picture 16" descr="http://detsad78.ru/files/DSCN219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3861048"/>
            <a:ext cx="4176464" cy="266429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4114" name="Picture 18" descr="http://s03.radikal.ru/i176/1009/bf/e799cf49f9e7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3968" y="3501008"/>
            <a:ext cx="3810000" cy="476250"/>
          </a:xfrm>
          <a:prstGeom prst="rect">
            <a:avLst/>
          </a:prstGeom>
          <a:noFill/>
        </p:spPr>
      </p:pic>
      <p:pic>
        <p:nvPicPr>
          <p:cNvPr id="4118" name="Picture 22" descr="http://s4.rimg.info/b30cc5aab4542be966bd687e91b33a82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35896" y="692696"/>
            <a:ext cx="1238250" cy="990601"/>
          </a:xfrm>
          <a:prstGeom prst="rect">
            <a:avLst/>
          </a:prstGeom>
          <a:noFill/>
        </p:spPr>
      </p:pic>
      <p:pic>
        <p:nvPicPr>
          <p:cNvPr id="4120" name="Picture 24" descr="http://smayli.ru/data/smiles/pticia-1051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2348880"/>
            <a:ext cx="1238250" cy="990601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4139952" y="188640"/>
            <a:ext cx="4032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a typeface="Times New Roman" pitchFamily="18" charset="0"/>
                <a:cs typeface="Times New Roman" pitchFamily="18" charset="0"/>
              </a:rPr>
              <a:t> </a:t>
            </a:r>
            <a:endParaRPr lang="ru-RU" sz="2400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043608" y="4016826"/>
            <a:ext cx="439248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188640"/>
            <a:ext cx="7404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9900"/>
                </a:solidFill>
              </a:rPr>
              <a:t>Пространственная развивающая среда ДОУ</a:t>
            </a:r>
            <a:endParaRPr lang="ru-RU" sz="2800" b="1" dirty="0">
              <a:solidFill>
                <a:srgbClr val="FF99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4" y="764704"/>
            <a:ext cx="74585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</a:rPr>
              <a:t>В своей практике сотрудничества с семьями мы используем различные формы взаимодействия исходя из актуальности и эффективности, соответственно индивидуальности каждого ребенка, и определенно с учетом ФГОС ДО. За последние 3 года наш коллектив педагогов и инициативная  группа родителей значительно обогатили пространственную среду на участках ДОУ. Причем практически все оборудование изготовлено вручную.</a:t>
            </a:r>
            <a:endParaRPr lang="ru-RU" sz="2000" b="1" dirty="0">
              <a:solidFill>
                <a:srgbClr val="008000"/>
              </a:solidFill>
            </a:endParaRPr>
          </a:p>
        </p:txBody>
      </p:sp>
      <p:pic>
        <p:nvPicPr>
          <p:cNvPr id="11266" name="Picture 2" descr="http://sodruzhestvo.es/wp-content/uploads/2013/02/Dibujo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645024"/>
            <a:ext cx="3600000" cy="2475001"/>
          </a:xfrm>
          <a:prstGeom prst="rect">
            <a:avLst/>
          </a:prstGeom>
          <a:noFill/>
          <a:ln w="85725">
            <a:solidFill>
              <a:srgbClr val="FFFF00"/>
            </a:solidFill>
          </a:ln>
        </p:spPr>
      </p:pic>
      <p:pic>
        <p:nvPicPr>
          <p:cNvPr id="11270" name="Picture 6" descr="http://ic.pics.livejournal.com/aistschool/23829881/232406/232406_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645024"/>
            <a:ext cx="3608801" cy="2454573"/>
          </a:xfrm>
          <a:prstGeom prst="rect">
            <a:avLst/>
          </a:prstGeom>
          <a:noFill/>
          <a:ln w="98425">
            <a:solidFill>
              <a:srgbClr val="FFFF00"/>
            </a:solidFill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Фотки\детский сад\P10000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71600" y="260648"/>
            <a:ext cx="3240360" cy="20162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9" descr="D:\Фотки\детский сад\P10000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899592" y="2420888"/>
            <a:ext cx="1984304" cy="2645739"/>
          </a:xfrm>
          <a:prstGeom prst="round2DiagRect">
            <a:avLst>
              <a:gd name="adj1" fmla="val 32523"/>
              <a:gd name="adj2" fmla="val 0"/>
            </a:avLst>
          </a:prstGeom>
          <a:ln w="88900" cap="sq">
            <a:solidFill>
              <a:srgbClr val="92D050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D:\Фотки\детский сад\P1000072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16200000">
            <a:off x="3269930" y="1778742"/>
            <a:ext cx="2532132" cy="2952328"/>
          </a:xfrm>
          <a:prstGeom prst="round2DiagRect">
            <a:avLst>
              <a:gd name="adj1" fmla="val 36488"/>
              <a:gd name="adj2" fmla="val 40861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0" descr="D:\Фотки\детский сад\P10000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16200000">
            <a:off x="5170642" y="670117"/>
            <a:ext cx="3419781" cy="2456822"/>
          </a:xfrm>
          <a:prstGeom prst="round2DiagRect">
            <a:avLst>
              <a:gd name="adj1" fmla="val 34595"/>
              <a:gd name="adj2" fmla="val 0"/>
            </a:avLst>
          </a:prstGeom>
          <a:ln w="88900" cap="sq">
            <a:solidFill>
              <a:srgbClr val="92D050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3" descr="C:\Documents and Settings\Администратор\Рабочий стол\садик\P824014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5148064" y="4221088"/>
            <a:ext cx="3096344" cy="2448272"/>
          </a:xfrm>
          <a:prstGeom prst="round2DiagRect">
            <a:avLst>
              <a:gd name="adj1" fmla="val 33438"/>
              <a:gd name="adj2" fmla="val 0"/>
            </a:avLst>
          </a:prstGeom>
          <a:ln w="88900" cap="sq">
            <a:solidFill>
              <a:srgbClr val="FFC000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4" descr="C:\Documents and Settings\Администратор\Рабочий стол\садик\P824010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1403648" y="4365104"/>
            <a:ext cx="3419905" cy="2351759"/>
          </a:xfrm>
          <a:prstGeom prst="round2DiagRect">
            <a:avLst>
              <a:gd name="adj1" fmla="val 24803"/>
              <a:gd name="adj2" fmla="val 0"/>
            </a:avLst>
          </a:prstGeom>
          <a:ln w="88900" cap="sq">
            <a:solidFill>
              <a:srgbClr val="FFC000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71600" y="2060848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400" dirty="0"/>
          </a:p>
        </p:txBody>
      </p:sp>
      <p:pic>
        <p:nvPicPr>
          <p:cNvPr id="7" name="Picture 2" descr="D:\Фотки\детский сад\P104060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88640"/>
            <a:ext cx="3456384" cy="2539089"/>
          </a:xfrm>
          <a:prstGeom prst="round2DiagRect">
            <a:avLst>
              <a:gd name="adj1" fmla="val 0"/>
              <a:gd name="adj2" fmla="val 24587"/>
            </a:avLst>
          </a:prstGeom>
          <a:ln w="88900" cap="sq">
            <a:solidFill>
              <a:srgbClr val="FFC000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3" descr="D:\Фотки\детский сад\P10406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933056"/>
            <a:ext cx="3456384" cy="2592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3" descr="G:\садик\P82402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300192" y="260648"/>
            <a:ext cx="2474632" cy="3096344"/>
          </a:xfrm>
          <a:prstGeom prst="round2DiagRect">
            <a:avLst>
              <a:gd name="adj1" fmla="val 50000"/>
              <a:gd name="adj2" fmla="val 0"/>
            </a:avLst>
          </a:prstGeom>
          <a:ln w="88900" cap="sq">
            <a:solidFill>
              <a:srgbClr val="FFC000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2" descr="D:\Фотки\детский сад\P101059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5400000">
            <a:off x="3467878" y="860717"/>
            <a:ext cx="3720412" cy="2520280"/>
          </a:xfrm>
          <a:prstGeom prst="round2DiagRect">
            <a:avLst>
              <a:gd name="adj1" fmla="val 50000"/>
              <a:gd name="adj2" fmla="val 49400"/>
            </a:avLst>
          </a:prstGeom>
          <a:ln w="88900" cap="sq">
            <a:solidFill>
              <a:srgbClr val="FFC000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4" descr="C:\Documents and Settings\Администратор\Рабочий стол\садик\P8240204.JPG"/>
          <p:cNvPicPr>
            <a:picLocks noChangeAspect="1" noChangeArrowheads="1"/>
          </p:cNvPicPr>
          <p:nvPr/>
        </p:nvPicPr>
        <p:blipFill>
          <a:blip r:embed="rId6" cstate="print">
            <a:lum bright="-20000"/>
          </a:blip>
          <a:srcRect/>
          <a:stretch>
            <a:fillRect/>
          </a:stretch>
        </p:blipFill>
        <p:spPr>
          <a:xfrm>
            <a:off x="827584" y="3068960"/>
            <a:ext cx="3394075" cy="3528392"/>
          </a:xfrm>
          <a:prstGeom prst="round2DiagRect">
            <a:avLst>
              <a:gd name="adj1" fmla="val 25103"/>
              <a:gd name="adj2" fmla="val 0"/>
            </a:avLst>
          </a:prstGeom>
          <a:ln w="88900" cap="sq">
            <a:solidFill>
              <a:srgbClr val="92D050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43634"/>
      </a:hlink>
      <a:folHlink>
        <a:srgbClr val="CD7371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246</Words>
  <Application>Microsoft Office PowerPoint</Application>
  <PresentationFormat>Экран (4:3)</PresentationFormat>
  <Paragraphs>32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Admin</cp:lastModifiedBy>
  <cp:revision>44</cp:revision>
  <dcterms:created xsi:type="dcterms:W3CDTF">2014-06-15T09:49:01Z</dcterms:created>
  <dcterms:modified xsi:type="dcterms:W3CDTF">2016-11-17T11:30:42Z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5901628</vt:lpwstr>
  </property>
  <property fmtid="{D5CDD505-2E9C-101B-9397-08002B2CF9AE}" name="NXPowerLiteSettings" pid="3">
    <vt:lpwstr>C700052003A000</vt:lpwstr>
  </property>
  <property fmtid="{D5CDD505-2E9C-101B-9397-08002B2CF9AE}" name="NXPowerLiteVersion" pid="4">
    <vt:lpwstr>D8.0.4</vt:lpwstr>
  </property>
</Properties>
</file>