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Default ContentType="image/jpeg" Extension="jpeg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60" r:id="rId4"/>
    <p:sldId id="263" r:id="rId5"/>
    <p:sldId id="279" r:id="rId6"/>
    <p:sldId id="270" r:id="rId7"/>
    <p:sldId id="271" r:id="rId8"/>
    <p:sldId id="28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40" autoAdjust="0"/>
  </p:normalViewPr>
  <p:slideViewPr>
    <p:cSldViewPr>
      <p:cViewPr>
        <p:scale>
          <a:sx n="60" d="100"/>
          <a:sy n="60" d="100"/>
        </p:scale>
        <p:origin x="-1656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253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6511-DD78-4BC4-BA7C-E252D049C25B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C243-1A99-4D8F-9065-EE82A9ADCC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med" advClick="0" advTm="9000"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6511-DD78-4BC4-BA7C-E252D049C25B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C243-1A99-4D8F-9065-EE82A9ADCC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9000"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6511-DD78-4BC4-BA7C-E252D049C25B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C243-1A99-4D8F-9065-EE82A9ADCC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9000"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6511-DD78-4BC4-BA7C-E252D049C25B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C243-1A99-4D8F-9065-EE82A9ADCC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9000"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6511-DD78-4BC4-BA7C-E252D049C25B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402C243-1A99-4D8F-9065-EE82A9ADCC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9000"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6511-DD78-4BC4-BA7C-E252D049C25B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C243-1A99-4D8F-9065-EE82A9ADCC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9000"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6511-DD78-4BC4-BA7C-E252D049C25B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C243-1A99-4D8F-9065-EE82A9ADCC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9000"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6511-DD78-4BC4-BA7C-E252D049C25B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C243-1A99-4D8F-9065-EE82A9ADCC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9000"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6511-DD78-4BC4-BA7C-E252D049C25B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C243-1A99-4D8F-9065-EE82A9ADCC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9000"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6511-DD78-4BC4-BA7C-E252D049C25B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C243-1A99-4D8F-9065-EE82A9ADCC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9000"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6511-DD78-4BC4-BA7C-E252D049C25B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C243-1A99-4D8F-9065-EE82A9ADCC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9000"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ADD6511-DD78-4BC4-BA7C-E252D049C25B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402C243-1A99-4D8F-9065-EE82A9ADCC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 spd="med" advClick="0" advTm="9000">
    <p:wheel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11560" y="2348880"/>
            <a:ext cx="8136904" cy="136815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IMG_193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912000"/>
          </a:xfrm>
          <a:prstGeom prst="rect">
            <a:avLst/>
          </a:prstGeom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424936" cy="3744416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sz="1800" dirty="0" smtClean="0">
                <a:solidFill>
                  <a:srgbClr val="FF0000"/>
                </a:solidFill>
              </a:rPr>
              <a:t>Муниципальное </a:t>
            </a:r>
            <a:r>
              <a:rPr lang="ru-RU" sz="1800" dirty="0" err="1" smtClean="0">
                <a:solidFill>
                  <a:srgbClr val="FF0000"/>
                </a:solidFill>
              </a:rPr>
              <a:t>учереждение</a:t>
            </a:r>
            <a:r>
              <a:rPr lang="ru-RU" sz="1800" dirty="0" smtClean="0">
                <a:solidFill>
                  <a:srgbClr val="FF0000"/>
                </a:solidFill>
              </a:rPr>
              <a:t> образования</a:t>
            </a:r>
            <a:br>
              <a:rPr lang="ru-RU" sz="1800" dirty="0" smtClean="0">
                <a:solidFill>
                  <a:srgbClr val="FF0000"/>
                </a:solidFill>
              </a:rPr>
            </a:br>
            <a:r>
              <a:rPr lang="ru-RU" sz="1800" dirty="0" smtClean="0">
                <a:solidFill>
                  <a:srgbClr val="FF0000"/>
                </a:solidFill>
              </a:rPr>
              <a:t>«средняя общеобразовательная школа №1»</a:t>
            </a:r>
            <a:br>
              <a:rPr lang="ru-RU" sz="1800" dirty="0" smtClean="0">
                <a:solidFill>
                  <a:srgbClr val="FF0000"/>
                </a:solidFill>
              </a:rPr>
            </a:br>
            <a:r>
              <a:rPr lang="ru-RU" sz="1800" dirty="0" smtClean="0">
                <a:solidFill>
                  <a:srgbClr val="FF0000"/>
                </a:solidFill>
              </a:rPr>
              <a:t/>
            </a:r>
            <a:br>
              <a:rPr lang="ru-RU" sz="1800" dirty="0" smtClean="0">
                <a:solidFill>
                  <a:srgbClr val="FF0000"/>
                </a:solidFill>
              </a:rPr>
            </a:br>
            <a:r>
              <a:rPr lang="ru-RU" sz="1800" dirty="0" smtClean="0">
                <a:solidFill>
                  <a:srgbClr val="FF0000"/>
                </a:solidFill>
              </a:rPr>
              <a:t/>
            </a:r>
            <a:br>
              <a:rPr lang="ru-RU" sz="18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исследовательская работа</a:t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3100" dirty="0" smtClean="0">
                <a:solidFill>
                  <a:srgbClr val="FF0000"/>
                </a:solidFill>
              </a:rPr>
              <a:t>использование  макулатуры  как  пример  охраны  окружающей  среды.</a:t>
            </a:r>
            <a:r>
              <a:rPr lang="ru-RU" sz="31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1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endParaRPr lang="ru-RU" sz="18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67944" y="4077072"/>
            <a:ext cx="4824536" cy="1728192"/>
          </a:xfrm>
          <a:prstGeom prst="roundRect">
            <a:avLst/>
          </a:prstGeom>
          <a:blipFill>
            <a:blip r:embed="rId4" cstate="print"/>
            <a:tile tx="0" ty="0" sx="100000" sy="100000" flip="none" algn="tl"/>
          </a:blipFill>
          <a:ln w="57150">
            <a:noFill/>
          </a:ln>
        </p:spPr>
        <p:txBody>
          <a:bodyPr>
            <a:normAutofit fontScale="92500"/>
          </a:bodyPr>
          <a:lstStyle/>
          <a:p>
            <a:r>
              <a:rPr lang="ru-RU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Выполнил: ученик МОУ «СОШ №1»</a:t>
            </a:r>
          </a:p>
          <a:p>
            <a:r>
              <a:rPr lang="ru-RU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          Отмахов Максим</a:t>
            </a:r>
          </a:p>
          <a:p>
            <a:r>
              <a:rPr lang="ru-RU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Руководитель работы: учитель начальных</a:t>
            </a:r>
          </a:p>
          <a:p>
            <a:r>
              <a:rPr lang="ru-RU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классов МОУ «СОШ №1»</a:t>
            </a:r>
          </a:p>
          <a:p>
            <a:r>
              <a:rPr lang="ru-RU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Яргина</a:t>
            </a:r>
            <a:r>
              <a:rPr lang="ru-RU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 Надежда Владимировна</a:t>
            </a:r>
          </a:p>
          <a:p>
            <a:endParaRPr lang="ru-RU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03848" y="6021288"/>
            <a:ext cx="2808312" cy="8367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Йошкар-Ола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2014 год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 advClick="0" advTm="9000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27584" y="304800"/>
            <a:ext cx="8067472" cy="762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Постановка проблемы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4644008" y="1556792"/>
            <a:ext cx="4251048" cy="4680520"/>
          </a:xfr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/>
          <a:p>
            <a:r>
              <a:rPr lang="ru-RU" dirty="0" smtClean="0"/>
              <a:t>              </a:t>
            </a:r>
            <a:r>
              <a:rPr lang="ru-RU" sz="2000" b="1" dirty="0" smtClean="0"/>
              <a:t>В  настоящее время в связи с развитием бумажного  производства, увеличением  применения бумаги во  многих  различных  целях  для  ее  изготовления уничтожаются огромные  площади  леса.</a:t>
            </a:r>
          </a:p>
          <a:p>
            <a:r>
              <a:rPr lang="ru-RU" sz="2000" b="1" dirty="0" smtClean="0"/>
              <a:t>           Остается все  меньше  лесов, наносится  большой  вред  природе, поэтому  нужно бережно  и  по-хозяйски относиться  к лесу.</a:t>
            </a:r>
          </a:p>
        </p:txBody>
      </p:sp>
      <p:pic>
        <p:nvPicPr>
          <p:cNvPr id="4" name="Содержимое 3" descr="IMG_1924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755576" y="1412776"/>
            <a:ext cx="3561804" cy="4752000"/>
          </a:xfrm>
          <a:prstGeom prst="round2Diag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ransition spd="med" advClick="0" advTm="9000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выруб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8" y="1988832"/>
            <a:ext cx="5908325" cy="3888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19256" cy="77968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Исследовательский вопрос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196752"/>
            <a:ext cx="3538736" cy="492941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0" y="1412776"/>
            <a:ext cx="4391670" cy="4896545"/>
          </a:xfrm>
          <a:blipFill>
            <a:blip r:embed="rId3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normAutofit/>
          </a:bodyPr>
          <a:lstStyle/>
          <a:p>
            <a:pPr>
              <a:buNone/>
            </a:pPr>
            <a:r>
              <a:rPr lang="ru-RU" sz="1600" b="1" dirty="0" smtClean="0"/>
              <a:t>             Для изготовления 1 тонны бумаги нужно  5,6 кубометров  древесины, а это 17 деревьев!</a:t>
            </a:r>
          </a:p>
          <a:p>
            <a:pPr>
              <a:buNone/>
            </a:pPr>
            <a:r>
              <a:rPr lang="ru-RU" sz="1600" b="1" dirty="0" smtClean="0"/>
              <a:t>            Каждое второе срубленное  дерево на Земле  погибает ради  изготовления бумаги.</a:t>
            </a:r>
          </a:p>
          <a:p>
            <a:pPr>
              <a:buNone/>
            </a:pPr>
            <a:r>
              <a:rPr lang="ru-RU" sz="1600" b="1" dirty="0" smtClean="0"/>
              <a:t>         125 миллионов деревьев  в год!</a:t>
            </a:r>
          </a:p>
          <a:p>
            <a:pPr>
              <a:buNone/>
            </a:pPr>
            <a:r>
              <a:rPr lang="ru-RU" sz="1600" b="1" dirty="0" smtClean="0"/>
              <a:t>          </a:t>
            </a:r>
          </a:p>
          <a:p>
            <a:endParaRPr lang="ru-RU" sz="1600" b="1" dirty="0" smtClean="0"/>
          </a:p>
          <a:p>
            <a:pPr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         Гипотеза:</a:t>
            </a:r>
            <a:r>
              <a:rPr lang="ru-RU" sz="2000" b="1" dirty="0" smtClean="0"/>
              <a:t>           Предположим, что новую бумагу можно получить из </a:t>
            </a:r>
            <a:r>
              <a:rPr lang="ru-RU" sz="2000" b="1" dirty="0" smtClean="0">
                <a:solidFill>
                  <a:srgbClr val="FF0000"/>
                </a:solidFill>
              </a:rPr>
              <a:t>макулатуры</a:t>
            </a:r>
            <a:r>
              <a:rPr lang="ru-RU" sz="2000" b="1" dirty="0" smtClean="0"/>
              <a:t>, а производство  бумаги  из </a:t>
            </a:r>
            <a:r>
              <a:rPr lang="ru-RU" sz="2000" b="1" dirty="0" smtClean="0">
                <a:solidFill>
                  <a:srgbClr val="FF0000"/>
                </a:solidFill>
              </a:rPr>
              <a:t>макулатуры</a:t>
            </a:r>
            <a:r>
              <a:rPr lang="ru-RU" sz="2000" b="1" dirty="0" smtClean="0"/>
              <a:t>  сохраняет леса.</a:t>
            </a:r>
          </a:p>
          <a:p>
            <a:endParaRPr lang="ru-RU" sz="1400" dirty="0"/>
          </a:p>
        </p:txBody>
      </p:sp>
    </p:spTree>
  </p:cSld>
  <p:clrMapOvr>
    <a:masterClrMapping/>
  </p:clrMapOvr>
  <p:transition spd="med" advClick="0" advTm="9000"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ownloads\цел 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998000"/>
            <a:ext cx="7354800" cy="4860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91264" cy="5636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Изготовление бумаги</a:t>
            </a:r>
            <a:endParaRPr lang="ru-RU" sz="4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79512" y="1052736"/>
            <a:ext cx="3923928" cy="4602163"/>
          </a:xfrm>
          <a:blipFill>
            <a:blip r:embed="rId3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600" b="1" dirty="0" smtClean="0"/>
              <a:t>   Бумагу производят на бумажных фабриках.</a:t>
            </a:r>
          </a:p>
          <a:p>
            <a:r>
              <a:rPr lang="ru-RU" sz="1600" b="1" dirty="0" smtClean="0"/>
              <a:t>   Основным сырьем  для производства  бумаги является древесная целлюлоза. Целлюлозу получают из лесных пород: в основном из ели, сосны, березы.</a:t>
            </a:r>
          </a:p>
          <a:p>
            <a:r>
              <a:rPr lang="ru-RU" sz="1600" b="1" dirty="0" smtClean="0"/>
              <a:t>   На фабрике машины сдирают с них кору, измельчают в щепки.</a:t>
            </a:r>
          </a:p>
          <a:p>
            <a:r>
              <a:rPr lang="ru-RU" sz="1600" b="1" dirty="0" smtClean="0"/>
              <a:t>Самый экономичный способ получения древесной целлюлозы- механический: лесоматериалы измельчаются до крошки, которая смешивается с водой. Бумага, полученная таким способом , непрочна и идет на производство газет.</a:t>
            </a:r>
            <a:endParaRPr lang="ru-RU" sz="1600" b="1" dirty="0"/>
          </a:p>
        </p:txBody>
      </p:sp>
    </p:spTree>
  </p:cSld>
  <p:clrMapOvr>
    <a:masterClrMapping/>
  </p:clrMapOvr>
  <p:transition spd="med" advClick="0" advTm="9000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G_262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779912" y="260648"/>
            <a:ext cx="5111750" cy="3833813"/>
          </a:xfr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826768" cy="4602163"/>
          </a:xfrm>
          <a:blipFill>
            <a:blip r:embed="rId3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normAutofit/>
          </a:bodyPr>
          <a:lstStyle/>
          <a:p>
            <a:pPr algn="ctr"/>
            <a:r>
              <a:rPr lang="ru-RU" sz="1600" b="1" dirty="0" smtClean="0"/>
              <a:t>      К бумажному сырью добавляют красители и пигменты - вещества для </a:t>
            </a:r>
            <a:r>
              <a:rPr lang="ru-RU" sz="1600" b="1" dirty="0" err="1" smtClean="0"/>
              <a:t>мелования</a:t>
            </a:r>
            <a:r>
              <a:rPr lang="ru-RU" sz="1600" b="1" dirty="0" smtClean="0"/>
              <a:t>.</a:t>
            </a:r>
          </a:p>
          <a:p>
            <a:pPr algn="ctr"/>
            <a:r>
              <a:rPr lang="ru-RU" sz="1600" b="1" dirty="0" smtClean="0"/>
              <a:t>      Бумажная масса, превращенная в кашицу, попадает в бумагоделательную машину.</a:t>
            </a:r>
          </a:p>
          <a:p>
            <a:pPr algn="ctr"/>
            <a:r>
              <a:rPr lang="ru-RU" sz="1600" b="1" dirty="0" smtClean="0"/>
              <a:t>      Сначала кашица выливается на сетку, натянутую на два вала. Сетка все время вращается, перенося бумажную кашицу вперед. На сеточном участке начинается образование бумажного полотна, называемое формованием листа.</a:t>
            </a:r>
            <a:endParaRPr lang="ru-RU" sz="1600" b="1" dirty="0"/>
          </a:p>
        </p:txBody>
      </p:sp>
    </p:spTree>
  </p:cSld>
  <p:clrMapOvr>
    <a:masterClrMapping/>
  </p:clrMapOvr>
  <p:transition spd="med" advClick="0" advTm="9000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Содержимое 9" descr="IMG_263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1916832"/>
            <a:ext cx="6336000" cy="4752000"/>
          </a:xfrm>
        </p:spPr>
      </p:pic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Текст 11"/>
          <p:cNvSpPr>
            <a:spLocks noGrp="1"/>
          </p:cNvSpPr>
          <p:nvPr>
            <p:ph type="body" idx="2"/>
          </p:nvPr>
        </p:nvSpPr>
        <p:spPr>
          <a:xfrm>
            <a:off x="457200" y="260649"/>
            <a:ext cx="6851104" cy="1872207"/>
          </a:xfrm>
          <a:blipFill>
            <a:blip r:embed="rId3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/>
            <a:r>
              <a:rPr lang="ru-RU" sz="1600" b="1" dirty="0" smtClean="0"/>
              <a:t>   В конце сеточного участка сырое бумажное полотно перемещается в секцию прессования. Там бумажное полотно механически обезвоживается и еще больше уплотняется.</a:t>
            </a:r>
          </a:p>
          <a:p>
            <a:pPr algn="ctr"/>
            <a:r>
              <a:rPr lang="ru-RU" sz="1600" b="1" dirty="0" smtClean="0"/>
              <a:t>    Наконец ровная белая лента выходит из машины и наматывается в огромный рулон.</a:t>
            </a:r>
            <a:endParaRPr lang="ru-RU" sz="1600" b="1" dirty="0"/>
          </a:p>
        </p:txBody>
      </p:sp>
    </p:spTree>
  </p:cSld>
  <p:clrMapOvr>
    <a:masterClrMapping/>
  </p:clrMapOvr>
  <p:transition spd="med" advClick="0" advTm="9000"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3049"/>
            <a:ext cx="8229600" cy="77968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Заключение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91264" cy="1224136"/>
          </a:xfr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400" b="1" dirty="0" smtClean="0"/>
              <a:t>       на данном примере производства  мы видим, Что переработка    </a:t>
            </a:r>
            <a:r>
              <a:rPr lang="ru-RU" sz="1400" b="1" dirty="0" smtClean="0">
                <a:solidFill>
                  <a:srgbClr val="FF0000"/>
                </a:solidFill>
              </a:rPr>
              <a:t>макулатуры</a:t>
            </a:r>
            <a:r>
              <a:rPr lang="ru-RU" sz="1400" b="1" dirty="0" smtClean="0"/>
              <a:t> – очень наглядный пример охраны окружающей среды.</a:t>
            </a:r>
            <a:endParaRPr lang="ru-RU" sz="1400" b="1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>
          <a:xfrm>
            <a:off x="4645025" y="404665"/>
            <a:ext cx="3383359" cy="14401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0" name="Содержимое 9" descr="IMG_2606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57200" y="2729111"/>
            <a:ext cx="4040188" cy="3030141"/>
          </a:xfr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" name="Рисунок 6" descr="IMG_261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4008" y="2708920"/>
            <a:ext cx="4080000" cy="3060000"/>
          </a:xfrm>
          <a:prstGeom prst="rect">
            <a:avLst/>
          </a:prstGeom>
        </p:spPr>
      </p:pic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 flipV="1">
            <a:off x="4645025" y="2316481"/>
            <a:ext cx="4041775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 spd="med" advClick="0" advTm="9000"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IMG_166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0500" y="0"/>
            <a:ext cx="5143500" cy="6858000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idx="2"/>
          </p:nvPr>
        </p:nvSpPr>
        <p:spPr>
          <a:xfrm>
            <a:off x="457200" y="836713"/>
            <a:ext cx="3610744" cy="4824536"/>
          </a:xfrm>
          <a:blipFill>
            <a:blip r:embed="rId3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dirty="0" smtClean="0"/>
              <a:t>      </a:t>
            </a:r>
            <a:r>
              <a:rPr lang="ru-RU" sz="1600" b="1" dirty="0" smtClean="0"/>
              <a:t>Тщательный сбор </a:t>
            </a:r>
            <a:r>
              <a:rPr lang="ru-RU" sz="1600" b="1" dirty="0" smtClean="0">
                <a:solidFill>
                  <a:srgbClr val="FF0000"/>
                </a:solidFill>
              </a:rPr>
              <a:t>макулатуры</a:t>
            </a:r>
            <a:r>
              <a:rPr lang="ru-RU" sz="1600" b="1" dirty="0" smtClean="0"/>
              <a:t> и ее разумное использование не только предотвращают замусоривание среды нашего обитания остатками бумаги, но и сберегают ценную древесину.</a:t>
            </a:r>
          </a:p>
          <a:p>
            <a:r>
              <a:rPr lang="ru-RU" sz="1600" b="1" dirty="0" smtClean="0"/>
              <a:t>       Производство бумаги и картона из </a:t>
            </a:r>
            <a:r>
              <a:rPr lang="ru-RU" sz="1600" b="1" dirty="0" smtClean="0">
                <a:solidFill>
                  <a:srgbClr val="FF0000"/>
                </a:solidFill>
              </a:rPr>
              <a:t>макулатуры </a:t>
            </a:r>
            <a:r>
              <a:rPr lang="ru-RU" sz="1600" b="1" dirty="0" smtClean="0"/>
              <a:t>требует на 60% меньше энергии, так как отпадает производство древесной массы и целлюлозы. При этом загрязнение воздуха снижается на 15%, а воды –на 60%.</a:t>
            </a:r>
            <a:endParaRPr lang="ru-RU" sz="1600" b="1" dirty="0"/>
          </a:p>
        </p:txBody>
      </p:sp>
      <p:sp>
        <p:nvSpPr>
          <p:cNvPr id="15" name="Содержимое 14"/>
          <p:cNvSpPr>
            <a:spLocks noGrp="1"/>
          </p:cNvSpPr>
          <p:nvPr>
            <p:ph sz="half" idx="1"/>
          </p:nvPr>
        </p:nvSpPr>
        <p:spPr>
          <a:xfrm flipV="1">
            <a:off x="3575050" y="227331"/>
            <a:ext cx="511175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 spd="med" advClick="0" advTm="9000">
    <p:whee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1765</TotalTime>
  <Words>396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Муниципальное учереждение образования «средняя общеобразовательная школа №1»   исследовательская работа   использование  макулатуры  как  пример  охраны  окружающей  среды.  </vt:lpstr>
      <vt:lpstr>Постановка проблемы</vt:lpstr>
      <vt:lpstr>Исследовательский вопрос</vt:lpstr>
      <vt:lpstr>Изготовление бумаги</vt:lpstr>
      <vt:lpstr>Слайд 5</vt:lpstr>
      <vt:lpstr>Слайд 6</vt:lpstr>
      <vt:lpstr>Заключение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201</cp:revision>
  <dcterms:created xsi:type="dcterms:W3CDTF">2014-01-11T11:15:27Z</dcterms:created>
  <dcterms:modified xsi:type="dcterms:W3CDTF">2018-08-28T08:18:44Z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1016996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D8.0.4</vt:lpwstr>
  </property>
</Properties>
</file>