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7.xml"/>
  <Override ContentType="application/vnd.openxmlformats-officedocument.presentationml.slideLayout+xml" PartName="/ppt/slideLayouts/slideLayout8.xml"/>
  <Default ContentType="image/png" Extension="png"/>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theme+xml" PartName="/ppt/theme/theme1.xml"/>
  <Default ContentType="image/jpeg" Extension="jpeg"/>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7" r:id="rId6"/>
    <p:sldId id="259" r:id="rId7"/>
    <p:sldId id="264" r:id="rId8"/>
    <p:sldId id="260" r:id="rId9"/>
    <p:sldId id="266" r:id="rId10"/>
    <p:sldId id="262" r:id="rId11"/>
    <p:sldId id="263"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07.12.2015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07.12.2015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07.12.2015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07.12.2015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3" Target="../media/image8.jpeg" Type="http://schemas.openxmlformats.org/officeDocument/2006/relationships/image"/><Relationship Id="rId2" Target="../media/image7.jpeg" Type="http://schemas.openxmlformats.org/officeDocument/2006/relationships/imag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3" name="Рисунок 2" descr="images.jpg"/>
          <p:cNvPicPr>
            <a:picLocks noChangeAspect="1"/>
          </p:cNvPicPr>
          <p:nvPr/>
        </p:nvPicPr>
        <p:blipFill>
          <a:blip r:embed="rId3" cstate="print"/>
          <a:stretch>
            <a:fillRect/>
          </a:stretch>
        </p:blipFill>
        <p:spPr>
          <a:xfrm>
            <a:off x="6193755" y="3907755"/>
            <a:ext cx="2950245" cy="2950245"/>
          </a:xfrm>
          <a:prstGeom prst="rect">
            <a:avLst/>
          </a:prstGeom>
        </p:spPr>
      </p:pic>
      <p:sp>
        <p:nvSpPr>
          <p:cNvPr id="2" name="Заголовок 1"/>
          <p:cNvSpPr>
            <a:spLocks noGrp="1"/>
          </p:cNvSpPr>
          <p:nvPr>
            <p:ph type="ctrTitle"/>
          </p:nvPr>
        </p:nvSpPr>
        <p:spPr>
          <a:xfrm>
            <a:off x="1187624" y="1700808"/>
            <a:ext cx="6585714" cy="2624308"/>
          </a:xfrm>
        </p:spPr>
        <p:txBody>
          <a:bodyPr>
            <a:normAutofit fontScale="90000"/>
          </a:bodyPr>
          <a:lstStyle/>
          <a:p>
            <a:pPr algn="ctr"/>
            <a:r>
              <a:rPr lang="en-US" sz="4400" dirty="0" smtClean="0"/>
              <a:t>A subject and problems of chemical synthesis.</a:t>
            </a:r>
            <a:br>
              <a:rPr lang="en-US" sz="4400" dirty="0" smtClean="0"/>
            </a:br>
            <a:r>
              <a:rPr lang="en-US" sz="4400" dirty="0" smtClean="0"/>
              <a:t> Kinds of chemical synthesis. </a:t>
            </a:r>
            <a:br>
              <a:rPr lang="en-US" sz="4400" dirty="0" smtClean="0"/>
            </a:br>
            <a:r>
              <a:rPr lang="en-US" sz="4400" dirty="0" smtClean="0"/>
              <a:t>The basic concepts</a:t>
            </a:r>
            <a:r>
              <a:rPr lang="en-US" dirty="0" smtClean="0"/>
              <a:t>.</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mages (3).jpg"/>
          <p:cNvPicPr>
            <a:picLocks noChangeAspect="1"/>
          </p:cNvPicPr>
          <p:nvPr/>
        </p:nvPicPr>
        <p:blipFill>
          <a:blip r:embed="rId2" cstate="print"/>
          <a:stretch>
            <a:fillRect/>
          </a:stretch>
        </p:blipFill>
        <p:spPr>
          <a:xfrm>
            <a:off x="467544" y="692696"/>
            <a:ext cx="3895515" cy="2592288"/>
          </a:xfrm>
          <a:prstGeom prst="rect">
            <a:avLst/>
          </a:prstGeom>
        </p:spPr>
      </p:pic>
      <p:pic>
        <p:nvPicPr>
          <p:cNvPr id="5" name="Рисунок 4" descr="images (8).jpg"/>
          <p:cNvPicPr>
            <a:picLocks noChangeAspect="1"/>
          </p:cNvPicPr>
          <p:nvPr/>
        </p:nvPicPr>
        <p:blipFill>
          <a:blip r:embed="rId3" cstate="print"/>
          <a:stretch>
            <a:fillRect/>
          </a:stretch>
        </p:blipFill>
        <p:spPr>
          <a:xfrm>
            <a:off x="0" y="4437112"/>
            <a:ext cx="6484176" cy="2016224"/>
          </a:xfrm>
          <a:prstGeom prst="rect">
            <a:avLst/>
          </a:prstGeom>
        </p:spPr>
      </p:pic>
      <p:sp>
        <p:nvSpPr>
          <p:cNvPr id="3" name="Содержимое 2"/>
          <p:cNvSpPr>
            <a:spLocks noGrp="1"/>
          </p:cNvSpPr>
          <p:nvPr>
            <p:ph idx="1"/>
          </p:nvPr>
        </p:nvSpPr>
        <p:spPr>
          <a:xfrm>
            <a:off x="4716016" y="1052736"/>
            <a:ext cx="3970784" cy="4896544"/>
          </a:xfrm>
        </p:spPr>
        <p:txBody>
          <a:bodyPr>
            <a:normAutofit/>
          </a:bodyPr>
          <a:lstStyle/>
          <a:p>
            <a:r>
              <a:rPr lang="en-US" dirty="0" smtClean="0"/>
              <a:t>The terms framework of synthetic chemistry has much in common with terminology of other areas of a chemical science. Some concrete definition, possibly, the term "synthesis" demands..</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4048" y="1196752"/>
            <a:ext cx="3693096" cy="4680520"/>
          </a:xfrm>
        </p:spPr>
        <p:txBody>
          <a:bodyPr>
            <a:normAutofit fontScale="92500"/>
          </a:bodyPr>
          <a:lstStyle/>
          <a:p>
            <a:r>
              <a:rPr lang="en-US" dirty="0" smtClean="0"/>
              <a:t>. In practice of synthetic chemistry by synthesis name any reception of a product as a result of chemical reactions. Thus change of complexity of composition and a structure of compounds participating in reaction is not considered</a:t>
            </a:r>
            <a:endParaRPr lang="ru-RU" dirty="0"/>
          </a:p>
        </p:txBody>
      </p:sp>
      <p:pic>
        <p:nvPicPr>
          <p:cNvPr id="4" name="Рисунок 3" descr="images (6).jpg"/>
          <p:cNvPicPr>
            <a:picLocks noChangeAspect="1"/>
          </p:cNvPicPr>
          <p:nvPr/>
        </p:nvPicPr>
        <p:blipFill>
          <a:blip r:embed="rId2" cstate="print"/>
          <a:stretch>
            <a:fillRect/>
          </a:stretch>
        </p:blipFill>
        <p:spPr>
          <a:xfrm>
            <a:off x="539552" y="476672"/>
            <a:ext cx="3802609" cy="2232248"/>
          </a:xfrm>
          <a:prstGeom prst="rect">
            <a:avLst/>
          </a:prstGeom>
        </p:spPr>
      </p:pic>
      <p:pic>
        <p:nvPicPr>
          <p:cNvPr id="5" name="Рисунок 4" descr="скачанные файлы (1).jpg"/>
          <p:cNvPicPr>
            <a:picLocks noChangeAspect="1"/>
          </p:cNvPicPr>
          <p:nvPr/>
        </p:nvPicPr>
        <p:blipFill>
          <a:blip r:embed="rId3" cstate="print"/>
          <a:stretch>
            <a:fillRect/>
          </a:stretch>
        </p:blipFill>
        <p:spPr>
          <a:xfrm>
            <a:off x="1331640" y="2924944"/>
            <a:ext cx="2880320" cy="346425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11960" y="1268760"/>
            <a:ext cx="4143974" cy="5445224"/>
          </a:xfrm>
        </p:spPr>
        <p:txBody>
          <a:bodyPr>
            <a:normAutofit/>
          </a:bodyPr>
          <a:lstStyle/>
          <a:p>
            <a:r>
              <a:rPr lang="en-US" dirty="0" smtClean="0"/>
              <a:t>1. A subject of chemical synthesis.</a:t>
            </a:r>
            <a:endParaRPr lang="ru-RU" dirty="0" smtClean="0"/>
          </a:p>
          <a:p>
            <a:r>
              <a:rPr lang="en-US" dirty="0" smtClean="0"/>
              <a:t>2. Problems of chemical synthesis.</a:t>
            </a:r>
            <a:endParaRPr lang="ru-RU" dirty="0" smtClean="0"/>
          </a:p>
          <a:p>
            <a:r>
              <a:rPr lang="en-US" dirty="0" smtClean="0"/>
              <a:t>3. Classification </a:t>
            </a:r>
            <a:r>
              <a:rPr lang="ru-RU" dirty="0" err="1" smtClean="0"/>
              <a:t>synthesizes</a:t>
            </a:r>
            <a:r>
              <a:rPr lang="en-US" dirty="0" smtClean="0"/>
              <a:t>.</a:t>
            </a:r>
            <a:endParaRPr lang="ru-RU" dirty="0" smtClean="0"/>
          </a:p>
          <a:p>
            <a:r>
              <a:rPr lang="en-US" dirty="0" smtClean="0"/>
              <a:t>4. The basic concepts and terms of synthetic chemistry.</a:t>
            </a:r>
            <a:endParaRPr lang="ru-RU" dirty="0" smtClean="0"/>
          </a:p>
          <a:p>
            <a:endParaRPr lang="ru-RU" dirty="0"/>
          </a:p>
        </p:txBody>
      </p:sp>
      <p:pic>
        <p:nvPicPr>
          <p:cNvPr id="4" name="Рисунок 3" descr="скачанные файлы (1).jpg"/>
          <p:cNvPicPr>
            <a:picLocks noChangeAspect="1"/>
          </p:cNvPicPr>
          <p:nvPr/>
        </p:nvPicPr>
        <p:blipFill>
          <a:blip r:embed="rId2" cstate="print"/>
          <a:stretch>
            <a:fillRect/>
          </a:stretch>
        </p:blipFill>
        <p:spPr>
          <a:xfrm>
            <a:off x="611560" y="836712"/>
            <a:ext cx="3545936" cy="532859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3717032"/>
            <a:ext cx="8229600" cy="2789664"/>
          </a:xfrm>
        </p:spPr>
        <p:txBody>
          <a:bodyPr>
            <a:normAutofit/>
          </a:bodyPr>
          <a:lstStyle/>
          <a:p>
            <a:pPr>
              <a:buNone/>
            </a:pPr>
            <a:r>
              <a:rPr lang="kk-KZ" dirty="0" smtClean="0"/>
              <a:t>    </a:t>
            </a:r>
            <a:r>
              <a:rPr lang="en-US" dirty="0" smtClean="0"/>
              <a:t>Their one full list would borrow tens volumes. Really, chemicals can be divided into the groups which are switching on related compounds by the nature and materials</a:t>
            </a:r>
            <a:r>
              <a:rPr lang="en-US" dirty="0" smtClean="0"/>
              <a:t>.. </a:t>
            </a:r>
            <a:r>
              <a:rPr lang="en-US" dirty="0" smtClean="0"/>
              <a:t>Basically, even in this classification there is no necessity if to consider division of compounds into classes in organic and inorganic chemistry.</a:t>
            </a:r>
            <a:endParaRPr lang="ru-RU" dirty="0" smtClean="0"/>
          </a:p>
          <a:p>
            <a:endParaRPr lang="ru-RU" dirty="0"/>
          </a:p>
        </p:txBody>
      </p:sp>
      <p:pic>
        <p:nvPicPr>
          <p:cNvPr id="4" name="Рисунок 3" descr="скачанные файлы.jpg"/>
          <p:cNvPicPr>
            <a:picLocks noChangeAspect="1"/>
          </p:cNvPicPr>
          <p:nvPr/>
        </p:nvPicPr>
        <p:blipFill>
          <a:blip r:embed="rId2" cstate="print"/>
          <a:stretch>
            <a:fillRect/>
          </a:stretch>
        </p:blipFill>
        <p:spPr>
          <a:xfrm>
            <a:off x="2195735" y="836712"/>
            <a:ext cx="5133245" cy="259228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ages.png"/>
          <p:cNvPicPr>
            <a:picLocks noGrp="1" noChangeAspect="1"/>
          </p:cNvPicPr>
          <p:nvPr>
            <p:ph idx="1"/>
          </p:nvPr>
        </p:nvPicPr>
        <p:blipFill>
          <a:blip r:embed="rId2" cstate="print"/>
          <a:stretch>
            <a:fillRect/>
          </a:stretch>
        </p:blipFill>
        <p:spPr>
          <a:xfrm>
            <a:off x="611560" y="1124744"/>
            <a:ext cx="7663691" cy="460851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cool-cartoon-755057.png"/>
          <p:cNvPicPr>
            <a:picLocks noGrp="1" noChangeAspect="1"/>
          </p:cNvPicPr>
          <p:nvPr>
            <p:ph idx="1"/>
          </p:nvPr>
        </p:nvPicPr>
        <p:blipFill>
          <a:blip r:embed="rId2" cstate="print"/>
          <a:stretch>
            <a:fillRect/>
          </a:stretch>
        </p:blipFill>
        <p:spPr>
          <a:xfrm>
            <a:off x="827584" y="0"/>
            <a:ext cx="7353300" cy="2981325"/>
          </a:xfrm>
        </p:spPr>
      </p:pic>
      <p:pic>
        <p:nvPicPr>
          <p:cNvPr id="5" name="Рисунок 4" descr="get-real.jpg"/>
          <p:cNvPicPr>
            <a:picLocks noChangeAspect="1"/>
          </p:cNvPicPr>
          <p:nvPr/>
        </p:nvPicPr>
        <p:blipFill>
          <a:blip r:embed="rId3" cstate="print"/>
          <a:stretch>
            <a:fillRect/>
          </a:stretch>
        </p:blipFill>
        <p:spPr>
          <a:xfrm>
            <a:off x="1115616" y="2780928"/>
            <a:ext cx="6394098" cy="391117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11960" y="1196752"/>
            <a:ext cx="4629200" cy="4896544"/>
          </a:xfrm>
        </p:spPr>
        <p:txBody>
          <a:bodyPr>
            <a:normAutofit/>
          </a:bodyPr>
          <a:lstStyle/>
          <a:p>
            <a:r>
              <a:rPr lang="en-US" dirty="0" smtClean="0"/>
              <a:t>Methods of reception, allocation and identification are developed for each known class of compounds. They can change slightly within the limits of one class of compounds. Thus, as a rule, the method basis – the mechanism of chemical reaction and a way of its realization is conserved</a:t>
            </a:r>
            <a:endParaRPr lang="ru-RU" dirty="0" smtClean="0"/>
          </a:p>
          <a:p>
            <a:endParaRPr lang="ru-RU" dirty="0"/>
          </a:p>
        </p:txBody>
      </p:sp>
      <p:pic>
        <p:nvPicPr>
          <p:cNvPr id="5" name="Рисунок 4" descr="laboratory-chemicals-acetamide-for-synthesis-250x250.jpg"/>
          <p:cNvPicPr>
            <a:picLocks noChangeAspect="1"/>
          </p:cNvPicPr>
          <p:nvPr/>
        </p:nvPicPr>
        <p:blipFill>
          <a:blip r:embed="rId2" cstate="print"/>
          <a:stretch>
            <a:fillRect/>
          </a:stretch>
        </p:blipFill>
        <p:spPr>
          <a:xfrm>
            <a:off x="251520" y="1556792"/>
            <a:ext cx="3816424" cy="381642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788024" y="1052736"/>
            <a:ext cx="3816424" cy="4389120"/>
          </a:xfrm>
        </p:spPr>
        <p:txBody>
          <a:bodyPr/>
          <a:lstStyle/>
          <a:p>
            <a:r>
              <a:rPr lang="en-US" dirty="0" smtClean="0"/>
              <a:t>Studying of ways of realization of chemical reactions and allocation of their products are a subject of studying of the synthetic chemistry which bases are stated in a course «Chemical synthesis».</a:t>
            </a:r>
            <a:endParaRPr lang="ru-RU" dirty="0"/>
          </a:p>
        </p:txBody>
      </p:sp>
      <p:pic>
        <p:nvPicPr>
          <p:cNvPr id="4" name="Рисунок 3" descr="images (1).jpg"/>
          <p:cNvPicPr>
            <a:picLocks noChangeAspect="1"/>
          </p:cNvPicPr>
          <p:nvPr/>
        </p:nvPicPr>
        <p:blipFill>
          <a:blip r:embed="rId2" cstate="print"/>
          <a:stretch>
            <a:fillRect/>
          </a:stretch>
        </p:blipFill>
        <p:spPr>
          <a:xfrm>
            <a:off x="539552" y="476672"/>
            <a:ext cx="3787306" cy="2520280"/>
          </a:xfrm>
          <a:prstGeom prst="rect">
            <a:avLst/>
          </a:prstGeom>
        </p:spPr>
      </p:pic>
      <p:pic>
        <p:nvPicPr>
          <p:cNvPr id="5" name="Рисунок 4" descr="скачанные файлы (1).jpg"/>
          <p:cNvPicPr>
            <a:picLocks noChangeAspect="1"/>
          </p:cNvPicPr>
          <p:nvPr/>
        </p:nvPicPr>
        <p:blipFill>
          <a:blip r:embed="rId3" cstate="print"/>
          <a:stretch>
            <a:fillRect/>
          </a:stretch>
        </p:blipFill>
        <p:spPr>
          <a:xfrm>
            <a:off x="899592" y="3070694"/>
            <a:ext cx="2952328" cy="378730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76672"/>
            <a:ext cx="7812360" cy="2448272"/>
          </a:xfrm>
        </p:spPr>
        <p:txBody>
          <a:bodyPr>
            <a:normAutofit fontScale="92500" lnSpcReduction="20000"/>
          </a:bodyPr>
          <a:lstStyle/>
          <a:p>
            <a:r>
              <a:rPr lang="en-US" dirty="0" smtClean="0"/>
              <a:t>Among problems of chemical synthesis certainly basic is working out of methods of reception of this or that compound and its allocation from a reaction mixture. For the successful decision of this problem often it is necessary to resort to use of representations and the methods developed within the limits of physical chemistry, theoretical inorganic and theoretical organic chemistry. </a:t>
            </a:r>
            <a:endParaRPr lang="ru-RU" dirty="0" smtClean="0"/>
          </a:p>
          <a:p>
            <a:endParaRPr lang="ru-RU" dirty="0"/>
          </a:p>
        </p:txBody>
      </p:sp>
      <p:pic>
        <p:nvPicPr>
          <p:cNvPr id="4" name="Рисунок 3" descr="maxresdefault.jpg"/>
          <p:cNvPicPr>
            <a:picLocks noChangeAspect="1"/>
          </p:cNvPicPr>
          <p:nvPr/>
        </p:nvPicPr>
        <p:blipFill>
          <a:blip r:embed="rId2" cstate="print"/>
          <a:stretch>
            <a:fillRect/>
          </a:stretch>
        </p:blipFill>
        <p:spPr>
          <a:xfrm>
            <a:off x="971600" y="2996952"/>
            <a:ext cx="7416824" cy="353295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932040" y="692696"/>
            <a:ext cx="3754760" cy="5631904"/>
          </a:xfrm>
        </p:spPr>
        <p:txBody>
          <a:bodyPr>
            <a:normAutofit fontScale="92500"/>
          </a:bodyPr>
          <a:lstStyle/>
          <a:p>
            <a:r>
              <a:rPr lang="en-US" dirty="0" smtClean="0"/>
              <a:t>Thus, the syntheses- chemist should imagine distinctly mechanisms of reactions applied by it, ways of management of them and theoretical bases of used methods of purification of compound. Consideration of these questions is included into course frameworks «Chemical synthesis».</a:t>
            </a:r>
            <a:endParaRPr lang="ru-RU" dirty="0"/>
          </a:p>
        </p:txBody>
      </p:sp>
      <p:pic>
        <p:nvPicPr>
          <p:cNvPr id="4" name="Рисунок 3" descr="images (9).jpg"/>
          <p:cNvPicPr>
            <a:picLocks noChangeAspect="1"/>
          </p:cNvPicPr>
          <p:nvPr/>
        </p:nvPicPr>
        <p:blipFill>
          <a:blip r:embed="rId2" cstate="print"/>
          <a:stretch>
            <a:fillRect/>
          </a:stretch>
        </p:blipFill>
        <p:spPr>
          <a:xfrm>
            <a:off x="611560" y="692696"/>
            <a:ext cx="3724275" cy="2376264"/>
          </a:xfrm>
          <a:prstGeom prst="rect">
            <a:avLst/>
          </a:prstGeom>
          <a:ln>
            <a:noFill/>
          </a:ln>
          <a:effectLst>
            <a:softEdge rad="112500"/>
          </a:effectLst>
        </p:spPr>
      </p:pic>
      <p:pic>
        <p:nvPicPr>
          <p:cNvPr id="5" name="Рисунок 4" descr="images (1).jpg"/>
          <p:cNvPicPr>
            <a:picLocks noChangeAspect="1"/>
          </p:cNvPicPr>
          <p:nvPr/>
        </p:nvPicPr>
        <p:blipFill>
          <a:blip r:embed="rId3" cstate="print"/>
          <a:stretch>
            <a:fillRect/>
          </a:stretch>
        </p:blipFill>
        <p:spPr>
          <a:xfrm>
            <a:off x="683568" y="3573016"/>
            <a:ext cx="3895515" cy="259228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TotalTime>
  <Words>356</Words>
  <Application>Microsoft Office PowerPoint</Application>
  <PresentationFormat>Экран (4:3)</PresentationFormat>
  <Paragraphs>12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A subject and problems of chemical synthesis.  Kinds of chemical synthesis.  The basic concepts.</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subject and problems of chemical synthesis.  Kinds of chemical synthesis.  The basic concepts.</dc:title>
  <dc:creator>user</dc:creator>
  <cp:lastModifiedBy>hpp</cp:lastModifiedBy>
  <cp:revision>8</cp:revision>
  <dcterms:created xsi:type="dcterms:W3CDTF">2015-12-15T16:00:01Z</dcterms:created>
  <dcterms:modified xsi:type="dcterms:W3CDTF">2015-12-07T16:49:27Z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476225</vt:lpwstr>
  </property>
  <property fmtid="{D5CDD505-2E9C-101B-9397-08002B2CF9AE}" name="NXPowerLiteSettings" pid="3">
    <vt:lpwstr>C700052003A000</vt:lpwstr>
  </property>
  <property fmtid="{D5CDD505-2E9C-101B-9397-08002B2CF9AE}" name="NXPowerLiteVersion" pid="4">
    <vt:lpwstr>D8.0.4</vt:lpwstr>
  </property>
</Properties>
</file>