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94" r:id="rId3"/>
    <p:sldId id="263" r:id="rId4"/>
    <p:sldId id="283" r:id="rId5"/>
    <p:sldId id="286" r:id="rId6"/>
    <p:sldId id="288" r:id="rId7"/>
    <p:sldId id="289" r:id="rId8"/>
    <p:sldId id="290" r:id="rId9"/>
    <p:sldId id="291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F3089-977B-4EF3-B4CF-EC6DC41EE8AE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207D0A66-0E01-4AFA-8BEA-80A09F5682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35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CB659-1790-49F1-9A69-C763132AA358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7B451A8-9248-458B-AFF7-7437D462E0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64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CB659-1790-49F1-9A69-C763132AA358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7B451A8-9248-458B-AFF7-7437D462E0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9102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CB659-1790-49F1-9A69-C763132AA358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7B451A8-9248-458B-AFF7-7437D462E0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646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CB659-1790-49F1-9A69-C763132AA358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7B451A8-9248-458B-AFF7-7437D462E0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6233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CB659-1790-49F1-9A69-C763132AA358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7B451A8-9248-458B-AFF7-7437D462E0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499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80D08-11F8-45F9-8298-EA5B329B9208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92F79-B1EE-4EA2-A70E-17A92C507E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421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157CD4-DDEC-45A5-AF28-94B0F501FB37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F99F8-B7CC-4045-BE01-41D8D450AB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9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2A3786-6E33-4D76-94F0-253818D8FA41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6B031-2A31-4607-B97A-B43A05A6ED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2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574CFB-120C-4EE1-977F-0B357F980F4A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8502A73C-3419-48B6-A473-5AFEDF0A36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7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5CAEA-F48D-4917-9428-389992C97412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79F294BC-AC44-4022-983D-B9DDAE8543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7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0E3D15-18C5-432B-BB0E-3D87BED694AF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ABB7823-AE33-41A6-BF95-6E0B77F72F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83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55A5FB-EB20-4054-A2EB-349D4E3F61E3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159DE-CCD9-4A37-BE20-E4FD3A2F3D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9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23D03F-F4B2-4ECF-98DD-6DA79DEC1913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F5E04-1A09-4103-B7A8-9CA83118F6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5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11979D-1289-4E0F-8CC4-F40EB03C04AB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44C7A-2412-428B-BDD8-523F99F11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66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75FA4A-3198-4B7E-A512-4BFEF8F29AFF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ADE79A8-E40F-435E-B88A-02910AFC65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60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04CB659-1790-49F1-9A69-C763132AA358}" type="datetimeFigureOut">
              <a:rPr lang="ru-RU" smtClean="0"/>
              <a:pPr>
                <a:defRPr/>
              </a:pPr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7B451A8-9248-458B-AFF7-7437D462E0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43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28"/>
            <a:ext cx="9036050" cy="464349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Тема :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«</a:t>
            </a:r>
            <a:r>
              <a:rPr lang="ru-RU" sz="5400" b="1" i="1" dirty="0" smtClean="0">
                <a:solidFill>
                  <a:schemeClr val="tx1"/>
                </a:solidFill>
              </a:rPr>
              <a:t>Пожары в жилых и общественных зданиях, их причины и последствия»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sz="5400" b="1" i="1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966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СТАТИСТИКА</a:t>
            </a: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Самый крупный пожар по числу жертв в одном здании произошел в 1845 г. в театре Кантона (Китай). В огне погибло 1670 человек.</a:t>
            </a:r>
          </a:p>
          <a:p>
            <a:pPr>
              <a:buNone/>
            </a:pPr>
            <a:r>
              <a:rPr lang="ru-RU" dirty="0" smtClean="0"/>
              <a:t>В феврале 1977 г. в московской гостинице «Россия» произошел пожар, в результате которого погибло 42 и пострадало 52 человека. Пожару была присвоена самая высокая, пятая, категория сложности. В тушении пожара принимали участие 1500 пожарных и 162 единицы специальной техники.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Будь осторожен!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Полностью избежать возникновения пожара в быту в принципе невозможно. Но уменьшить вероятность возгорания за счет снижения отрицательного влияния человеческого фактора необходимо. Для этого каждый человек должен знать общие правила поведения в области пожарной безопасности и соблюдать их в повседневной жизнью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>Будьте осторожны!!!</a:t>
            </a:r>
            <a:endParaRPr lang="ru-RU" sz="6000" b="1" dirty="0"/>
          </a:p>
        </p:txBody>
      </p:sp>
      <p:pic>
        <p:nvPicPr>
          <p:cNvPr id="2055" name="Picture 7" descr="C:\Users\Пристижио\Desktop\IMG_11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2870600" y="-11635800"/>
            <a:ext cx="3840000" cy="2880000"/>
          </a:xfrm>
          <a:prstGeom prst="rect">
            <a:avLst/>
          </a:prstGeom>
          <a:noFill/>
        </p:spPr>
      </p:pic>
      <p:pic>
        <p:nvPicPr>
          <p:cNvPr id="2056" name="Picture 8" descr="C:\Users\Пристижио\Desktop\IMG_11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2870600" y="-11635800"/>
            <a:ext cx="3840000" cy="2880000"/>
          </a:xfrm>
          <a:prstGeom prst="rect">
            <a:avLst/>
          </a:prstGeom>
          <a:noFill/>
        </p:spPr>
      </p:pic>
      <p:pic>
        <p:nvPicPr>
          <p:cNvPr id="2057" name="Picture 9" descr="C:\Users\Пристижио\Desktop\IMG_11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2870600" y="-11635800"/>
            <a:ext cx="3840000" cy="2880000"/>
          </a:xfrm>
          <a:prstGeom prst="rect">
            <a:avLst/>
          </a:prstGeom>
          <a:noFill/>
        </p:spPr>
      </p:pic>
      <p:pic>
        <p:nvPicPr>
          <p:cNvPr id="2058" name="Picture 10" descr="C:\Users\Пристижио\Desktop\IMG_11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2870600" y="-11635800"/>
            <a:ext cx="3840000" cy="2880000"/>
          </a:xfrm>
          <a:prstGeom prst="rect">
            <a:avLst/>
          </a:prstGeom>
          <a:noFill/>
        </p:spPr>
      </p:pic>
      <p:pic>
        <p:nvPicPr>
          <p:cNvPr id="2059" name="Picture 11" descr="C:\Users\Пристижио\Desktop\IMG_111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265718" y="1980174"/>
            <a:ext cx="3840000" cy="2880000"/>
          </a:xfrm>
          <a:prstGeom prst="rect">
            <a:avLst/>
          </a:prstGeom>
          <a:noFill/>
        </p:spPr>
      </p:pic>
      <p:pic>
        <p:nvPicPr>
          <p:cNvPr id="2060" name="Picture 12" descr="C:\Users\Пристижио\Desktop\IMG_111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2591802" y="3194620"/>
            <a:ext cx="3840000" cy="2880000"/>
          </a:xfrm>
          <a:prstGeom prst="rect">
            <a:avLst/>
          </a:prstGeom>
          <a:noFill/>
        </p:spPr>
      </p:pic>
      <p:pic>
        <p:nvPicPr>
          <p:cNvPr id="2061" name="Picture 13" descr="C:\Users\Пристижио\Desktop\IMG_11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449322" y="1980174"/>
            <a:ext cx="3840000" cy="28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ристижио\Desktop\IMG_11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131597" y="3774259"/>
            <a:ext cx="3524275" cy="2643206"/>
          </a:xfrm>
          <a:prstGeom prst="rect">
            <a:avLst/>
          </a:prstGeom>
          <a:noFill/>
        </p:spPr>
      </p:pic>
      <p:pic>
        <p:nvPicPr>
          <p:cNvPr id="1026" name="Picture 2" descr="C:\Users\Пристижио\Desktop\IMG_11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143224"/>
            <a:ext cx="2786082" cy="371477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86800" cy="45259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Использовать огонь для своих нужд человек начал еще в очень древние времена. Археологические раскопки свидетельствуют, что природный огонь использовали люди, жившие около 46-230 тыс. лет тому назад. Сегодня невозможно представить жизнь человека без огня. Но и по сей день возникают ситуации, когда огонь выходит из-под контроля и  процесс горения становится неуправляемым, неподвластным человеку.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4525963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Пожар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это неконтролируемое горение, причиняющее материальный ущерб, вред жизни и здоровью граждан, интересам общества и государства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http://www.bgsha.com/ru/education/library/fulltext/bgd/ris313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6225"/>
            <a:ext cx="8642350" cy="595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5008" y="6240924"/>
            <a:ext cx="892899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+mn-cs"/>
              </a:rPr>
              <a:t>Различают </a:t>
            </a:r>
            <a:r>
              <a:rPr lang="ru-RU" sz="2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+mn-cs"/>
              </a:rPr>
              <a:t>линейное и объемное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+mn-cs"/>
              </a:rPr>
              <a:t> распространение пожара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135729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 </a:t>
            </a:r>
            <a:r>
              <a:rPr lang="ru-RU" b="1" dirty="0"/>
              <a:t>правило, пожар в здании имеет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три </a:t>
            </a:r>
            <a:r>
              <a:rPr lang="ru-RU" b="1" dirty="0"/>
              <a:t>стадии развития: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начальная стадия (15—30 мин) с небольшими температурой горения и скоростью распространения огня; </a:t>
            </a:r>
            <a:br>
              <a:rPr lang="ru-RU" dirty="0"/>
            </a:br>
            <a:r>
              <a:rPr lang="ru-RU" dirty="0"/>
              <a:t>• стадия разгорания (30—60 мин), для которой характерно резкое увеличение температуры горения (до 1000 °С) и скорости распространения огня; </a:t>
            </a:r>
            <a:br>
              <a:rPr lang="ru-RU" dirty="0"/>
            </a:br>
            <a:r>
              <a:rPr lang="ru-RU" dirty="0"/>
              <a:t>• завершающая стадия — ослабление силы пожара по мере выгорания огнеопасных материалов.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686800" cy="128588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i="1" dirty="0" smtClean="0"/>
              <a:t>ПРИЧИНАМИ </a:t>
            </a:r>
            <a:r>
              <a:rPr lang="ru-RU" sz="2700" b="1" i="1" dirty="0"/>
              <a:t>ВОЗНИКНОВЕНИЯ ПОЖАРОВ В ЖИЛЫХ И ОБЩЕСТВЕННЫХ </a:t>
            </a:r>
            <a:r>
              <a:rPr lang="ru-RU" sz="2700" b="1" i="1" dirty="0" smtClean="0"/>
              <a:t>ЗДАНИЯХ  </a:t>
            </a:r>
            <a:r>
              <a:rPr lang="ru-RU" sz="3600" b="1" i="1" dirty="0" smtClean="0"/>
              <a:t>являются:</a:t>
            </a:r>
            <a:r>
              <a:rPr lang="ru-RU" sz="3600" b="1" dirty="0"/>
              <a:t>  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989138"/>
            <a:ext cx="8686800" cy="452596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♦ неисправность электросети и электроприборов; утечка газа; </a:t>
            </a:r>
            <a:br>
              <a:rPr lang="ru-RU" dirty="0"/>
            </a:br>
            <a:r>
              <a:rPr lang="ru-RU" dirty="0"/>
              <a:t>♦ возгорание электроприборов (утюга, плитки, радиоприемника, телевизора и др.), оставленных под напряжением без присмотра; </a:t>
            </a:r>
            <a:br>
              <a:rPr lang="ru-RU" dirty="0"/>
            </a:br>
            <a:r>
              <a:rPr lang="ru-RU" dirty="0"/>
              <a:t>♦ неосторожное обращение и шалости детей с огнем (брошенные горящая спичка, упавшая зажженная свеча или игры с петардами и фейерверками); </a:t>
            </a:r>
            <a:br>
              <a:rPr lang="ru-RU" dirty="0"/>
            </a:br>
            <a:r>
              <a:rPr lang="ru-RU" dirty="0"/>
              <a:t>♦ использование неисправных или самодельных отопительных приборов; </a:t>
            </a:r>
            <a:br>
              <a:rPr lang="ru-RU" dirty="0"/>
            </a:br>
            <a:r>
              <a:rPr lang="ru-RU" dirty="0"/>
              <a:t>♦ оставленные открытыми двери топок (печей, каминов); </a:t>
            </a:r>
            <a:br>
              <a:rPr lang="ru-RU" dirty="0"/>
            </a:br>
            <a:r>
              <a:rPr lang="ru-RU" dirty="0"/>
              <a:t>♦ выброс горящей золы вблизи строений; </a:t>
            </a:r>
            <a:br>
              <a:rPr lang="ru-RU" dirty="0"/>
            </a:br>
            <a:r>
              <a:rPr lang="ru-RU" dirty="0"/>
              <a:t>♦ беспечность и небрежность в обращении с огнем и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686800" cy="221457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ПРИЧИНАМИ </a:t>
            </a:r>
            <a:r>
              <a:rPr lang="ru-RU" sz="3200" b="1" i="1" dirty="0"/>
              <a:t>ПОЖАРОВ НА ПРОМЫШЛЕННЫХ ПРЕДПРИЯТИЯХ</a:t>
            </a:r>
            <a:r>
              <a:rPr lang="ru-RU" sz="3200" dirty="0"/>
              <a:t>   </a:t>
            </a:r>
            <a:r>
              <a:rPr lang="ru-RU" sz="3200" dirty="0" smtClean="0"/>
              <a:t>являются: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♦ нарушения, допущенные при проектировании и строительстве зданий и сооружений; </a:t>
            </a:r>
            <a:br>
              <a:rPr lang="ru-RU" dirty="0"/>
            </a:br>
            <a:r>
              <a:rPr lang="ru-RU" dirty="0"/>
              <a:t>♦ несоблюдение элементарных мер пожарной безопасности производственным персоналом и неосторожное обращение с огнем; </a:t>
            </a:r>
            <a:br>
              <a:rPr lang="ru-RU" dirty="0"/>
            </a:br>
            <a:r>
              <a:rPr lang="ru-RU" dirty="0"/>
              <a:t>♦ нарушение правил пожарной безопасности технологического характера в процессе работы промышленного предприятия (например, при проведении сварочных работ); </a:t>
            </a:r>
            <a:br>
              <a:rPr lang="ru-RU" dirty="0"/>
            </a:br>
            <a:r>
              <a:rPr lang="ru-RU" dirty="0"/>
              <a:t>♦ нарушение правил безопасности при эксплуатации электрооборудования и электроустановок; </a:t>
            </a:r>
            <a:br>
              <a:rPr lang="ru-RU" dirty="0"/>
            </a:br>
            <a:r>
              <a:rPr lang="ru-RU" dirty="0"/>
              <a:t>♦ эксплуатация неисправного оборудования.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Первичные поражающие факторы пожара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—</a:t>
            </a:r>
            <a:r>
              <a:rPr lang="ru-RU" dirty="0"/>
              <a:t>открытый огонь и искры; </a:t>
            </a:r>
            <a:br>
              <a:rPr lang="ru-RU" dirty="0"/>
            </a:br>
            <a:r>
              <a:rPr lang="ru-RU" dirty="0"/>
              <a:t>—повышенная температура окружающей среды; </a:t>
            </a:r>
            <a:br>
              <a:rPr lang="ru-RU" dirty="0"/>
            </a:br>
            <a:r>
              <a:rPr lang="ru-RU" dirty="0"/>
              <a:t>—токсичные продукты горения; </a:t>
            </a:r>
            <a:br>
              <a:rPr lang="ru-RU" dirty="0"/>
            </a:br>
            <a:r>
              <a:rPr lang="ru-RU" dirty="0"/>
              <a:t>—потеря видимости вследствие задымления; </a:t>
            </a:r>
            <a:br>
              <a:rPr lang="ru-RU" dirty="0"/>
            </a:br>
            <a:r>
              <a:rPr lang="ru-RU" dirty="0"/>
              <a:t>—пониженное содержание кислорода; </a:t>
            </a:r>
            <a:br>
              <a:rPr lang="ru-RU" dirty="0"/>
            </a:br>
            <a:r>
              <a:rPr lang="ru-RU" dirty="0"/>
              <a:t>—падающие части строительных конструкций, агрегатов и установок.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8392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Вторичные поражающие  факторы пожара</a:t>
            </a:r>
            <a:endParaRPr lang="ru-RU" dirty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mtClean="0"/>
              <a:t> - взрывы нефте- и газопроводов, резервуаров с горючими веществами и аварийно химически опасными веществами,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mtClean="0"/>
              <a:t>- обрушение элементов строительных конструкций,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mtClean="0"/>
              <a:t>- замыкание электрических сетей.</a:t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491</TotalTime>
  <Words>278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Aharoni</vt:lpstr>
      <vt:lpstr>Arial</vt:lpstr>
      <vt:lpstr>Calibri</vt:lpstr>
      <vt:lpstr>Century Gothic</vt:lpstr>
      <vt:lpstr>Times New Roman</vt:lpstr>
      <vt:lpstr>Wingdings 2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 Как правило, пожар в здании имеет  три стадии развития: </vt:lpstr>
      <vt:lpstr>ПРИЧИНАМИ ВОЗНИКНОВЕНИЯ ПОЖАРОВ В ЖИЛЫХ И ОБЩЕСТВЕННЫХ ЗДАНИЯХ  являются:    </vt:lpstr>
      <vt:lpstr> ПРИЧИНАМИ ПОЖАРОВ НА ПРОМЫШЛЕННЫХ ПРЕДПРИЯТИЯХ   являются:</vt:lpstr>
      <vt:lpstr>Первичные поражающие факторы пожара</vt:lpstr>
      <vt:lpstr>Вторичные поражающие  факторы пожара</vt:lpstr>
      <vt:lpstr>СТАТИСТИКА</vt:lpstr>
      <vt:lpstr>Будь осторожен!</vt:lpstr>
      <vt:lpstr>Будьте осторожны!!!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1 Пожарная безопасность</dc:title>
  <dc:creator>Константин</dc:creator>
  <cp:lastModifiedBy>Пользователь Windows</cp:lastModifiedBy>
  <cp:revision>29</cp:revision>
  <dcterms:created xsi:type="dcterms:W3CDTF">2013-09-09T16:40:56Z</dcterms:created>
  <dcterms:modified xsi:type="dcterms:W3CDTF">2019-02-03T13:08:20Z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251824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