
<file path=[Content_Types].xml><?xml version="1.0" encoding="utf-8"?>
<Types xmlns="http://schemas.openxmlformats.org/package/2006/content-types">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Layout+xml" PartName="/ppt/slideLayouts/slideLayout7.xml"/>
  <Override ContentType="application/vnd.openxmlformats-officedocument.presentationml.slideLayout+xml" PartName="/ppt/slideLayouts/slideLayout8.xml"/>
  <Default ContentType="image/png" Extension="png"/>
  <Override ContentType="application/vnd.openxmlformats-officedocument.presentationml.slideMaster+xml" PartName="/ppt/slideMasters/slideMaster1.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17.xml"/>
  <Override ContentType="application/vnd.openxmlformats-officedocument.presentationml.presProps+xml" PartName="/ppt/presProps.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3.xml"/>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package.core-properties+xml" PartName="/docProps/core.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8" r:id="rId3"/>
    <p:sldId id="265" r:id="rId4"/>
    <p:sldId id="257" r:id="rId5"/>
    <p:sldId id="259" r:id="rId6"/>
    <p:sldId id="268" r:id="rId7"/>
    <p:sldId id="269" r:id="rId8"/>
    <p:sldId id="260" r:id="rId9"/>
    <p:sldId id="261" r:id="rId10"/>
    <p:sldId id="262" r:id="rId11"/>
    <p:sldId id="273" r:id="rId12"/>
    <p:sldId id="272" r:id="rId13"/>
    <p:sldId id="270" r:id="rId14"/>
    <p:sldId id="264" r:id="rId15"/>
    <p:sldId id="266" r:id="rId16"/>
    <p:sldId id="267" r:id="rId17"/>
    <p:sldId id="271"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B71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30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F194EAC-A449-4A9B-8DFC-CB02735FEFCB}" type="datetimeFigureOut">
              <a:rPr lang="ru-RU"/>
              <a:pPr>
                <a:defRPr/>
              </a:pPr>
              <a:t>02.05.2016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654438C-0907-4734-B942-EEAE7EAFFB0E}" type="slidenum">
              <a:rPr lang="ru-RU"/>
              <a:pPr>
                <a:defRPr/>
              </a:pPr>
              <a:t>‹#›</a:t>
            </a:fld>
            <a:endParaRPr lang="ru-RU"/>
          </a:p>
        </p:txBody>
      </p:sp>
    </p:spTree>
    <p:extLst>
      <p:ext uri="{BB962C8B-B14F-4D97-AF65-F5344CB8AC3E}">
        <p14:creationId xmlns:p14="http://schemas.microsoft.com/office/powerpoint/2010/main" xmlns="" val="19760232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F1F6649-FA62-4F94-9A76-B6CBEEB0C007}" type="datetime1">
              <a:rPr lang="ru-RU"/>
              <a:pPr>
                <a:defRPr/>
              </a:pPr>
              <a:t>02.05.2016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73D3E0C-0B0D-461D-8B82-5776EA65DBC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E75BCCB-2F94-44CB-948F-46F33F20ED81}" type="datetime1">
              <a:rPr lang="ru-RU"/>
              <a:pPr>
                <a:defRPr/>
              </a:pPr>
              <a:t>02.05.2016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1DE8372-26DA-4E1D-BCBB-4AA5E30BF7F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1B5E340-D083-4E39-8291-603E9144140F}" type="datetime1">
              <a:rPr lang="ru-RU"/>
              <a:pPr>
                <a:defRPr/>
              </a:pPr>
              <a:t>02.05.2016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003389-718C-4259-A016-DE4EA227F97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CEB5FC4-8B4C-458D-83B8-8F2B82A20B6B}" type="datetime1">
              <a:rPr lang="ru-RU"/>
              <a:pPr>
                <a:defRPr/>
              </a:pPr>
              <a:t>02.05.2016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2829CFE-E337-4586-B755-81B6142D1E6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FABDD93-91C2-4D04-8DE9-1FBC9BEA1C0B}" type="datetime1">
              <a:rPr lang="ru-RU"/>
              <a:pPr>
                <a:defRPr/>
              </a:pPr>
              <a:t>02.05.2016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29EEE05-A2B7-4167-85D6-F9CB5DAFC9B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500C9E5-215B-4EA8-836C-75CFA6EB8DE8}" type="datetime1">
              <a:rPr lang="ru-RU"/>
              <a:pPr>
                <a:defRPr/>
              </a:pPr>
              <a:t>02.05.2016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D6D0004-49B3-446D-9F88-9C9B64D5BF8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EA709E4-5AF1-46FA-A9F3-7367E0C435B0}" type="datetime1">
              <a:rPr lang="ru-RU"/>
              <a:pPr>
                <a:defRPr/>
              </a:pPr>
              <a:t>02.05.2016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3B93EA7-48AA-4C9A-8DF8-02C92C60ECA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24DD20E-79D7-4D2C-A5E6-938A999404AB}" type="datetime1">
              <a:rPr lang="ru-RU"/>
              <a:pPr>
                <a:defRPr/>
              </a:pPr>
              <a:t>02.05.2016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A1D0755-5C72-40C3-A561-540B160A7DB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486555D-110C-4166-9A35-0B5CF8888F62}" type="datetime1">
              <a:rPr lang="ru-RU"/>
              <a:pPr>
                <a:defRPr/>
              </a:pPr>
              <a:t>02.05.2016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6DC5044-8EFF-4B0E-AAD8-77BD3F53754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254FA0E-223E-4A49-B3EF-2DE1FF771282}" type="datetime1">
              <a:rPr lang="ru-RU"/>
              <a:pPr>
                <a:defRPr/>
              </a:pPr>
              <a:t>02.05.2016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5DDBAB5-A029-4EC9-A419-727E29E5103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B48EB50-DD01-4494-867E-B58BB0927125}" type="datetime1">
              <a:rPr lang="ru-RU"/>
              <a:pPr>
                <a:defRPr/>
              </a:pPr>
              <a:t>02.05.2016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F52D9B1-F828-4897-9AED-9B553FBA35C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4000"/>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954A09C-6F53-443A-B178-4F19E94622CE}" type="datetime1">
              <a:rPr lang="ru-RU"/>
              <a:pPr>
                <a:defRPr/>
              </a:pPr>
              <a:t>02.05.2016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3DEABD7-65C9-4573-830B-1752657F1A1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file:///I:\&#1082;&#1086;&#1085;&#1082;&#1091;&#1088;&#1089;%20&#1048;&#1078;&#1077;&#1074;&#1089;&#1082;%20&#1054;&#1056;&#1050;&#1057;&#1069;\&#1043;&#1086;&#1090;.mp3"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arget="../media/image23.jpeg" Type="http://schemas.openxmlformats.org/officeDocument/2006/relationships/image"/><Relationship Id="rId2" Target="../media/image4.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p:txBody>
          <a:bodyPr/>
          <a:lstStyle/>
          <a:p>
            <a:r>
              <a:rPr lang="ru-RU" dirty="0" smtClean="0">
                <a:solidFill>
                  <a:schemeClr val="accent6">
                    <a:lumMod val="75000"/>
                  </a:schemeClr>
                </a:solidFill>
              </a:rPr>
              <a:t>Урок </a:t>
            </a:r>
            <a:r>
              <a:rPr lang="ru-RU" dirty="0" smtClean="0">
                <a:solidFill>
                  <a:schemeClr val="accent6">
                    <a:lumMod val="75000"/>
                  </a:schemeClr>
                </a:solidFill>
              </a:rPr>
              <a:t>25 </a:t>
            </a:r>
            <a:r>
              <a:rPr lang="ru-RU" dirty="0" smtClean="0">
                <a:solidFill>
                  <a:schemeClr val="accent6">
                    <a:lumMod val="75000"/>
                  </a:schemeClr>
                </a:solidFill>
              </a:rPr>
              <a:t>по ОРКСЭ Тема: </a:t>
            </a:r>
            <a:br>
              <a:rPr lang="ru-RU" dirty="0" smtClean="0">
                <a:solidFill>
                  <a:schemeClr val="accent6">
                    <a:lumMod val="75000"/>
                  </a:schemeClr>
                </a:solidFill>
              </a:rPr>
            </a:br>
            <a:r>
              <a:rPr lang="ru-RU" dirty="0" smtClean="0">
                <a:solidFill>
                  <a:schemeClr val="accent6">
                    <a:lumMod val="75000"/>
                  </a:schemeClr>
                </a:solidFill>
              </a:rPr>
              <a:t>«</a:t>
            </a:r>
            <a:r>
              <a:rPr lang="ru-RU" dirty="0" smtClean="0">
                <a:solidFill>
                  <a:schemeClr val="accent6">
                    <a:lumMod val="75000"/>
                  </a:schemeClr>
                </a:solidFill>
              </a:rPr>
              <a:t>Монастырь</a:t>
            </a:r>
            <a:r>
              <a:rPr lang="ru-RU" dirty="0" smtClean="0">
                <a:solidFill>
                  <a:schemeClr val="accent6">
                    <a:lumMod val="75000"/>
                  </a:schemeClr>
                </a:solidFill>
              </a:rPr>
              <a:t>»</a:t>
            </a:r>
            <a:endParaRPr lang="ru-RU" dirty="0" smtClean="0">
              <a:solidFill>
                <a:schemeClr val="accent6">
                  <a:lumMod val="75000"/>
                </a:schemeClr>
              </a:solidFill>
            </a:endParaRPr>
          </a:p>
        </p:txBody>
      </p:sp>
      <p:sp>
        <p:nvSpPr>
          <p:cNvPr id="3" name="Подзаголовок 2"/>
          <p:cNvSpPr>
            <a:spLocks noGrp="1"/>
          </p:cNvSpPr>
          <p:nvPr>
            <p:ph type="subTitle" idx="1"/>
          </p:nvPr>
        </p:nvSpPr>
        <p:spPr>
          <a:xfrm>
            <a:off x="785786" y="3886200"/>
            <a:ext cx="7429552" cy="1752600"/>
          </a:xfrm>
        </p:spPr>
        <p:txBody>
          <a:bodyPr rtlCol="0">
            <a:normAutofit fontScale="55000" lnSpcReduction="20000"/>
          </a:bodyPr>
          <a:lstStyle/>
          <a:p>
            <a:pPr>
              <a:defRPr/>
            </a:pPr>
            <a:r>
              <a:rPr lang="ru-RU"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Составила: </a:t>
            </a:r>
            <a:r>
              <a:rPr lang="ru-RU"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ШУКЛИНА ОЛЬГА ЕВГЕНЬЕВНА</a:t>
            </a:r>
            <a:endParaRPr lang="ru-RU"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pPr>
              <a:defRPr/>
            </a:pPr>
            <a:r>
              <a:rPr lang="ru-RU"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учитель начальных классов </a:t>
            </a:r>
          </a:p>
          <a:p>
            <a:pPr>
              <a:defRPr/>
            </a:pPr>
            <a:r>
              <a:rPr lang="ru-RU"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МБОУ </a:t>
            </a:r>
            <a:r>
              <a:rPr lang="ru-RU" cap="all" dirty="0" err="1"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Ярская</a:t>
            </a:r>
            <a:r>
              <a:rPr lang="ru-RU"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средняя общеобразовательная школа №2</a:t>
            </a:r>
          </a:p>
          <a:p>
            <a:pPr>
              <a:defRPr/>
            </a:pPr>
            <a:r>
              <a:rPr lang="ru-RU"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Удмуртская </a:t>
            </a:r>
            <a:r>
              <a:rPr lang="ru-RU" cap="all"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Республика </a:t>
            </a:r>
            <a:r>
              <a:rPr lang="ru-RU" cap="all"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п. </a:t>
            </a:r>
            <a:r>
              <a:rPr lang="ru-RU"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Яр</a:t>
            </a:r>
            <a:endParaRPr lang="ru-RU"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pPr>
              <a:defRPr/>
            </a:pPr>
            <a:r>
              <a:rPr lang="ru-RU"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2016г</a:t>
            </a:r>
            <a:r>
              <a:rPr lang="ru-RU"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a:t>
            </a:r>
          </a:p>
          <a:p>
            <a:pPr fontAlgn="auto">
              <a:spcAft>
                <a:spcPts val="0"/>
              </a:spcAft>
              <a:buFont typeface="Arial" pitchFamily="34" charset="0"/>
              <a:buNone/>
              <a:defRPr/>
            </a:pPr>
            <a:endParaRPr lang="ru-RU" dirty="0" smtClean="0"/>
          </a:p>
        </p:txBody>
      </p:sp>
      <p:sp>
        <p:nvSpPr>
          <p:cNvPr id="4" name="Скругленный прямоугольник 3"/>
          <p:cNvSpPr/>
          <p:nvPr/>
        </p:nvSpPr>
        <p:spPr>
          <a:xfrm>
            <a:off x="142875" y="142875"/>
            <a:ext cx="8786813" cy="6429375"/>
          </a:xfrm>
          <a:prstGeom prst="roundRect">
            <a:avLst/>
          </a:prstGeom>
          <a:noFill/>
          <a:ln w="123825"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053" name="Picture 5" descr="D:\Рабочий стол\u_301e90ce3102f3a3c364c16f4da821fd_800.jpg"/>
          <p:cNvPicPr>
            <a:picLocks noChangeAspect="1" noChangeArrowheads="1"/>
          </p:cNvPicPr>
          <p:nvPr/>
        </p:nvPicPr>
        <p:blipFill>
          <a:blip r:embed="rId3" cstate="print"/>
          <a:srcRect/>
          <a:stretch>
            <a:fillRect/>
          </a:stretch>
        </p:blipFill>
        <p:spPr bwMode="auto">
          <a:xfrm>
            <a:off x="2857488" y="357166"/>
            <a:ext cx="2763618" cy="207167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lstStyle/>
          <a:p>
            <a:r>
              <a:rPr lang="ru-RU" b="1" i="1" dirty="0" smtClean="0">
                <a:solidFill>
                  <a:srgbClr val="002060"/>
                </a:solidFill>
              </a:rPr>
              <a:t>Мне  хотелось бы, чтобы в моей будущей семье…</a:t>
            </a:r>
          </a:p>
          <a:p>
            <a:r>
              <a:rPr lang="ru-RU" dirty="0" smtClean="0">
                <a:solidFill>
                  <a:srgbClr val="002060"/>
                </a:solidFill>
              </a:rPr>
              <a:t>… звучал детский смех.</a:t>
            </a:r>
          </a:p>
          <a:p>
            <a:r>
              <a:rPr lang="ru-RU" dirty="0" smtClean="0">
                <a:solidFill>
                  <a:schemeClr val="tx2">
                    <a:lumMod val="50000"/>
                  </a:schemeClr>
                </a:solidFill>
              </a:rPr>
              <a:t>…дети жили дружно между собой и делились общими интересами.</a:t>
            </a:r>
          </a:p>
          <a:p>
            <a:r>
              <a:rPr lang="ru-RU" dirty="0" smtClean="0">
                <a:solidFill>
                  <a:schemeClr val="tx2">
                    <a:lumMod val="50000"/>
                  </a:schemeClr>
                </a:solidFill>
              </a:rPr>
              <a:t>…не было ссор и обид друг на друга, а если случилось, сумели простить.</a:t>
            </a:r>
          </a:p>
          <a:p>
            <a:r>
              <a:rPr lang="ru-RU" dirty="0" smtClean="0">
                <a:solidFill>
                  <a:schemeClr val="tx2">
                    <a:lumMod val="50000"/>
                  </a:schemeClr>
                </a:solidFill>
              </a:rPr>
              <a:t>…не употребляли алкоголь, не сквернословили..</a:t>
            </a:r>
          </a:p>
          <a:p>
            <a:r>
              <a:rPr lang="ru-RU" dirty="0" smtClean="0">
                <a:solidFill>
                  <a:schemeClr val="tx2">
                    <a:lumMod val="50000"/>
                  </a:schemeClr>
                </a:solidFill>
              </a:rPr>
              <a:t>…не пахло табачным дымом.</a:t>
            </a:r>
          </a:p>
          <a:p>
            <a:r>
              <a:rPr lang="ru-RU" dirty="0" smtClean="0">
                <a:solidFill>
                  <a:schemeClr val="tx2">
                    <a:lumMod val="50000"/>
                  </a:schemeClr>
                </a:solidFill>
              </a:rPr>
              <a:t>…было духовное взаимопонимание.</a:t>
            </a:r>
          </a:p>
          <a:p>
            <a:endParaRPr lang="ru-RU" dirty="0"/>
          </a:p>
        </p:txBody>
      </p:sp>
      <p:sp>
        <p:nvSpPr>
          <p:cNvPr id="4" name="Дата 3"/>
          <p:cNvSpPr>
            <a:spLocks noGrp="1"/>
          </p:cNvSpPr>
          <p:nvPr>
            <p:ph type="dt" sz="half" idx="10"/>
          </p:nvPr>
        </p:nvSpPr>
        <p:spPr/>
        <p:txBody>
          <a:bodyPr/>
          <a:lstStyle/>
          <a:p>
            <a:pPr>
              <a:defRPr/>
            </a:pPr>
            <a:r>
              <a:rPr lang="ru-RU" dirty="0" smtClean="0"/>
              <a:t>15.05.2015</a:t>
            </a:r>
            <a:endParaRPr lang="ru-RU" dirty="0"/>
          </a:p>
        </p:txBody>
      </p:sp>
      <p:sp>
        <p:nvSpPr>
          <p:cNvPr id="5" name="Номер слайда 4"/>
          <p:cNvSpPr>
            <a:spLocks noGrp="1"/>
          </p:cNvSpPr>
          <p:nvPr>
            <p:ph type="sldNum" sz="quarter" idx="12"/>
          </p:nvPr>
        </p:nvSpPr>
        <p:spPr/>
        <p:txBody>
          <a:bodyPr/>
          <a:lstStyle/>
          <a:p>
            <a:pPr>
              <a:defRPr/>
            </a:pPr>
            <a:fld id="{E2829CFE-E337-4586-B755-81B6142D1E61}" type="slidenum">
              <a:rPr lang="ru-RU" smtClean="0"/>
              <a:pPr>
                <a:defRPr/>
              </a:pPr>
              <a:t>10</a:t>
            </a:fld>
            <a:endParaRPr lang="ru-RU" dirty="0"/>
          </a:p>
        </p:txBody>
      </p:sp>
      <p:pic>
        <p:nvPicPr>
          <p:cNvPr id="6" name="Picture 2" descr="D:\Рабочий стол\36027fp_family-hands.jpg"/>
          <p:cNvPicPr>
            <a:picLocks noChangeAspect="1" noChangeArrowheads="1"/>
          </p:cNvPicPr>
          <p:nvPr/>
        </p:nvPicPr>
        <p:blipFill>
          <a:blip r:embed="rId3" cstate="print"/>
          <a:srcRect/>
          <a:stretch>
            <a:fillRect/>
          </a:stretch>
        </p:blipFill>
        <p:spPr bwMode="auto">
          <a:xfrm>
            <a:off x="6858016" y="5072074"/>
            <a:ext cx="1533281" cy="156211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CCEB5FC4-8B4C-458D-83B8-8F2B82A20B6B}" type="datetime1">
              <a:rPr lang="ru-RU" smtClean="0"/>
              <a:pPr>
                <a:defRPr/>
              </a:pPr>
              <a:t>02.05.2016</a:t>
            </a:fld>
            <a:endParaRPr lang="ru-RU"/>
          </a:p>
        </p:txBody>
      </p:sp>
      <p:sp>
        <p:nvSpPr>
          <p:cNvPr id="5" name="Номер слайда 4"/>
          <p:cNvSpPr>
            <a:spLocks noGrp="1"/>
          </p:cNvSpPr>
          <p:nvPr>
            <p:ph type="sldNum" sz="quarter" idx="12"/>
          </p:nvPr>
        </p:nvSpPr>
        <p:spPr/>
        <p:txBody>
          <a:bodyPr/>
          <a:lstStyle/>
          <a:p>
            <a:pPr>
              <a:defRPr/>
            </a:pPr>
            <a:fld id="{E2829CFE-E337-4586-B755-81B6142D1E61}" type="slidenum">
              <a:rPr lang="ru-RU" smtClean="0"/>
              <a:pPr>
                <a:defRPr/>
              </a:pPr>
              <a:t>11</a:t>
            </a:fld>
            <a:endParaRPr lang="ru-RU"/>
          </a:p>
        </p:txBody>
      </p:sp>
      <p:sp>
        <p:nvSpPr>
          <p:cNvPr id="6" name="Содержимое 2"/>
          <p:cNvSpPr txBox="1">
            <a:spLocks/>
          </p:cNvSpPr>
          <p:nvPr/>
        </p:nvSpPr>
        <p:spPr bwMode="auto">
          <a:xfrm>
            <a:off x="0" y="0"/>
            <a:ext cx="9144000" cy="6858000"/>
          </a:xfrm>
          <a:prstGeom prst="rect">
            <a:avLst/>
          </a:prstGeom>
          <a:blipFill>
            <a:blip r:embed="rId2" cstate="prin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endParaRPr kumimoji="0" lang="ru-RU" sz="3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3200" b="0" i="0" u="none" strike="noStrike" kern="1200" cap="none" spc="0" normalizeH="0" baseline="0" noProof="0" dirty="0" smtClean="0">
                <a:ln>
                  <a:noFill/>
                </a:ln>
                <a:solidFill>
                  <a:srgbClr val="002060"/>
                </a:solidFill>
                <a:effectLst/>
                <a:uLnTx/>
                <a:uFillTx/>
                <a:latin typeface="+mn-lt"/>
                <a:ea typeface="+mn-ea"/>
                <a:cs typeface="+mn-cs"/>
              </a:rPr>
              <a:t>Творческий</a:t>
            </a:r>
            <a:r>
              <a:rPr kumimoji="0" lang="ru-RU" sz="3200" b="0" i="0" u="none" strike="noStrike" kern="1200" cap="none" spc="0" normalizeH="0" noProof="0" dirty="0" smtClean="0">
                <a:ln>
                  <a:noFill/>
                </a:ln>
                <a:solidFill>
                  <a:srgbClr val="002060"/>
                </a:solidFill>
                <a:effectLst/>
                <a:uLnTx/>
                <a:uFillTx/>
                <a:latin typeface="+mn-lt"/>
                <a:ea typeface="+mn-ea"/>
                <a:cs typeface="+mn-cs"/>
              </a:rPr>
              <a:t> проект «Моя семья»</a:t>
            </a:r>
            <a:endParaRPr kumimoji="0" lang="ru-RU" sz="3200" b="0" i="0" u="none" strike="noStrike" kern="1200" cap="none" spc="0" normalizeH="0" baseline="0" noProof="0" dirty="0">
              <a:ln>
                <a:noFill/>
              </a:ln>
              <a:solidFill>
                <a:srgbClr val="002060"/>
              </a:solidFill>
              <a:effectLst/>
              <a:uLnTx/>
              <a:uFillTx/>
              <a:latin typeface="+mn-lt"/>
              <a:ea typeface="+mn-ea"/>
              <a:cs typeface="+mn-cs"/>
            </a:endParaRPr>
          </a:p>
        </p:txBody>
      </p:sp>
      <p:pic>
        <p:nvPicPr>
          <p:cNvPr id="1026" name="Picture 2" descr="E:\SDC12045.JPG"/>
          <p:cNvPicPr>
            <a:picLocks noChangeAspect="1" noChangeArrowheads="1"/>
          </p:cNvPicPr>
          <p:nvPr/>
        </p:nvPicPr>
        <p:blipFill>
          <a:blip r:embed="rId3" cstate="print"/>
          <a:srcRect b="5527"/>
          <a:stretch>
            <a:fillRect/>
          </a:stretch>
        </p:blipFill>
        <p:spPr bwMode="auto">
          <a:xfrm>
            <a:off x="611560" y="980728"/>
            <a:ext cx="7723696" cy="5472608"/>
          </a:xfrm>
          <a:prstGeom prst="rect">
            <a:avLst/>
          </a:prstGeom>
          <a:ln>
            <a:noFill/>
          </a:ln>
          <a:effectLst>
            <a:softEdge rad="112500"/>
          </a:effectLst>
        </p:spPr>
      </p:pic>
      <p:pic>
        <p:nvPicPr>
          <p:cNvPr id="1027" name="Picture 3" descr="E:\SDC12047.JPG"/>
          <p:cNvPicPr>
            <a:picLocks noChangeAspect="1" noChangeArrowheads="1"/>
          </p:cNvPicPr>
          <p:nvPr/>
        </p:nvPicPr>
        <p:blipFill>
          <a:blip r:embed="rId4" cstate="print"/>
          <a:srcRect b="3630"/>
          <a:stretch>
            <a:fillRect/>
          </a:stretch>
        </p:blipFill>
        <p:spPr bwMode="auto">
          <a:xfrm>
            <a:off x="827584" y="1124744"/>
            <a:ext cx="7272808" cy="5256584"/>
          </a:xfrm>
          <a:prstGeom prst="rect">
            <a:avLst/>
          </a:prstGeom>
          <a:ln>
            <a:noFill/>
          </a:ln>
          <a:effectLst>
            <a:softEdge rad="112500"/>
          </a:effectLst>
        </p:spPr>
      </p:pic>
      <p:pic>
        <p:nvPicPr>
          <p:cNvPr id="1028" name="Picture 4" descr="E:\SDC12044.JPG"/>
          <p:cNvPicPr>
            <a:picLocks noChangeAspect="1" noChangeArrowheads="1"/>
          </p:cNvPicPr>
          <p:nvPr/>
        </p:nvPicPr>
        <p:blipFill>
          <a:blip r:embed="rId5" cstate="print"/>
          <a:srcRect b="3704"/>
          <a:stretch>
            <a:fillRect/>
          </a:stretch>
        </p:blipFill>
        <p:spPr bwMode="auto">
          <a:xfrm>
            <a:off x="971600" y="1196752"/>
            <a:ext cx="7078940" cy="5112568"/>
          </a:xfrm>
          <a:prstGeom prst="rect">
            <a:avLst/>
          </a:prstGeom>
          <a:ln>
            <a:noFill/>
          </a:ln>
          <a:effectLst>
            <a:softEdge rad="112500"/>
          </a:effectLst>
        </p:spPr>
      </p:pic>
      <p:pic>
        <p:nvPicPr>
          <p:cNvPr id="1029" name="Picture 5" descr="E:\SDC12046.JPG"/>
          <p:cNvPicPr>
            <a:picLocks noChangeAspect="1" noChangeArrowheads="1"/>
          </p:cNvPicPr>
          <p:nvPr/>
        </p:nvPicPr>
        <p:blipFill>
          <a:blip r:embed="rId6" cstate="print"/>
          <a:srcRect/>
          <a:stretch>
            <a:fillRect/>
          </a:stretch>
        </p:blipFill>
        <p:spPr bwMode="auto">
          <a:xfrm>
            <a:off x="899592" y="1052736"/>
            <a:ext cx="7056784" cy="5292588"/>
          </a:xfrm>
          <a:prstGeom prst="rect">
            <a:avLst/>
          </a:prstGeom>
          <a:ln>
            <a:noFill/>
          </a:ln>
          <a:effectLst>
            <a:softEdge rad="112500"/>
          </a:effectLst>
        </p:spPr>
      </p:pic>
      <p:pic>
        <p:nvPicPr>
          <p:cNvPr id="1030" name="Picture 6" descr="E:\SDC12043.JPG"/>
          <p:cNvPicPr>
            <a:picLocks noChangeAspect="1" noChangeArrowheads="1"/>
          </p:cNvPicPr>
          <p:nvPr/>
        </p:nvPicPr>
        <p:blipFill>
          <a:blip r:embed="rId7" cstate="print"/>
          <a:srcRect/>
          <a:stretch>
            <a:fillRect/>
          </a:stretch>
        </p:blipFill>
        <p:spPr bwMode="auto">
          <a:xfrm>
            <a:off x="755575" y="1124744"/>
            <a:ext cx="7438327" cy="5184576"/>
          </a:xfrm>
          <a:prstGeom prst="rect">
            <a:avLst/>
          </a:prstGeom>
          <a:ln>
            <a:noFill/>
          </a:ln>
          <a:effectLst>
            <a:softEdge rad="112500"/>
          </a:effectLst>
        </p:spPr>
      </p:pic>
      <p:pic>
        <p:nvPicPr>
          <p:cNvPr id="1031" name="Picture 7" descr="E:\SDC12048.JPG"/>
          <p:cNvPicPr>
            <a:picLocks noChangeAspect="1" noChangeArrowheads="1"/>
          </p:cNvPicPr>
          <p:nvPr/>
        </p:nvPicPr>
        <p:blipFill>
          <a:blip r:embed="rId8" cstate="print"/>
          <a:srcRect l="2406" t="8020" b="3756"/>
          <a:stretch>
            <a:fillRect/>
          </a:stretch>
        </p:blipFill>
        <p:spPr bwMode="auto">
          <a:xfrm>
            <a:off x="755576" y="1196752"/>
            <a:ext cx="7434538" cy="504056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20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20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Дата 3"/>
          <p:cNvSpPr>
            <a:spLocks noGrp="1"/>
          </p:cNvSpPr>
          <p:nvPr>
            <p:ph type="dt" sz="half" idx="10"/>
          </p:nvPr>
        </p:nvSpPr>
        <p:spPr/>
        <p:txBody>
          <a:bodyPr/>
          <a:lstStyle/>
          <a:p>
            <a:pPr>
              <a:defRPr/>
            </a:pPr>
            <a:fld id="{CCEB5FC4-8B4C-458D-83B8-8F2B82A20B6B}" type="datetime1">
              <a:rPr lang="ru-RU" smtClean="0"/>
              <a:pPr>
                <a:defRPr/>
              </a:pPr>
              <a:t>02.05.2016</a:t>
            </a:fld>
            <a:endParaRPr lang="ru-RU"/>
          </a:p>
        </p:txBody>
      </p:sp>
      <p:sp>
        <p:nvSpPr>
          <p:cNvPr id="5" name="Номер слайда 4"/>
          <p:cNvSpPr>
            <a:spLocks noGrp="1"/>
          </p:cNvSpPr>
          <p:nvPr>
            <p:ph type="sldNum" sz="quarter" idx="12"/>
          </p:nvPr>
        </p:nvSpPr>
        <p:spPr/>
        <p:txBody>
          <a:bodyPr/>
          <a:lstStyle/>
          <a:p>
            <a:pPr>
              <a:defRPr/>
            </a:pPr>
            <a:fld id="{E2829CFE-E337-4586-B755-81B6142D1E61}" type="slidenum">
              <a:rPr lang="ru-RU" smtClean="0"/>
              <a:pPr>
                <a:defRPr/>
              </a:pPr>
              <a:t>12</a:t>
            </a:fld>
            <a:endParaRPr lang="ru-RU"/>
          </a:p>
        </p:txBody>
      </p:sp>
      <p:sp>
        <p:nvSpPr>
          <p:cNvPr id="6" name="Содержимое 2"/>
          <p:cNvSpPr txBox="1">
            <a:spLocks/>
          </p:cNvSpPr>
          <p:nvPr/>
        </p:nvSpPr>
        <p:spPr bwMode="auto">
          <a:xfrm>
            <a:off x="0" y="0"/>
            <a:ext cx="9144000" cy="6858000"/>
          </a:xfrm>
          <a:prstGeom prst="rect">
            <a:avLst/>
          </a:prstGeom>
          <a:blipFill>
            <a:blip r:embed="rId3" cstate="prin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endParaRPr kumimoji="0" lang="ru-RU" sz="3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3200" b="0" i="0" u="none" strike="noStrike" kern="1200" cap="none" spc="0" normalizeH="0" baseline="0" noProof="0" dirty="0" smtClean="0">
                <a:ln>
                  <a:noFill/>
                </a:ln>
                <a:solidFill>
                  <a:srgbClr val="002060"/>
                </a:solidFill>
                <a:effectLst/>
                <a:uLnTx/>
                <a:uFillTx/>
                <a:latin typeface="+mn-lt"/>
                <a:ea typeface="+mn-ea"/>
                <a:cs typeface="+mn-cs"/>
              </a:rPr>
              <a:t>Физкультминутка</a:t>
            </a:r>
            <a:endParaRPr kumimoji="0" lang="ru-RU" sz="3200" b="0" i="0" u="none" strike="noStrike" kern="1200" cap="none" spc="0" normalizeH="0" baseline="0" noProof="0" dirty="0">
              <a:ln>
                <a:noFill/>
              </a:ln>
              <a:solidFill>
                <a:srgbClr val="002060"/>
              </a:solidFill>
              <a:effectLst/>
              <a:uLnTx/>
              <a:uFillTx/>
              <a:latin typeface="+mn-lt"/>
              <a:ea typeface="+mn-ea"/>
              <a:cs typeface="+mn-cs"/>
            </a:endParaRPr>
          </a:p>
        </p:txBody>
      </p:sp>
      <p:pic>
        <p:nvPicPr>
          <p:cNvPr id="7" name="Гот.mp3">
            <a:hlinkClick r:id="" action="ppaction://media"/>
          </p:cNvPr>
          <p:cNvPicPr>
            <a:picLocks noGrp="1" noRot="1" noChangeAspect="1"/>
          </p:cNvPicPr>
          <p:nvPr>
            <p:ph idx="1"/>
            <a:audioFile r:link="rId1"/>
          </p:nvPr>
        </p:nvPicPr>
        <p:blipFill>
          <a:blip r:embed="rId4" cstate="print"/>
          <a:stretch>
            <a:fillRect/>
          </a:stretch>
        </p:blipFill>
        <p:spPr>
          <a:xfrm>
            <a:off x="8676456" y="6309320"/>
            <a:ext cx="304800" cy="304800"/>
          </a:xfrm>
          <a:prstGeom prst="rect">
            <a:avLst/>
          </a:prstGeom>
        </p:spPr>
      </p:pic>
      <p:pic>
        <p:nvPicPr>
          <p:cNvPr id="1026" name="Picture 2" descr="C:\Users\123\Desktop\vmyx3.jpg"/>
          <p:cNvPicPr>
            <a:picLocks noChangeAspect="1" noChangeArrowheads="1"/>
          </p:cNvPicPr>
          <p:nvPr/>
        </p:nvPicPr>
        <p:blipFill rotWithShape="1">
          <a:blip r:embed="rId5" cstate="print"/>
          <a:srcRect l="14248" r="22650"/>
          <a:stretch/>
        </p:blipFill>
        <p:spPr bwMode="auto">
          <a:xfrm>
            <a:off x="1997612" y="764704"/>
            <a:ext cx="4543865" cy="576064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par>
                                <p:cTn id="8" presetID="1" presetClass="mediacall" presetSubtype="0" fill="hold" nodeType="withEffect">
                                  <p:stCondLst>
                                    <p:cond delay="0"/>
                                  </p:stCondLst>
                                  <p:childTnLst>
                                    <p:cmd type="call" cmd="playFrom(0.0)">
                                      <p:cBhvr>
                                        <p:cTn id="9" dur="3365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lstStyle/>
          <a:p>
            <a:endParaRPr lang="ru-RU" dirty="0" smtClean="0"/>
          </a:p>
          <a:p>
            <a:r>
              <a:rPr lang="ru-RU" b="1" i="1" dirty="0" smtClean="0"/>
              <a:t>Праздник  Всероссийский День семьи с 2008г</a:t>
            </a:r>
          </a:p>
          <a:p>
            <a:r>
              <a:rPr lang="ru-RU" dirty="0" smtClean="0"/>
              <a:t>Символ праздника цветок ромашка</a:t>
            </a:r>
          </a:p>
          <a:p>
            <a:r>
              <a:rPr lang="ru-RU" dirty="0" smtClean="0"/>
              <a:t>Награждают медалью «За любовь и верность» с изображением святых Петра и </a:t>
            </a:r>
            <a:r>
              <a:rPr lang="ru-RU" dirty="0" err="1" smtClean="0"/>
              <a:t>Февронии</a:t>
            </a:r>
            <a:r>
              <a:rPr lang="ru-RU" dirty="0" smtClean="0"/>
              <a:t>, жили они в г.Муроме. Им поставлен памятник.</a:t>
            </a:r>
          </a:p>
          <a:p>
            <a:endParaRPr lang="ru-RU" dirty="0"/>
          </a:p>
        </p:txBody>
      </p:sp>
      <p:sp>
        <p:nvSpPr>
          <p:cNvPr id="4" name="Дата 3"/>
          <p:cNvSpPr>
            <a:spLocks noGrp="1"/>
          </p:cNvSpPr>
          <p:nvPr>
            <p:ph type="dt" sz="half" idx="10"/>
          </p:nvPr>
        </p:nvSpPr>
        <p:spPr/>
        <p:txBody>
          <a:bodyPr/>
          <a:lstStyle/>
          <a:p>
            <a:pPr>
              <a:defRPr/>
            </a:pPr>
            <a:r>
              <a:rPr lang="ru-RU" dirty="0" smtClean="0"/>
              <a:t>15.05.2015</a:t>
            </a:r>
            <a:endParaRPr lang="ru-RU" dirty="0"/>
          </a:p>
        </p:txBody>
      </p:sp>
      <p:sp>
        <p:nvSpPr>
          <p:cNvPr id="5" name="Номер слайда 4"/>
          <p:cNvSpPr>
            <a:spLocks noGrp="1"/>
          </p:cNvSpPr>
          <p:nvPr>
            <p:ph type="sldNum" sz="quarter" idx="12"/>
          </p:nvPr>
        </p:nvSpPr>
        <p:spPr/>
        <p:txBody>
          <a:bodyPr/>
          <a:lstStyle/>
          <a:p>
            <a:pPr>
              <a:defRPr/>
            </a:pPr>
            <a:fld id="{E2829CFE-E337-4586-B755-81B6142D1E61}" type="slidenum">
              <a:rPr lang="ru-RU" smtClean="0"/>
              <a:pPr>
                <a:defRPr/>
              </a:pPr>
              <a:t>13</a:t>
            </a:fld>
            <a:endParaRPr lang="ru-RU"/>
          </a:p>
        </p:txBody>
      </p:sp>
      <p:pic>
        <p:nvPicPr>
          <p:cNvPr id="6" name="Picture 11"/>
          <p:cNvPicPr>
            <a:picLocks noChangeAspect="1" noChangeArrowheads="1"/>
          </p:cNvPicPr>
          <p:nvPr/>
        </p:nvPicPr>
        <p:blipFill>
          <a:blip r:embed="rId3" cstate="print"/>
          <a:srcRect/>
          <a:stretch>
            <a:fillRect/>
          </a:stretch>
        </p:blipFill>
        <p:spPr bwMode="auto">
          <a:xfrm>
            <a:off x="571472" y="3286124"/>
            <a:ext cx="4000528" cy="3000396"/>
          </a:xfrm>
          <a:prstGeom prst="rect">
            <a:avLst/>
          </a:prstGeom>
          <a:ln>
            <a:noFill/>
          </a:ln>
          <a:effectLst>
            <a:softEdge rad="112500"/>
          </a:effectLst>
        </p:spPr>
      </p:pic>
      <p:pic>
        <p:nvPicPr>
          <p:cNvPr id="7" name="Picture 6"/>
          <p:cNvPicPr>
            <a:picLocks noChangeAspect="1" noChangeArrowheads="1"/>
          </p:cNvPicPr>
          <p:nvPr/>
        </p:nvPicPr>
        <p:blipFill>
          <a:blip r:embed="rId4" cstate="print"/>
          <a:srcRect/>
          <a:stretch>
            <a:fillRect/>
          </a:stretch>
        </p:blipFill>
        <p:spPr bwMode="auto">
          <a:xfrm>
            <a:off x="4905152" y="3357562"/>
            <a:ext cx="3620754" cy="271464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lstStyle/>
          <a:p>
            <a:r>
              <a:rPr lang="ru-RU" b="1" i="1" dirty="0" smtClean="0"/>
              <a:t>Что такое ВЕНЧАНИЕ?</a:t>
            </a:r>
          </a:p>
          <a:p>
            <a:r>
              <a:rPr lang="ru-RU" dirty="0" smtClean="0"/>
              <a:t>В православии так называется вступление в брак. На голову жениха и невесты возлагают венцы. Венец – это награда за решимость подарить себя друг другу, которые готовы претерпеть всё ради </a:t>
            </a:r>
            <a:r>
              <a:rPr lang="ru-RU" u="sng" dirty="0" smtClean="0"/>
              <a:t>сохранения семьи</a:t>
            </a:r>
            <a:r>
              <a:rPr lang="ru-RU" dirty="0" smtClean="0"/>
              <a:t>.</a:t>
            </a:r>
            <a:endParaRPr lang="ru-RU" dirty="0"/>
          </a:p>
        </p:txBody>
      </p:sp>
      <p:sp>
        <p:nvSpPr>
          <p:cNvPr id="4" name="Дата 3"/>
          <p:cNvSpPr>
            <a:spLocks noGrp="1"/>
          </p:cNvSpPr>
          <p:nvPr>
            <p:ph type="dt" sz="half" idx="10"/>
          </p:nvPr>
        </p:nvSpPr>
        <p:spPr/>
        <p:txBody>
          <a:bodyPr/>
          <a:lstStyle/>
          <a:p>
            <a:pPr>
              <a:defRPr/>
            </a:pPr>
            <a:r>
              <a:rPr lang="ru-RU" dirty="0" smtClean="0"/>
              <a:t>15.05.2015</a:t>
            </a:r>
            <a:endParaRPr lang="ru-RU" dirty="0"/>
          </a:p>
        </p:txBody>
      </p:sp>
      <p:sp>
        <p:nvSpPr>
          <p:cNvPr id="5" name="Номер слайда 4"/>
          <p:cNvSpPr>
            <a:spLocks noGrp="1"/>
          </p:cNvSpPr>
          <p:nvPr>
            <p:ph type="sldNum" sz="quarter" idx="12"/>
          </p:nvPr>
        </p:nvSpPr>
        <p:spPr/>
        <p:txBody>
          <a:bodyPr/>
          <a:lstStyle/>
          <a:p>
            <a:pPr>
              <a:defRPr/>
            </a:pPr>
            <a:fld id="{E2829CFE-E337-4586-B755-81B6142D1E61}" type="slidenum">
              <a:rPr lang="ru-RU" smtClean="0"/>
              <a:pPr>
                <a:defRPr/>
              </a:pPr>
              <a:t>14</a:t>
            </a:fld>
            <a:endParaRPr lang="ru-RU"/>
          </a:p>
        </p:txBody>
      </p:sp>
      <p:pic>
        <p:nvPicPr>
          <p:cNvPr id="1026" name="Picture 2" descr="D:\Рабочий стол\cover-.jpg"/>
          <p:cNvPicPr>
            <a:picLocks noChangeAspect="1" noChangeArrowheads="1"/>
          </p:cNvPicPr>
          <p:nvPr/>
        </p:nvPicPr>
        <p:blipFill>
          <a:blip r:embed="rId3" cstate="print"/>
          <a:srcRect/>
          <a:stretch>
            <a:fillRect/>
          </a:stretch>
        </p:blipFill>
        <p:spPr bwMode="auto">
          <a:xfrm>
            <a:off x="4474373" y="3643314"/>
            <a:ext cx="3743289" cy="2571768"/>
          </a:xfrm>
          <a:prstGeom prst="rect">
            <a:avLst/>
          </a:prstGeom>
          <a:ln>
            <a:noFill/>
          </a:ln>
          <a:effectLst>
            <a:softEdge rad="112500"/>
          </a:effectLst>
        </p:spPr>
      </p:pic>
      <p:pic>
        <p:nvPicPr>
          <p:cNvPr id="1027" name="Picture 3" descr="D:\Рабочий стол\венчание-www.protigor.ru_.jpg"/>
          <p:cNvPicPr>
            <a:picLocks noChangeAspect="1" noChangeArrowheads="1"/>
          </p:cNvPicPr>
          <p:nvPr/>
        </p:nvPicPr>
        <p:blipFill>
          <a:blip r:embed="rId4" cstate="print"/>
          <a:srcRect/>
          <a:stretch>
            <a:fillRect/>
          </a:stretch>
        </p:blipFill>
        <p:spPr bwMode="auto">
          <a:xfrm>
            <a:off x="642910" y="3643314"/>
            <a:ext cx="3473469" cy="260510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b="1" i="1" dirty="0" smtClean="0"/>
              <a:t>Что означает обручальное кольцо?</a:t>
            </a:r>
          </a:p>
          <a:p>
            <a:r>
              <a:rPr lang="ru-RU" dirty="0" smtClean="0"/>
              <a:t>Кольцо, как и венец не имеет конца. Это означает, что муж и жена должны быть верны друг другу и горе и в радости до конца.</a:t>
            </a:r>
            <a:endParaRPr lang="ru-RU" dirty="0"/>
          </a:p>
        </p:txBody>
      </p:sp>
      <p:sp>
        <p:nvSpPr>
          <p:cNvPr id="4" name="Дата 3"/>
          <p:cNvSpPr>
            <a:spLocks noGrp="1"/>
          </p:cNvSpPr>
          <p:nvPr>
            <p:ph type="dt" sz="half" idx="10"/>
          </p:nvPr>
        </p:nvSpPr>
        <p:spPr/>
        <p:txBody>
          <a:bodyPr/>
          <a:lstStyle/>
          <a:p>
            <a:pPr>
              <a:defRPr/>
            </a:pPr>
            <a:r>
              <a:rPr lang="ru-RU" dirty="0" smtClean="0"/>
              <a:t>15.05.2015</a:t>
            </a:r>
            <a:endParaRPr lang="ru-RU" dirty="0"/>
          </a:p>
        </p:txBody>
      </p:sp>
      <p:sp>
        <p:nvSpPr>
          <p:cNvPr id="5" name="Номер слайда 4"/>
          <p:cNvSpPr>
            <a:spLocks noGrp="1"/>
          </p:cNvSpPr>
          <p:nvPr>
            <p:ph type="sldNum" sz="quarter" idx="12"/>
          </p:nvPr>
        </p:nvSpPr>
        <p:spPr/>
        <p:txBody>
          <a:bodyPr/>
          <a:lstStyle/>
          <a:p>
            <a:pPr>
              <a:defRPr/>
            </a:pPr>
            <a:fld id="{E2829CFE-E337-4586-B755-81B6142D1E61}" type="slidenum">
              <a:rPr lang="ru-RU" smtClean="0"/>
              <a:pPr>
                <a:defRPr/>
              </a:pPr>
              <a:t>15</a:t>
            </a:fld>
            <a:endParaRPr lang="ru-RU"/>
          </a:p>
        </p:txBody>
      </p:sp>
      <p:pic>
        <p:nvPicPr>
          <p:cNvPr id="2050" name="Picture 2" descr="D:\Рабочий стол\getImage.jpeg"/>
          <p:cNvPicPr>
            <a:picLocks noChangeAspect="1" noChangeArrowheads="1"/>
          </p:cNvPicPr>
          <p:nvPr/>
        </p:nvPicPr>
        <p:blipFill>
          <a:blip r:embed="rId3" cstate="print"/>
          <a:srcRect/>
          <a:stretch>
            <a:fillRect/>
          </a:stretch>
        </p:blipFill>
        <p:spPr bwMode="auto">
          <a:xfrm>
            <a:off x="785786" y="357166"/>
            <a:ext cx="3500462" cy="2625347"/>
          </a:xfrm>
          <a:prstGeom prst="rect">
            <a:avLst/>
          </a:prstGeom>
          <a:ln>
            <a:noFill/>
          </a:ln>
          <a:effectLst>
            <a:softEdge rad="112500"/>
          </a:effectLst>
        </p:spPr>
      </p:pic>
      <p:pic>
        <p:nvPicPr>
          <p:cNvPr id="2051" name="Picture 3" descr="D:\Рабочий стол\i43151.jpg"/>
          <p:cNvPicPr>
            <a:picLocks noChangeAspect="1" noChangeArrowheads="1"/>
          </p:cNvPicPr>
          <p:nvPr/>
        </p:nvPicPr>
        <p:blipFill>
          <a:blip r:embed="rId4" cstate="print"/>
          <a:srcRect/>
          <a:stretch>
            <a:fillRect/>
          </a:stretch>
        </p:blipFill>
        <p:spPr bwMode="auto">
          <a:xfrm>
            <a:off x="4857752" y="428604"/>
            <a:ext cx="3268090" cy="243358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20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tile tx="0" ty="0" sx="100000" sy="100000" flip="none" algn="tl"/>
          </a:blipFill>
          <a:ln>
            <a:solidFill>
              <a:srgbClr val="94B713"/>
            </a:solidFill>
          </a:ln>
        </p:spPr>
        <p:txBody>
          <a:bodyPr/>
          <a:lstStyle/>
          <a:p>
            <a:r>
              <a:rPr lang="ru-RU" b="1" i="1" dirty="0" smtClean="0"/>
              <a:t>Как вы понимаете?</a:t>
            </a:r>
          </a:p>
          <a:p>
            <a:r>
              <a:rPr lang="ru-RU" dirty="0" smtClean="0"/>
              <a:t>- Тот, кто не научится любить в родительском доме, не сможет любить и тогда, когда создаст свою семью.</a:t>
            </a:r>
          </a:p>
          <a:p>
            <a:r>
              <a:rPr lang="ru-RU" dirty="0" smtClean="0"/>
              <a:t>- Без постоянного взаимного прощения и терпения жизнь в семье невозможна.</a:t>
            </a:r>
          </a:p>
          <a:p>
            <a:r>
              <a:rPr lang="ru-RU" dirty="0" smtClean="0"/>
              <a:t> Светом, радостью, смыслом наполняет семейную жизнь РОЖДЕНИЕ РЕБЁНКА!</a:t>
            </a:r>
            <a:endParaRPr lang="ru-RU" dirty="0"/>
          </a:p>
        </p:txBody>
      </p:sp>
      <p:sp>
        <p:nvSpPr>
          <p:cNvPr id="4" name="Дата 3"/>
          <p:cNvSpPr>
            <a:spLocks noGrp="1"/>
          </p:cNvSpPr>
          <p:nvPr>
            <p:ph type="dt" sz="half" idx="10"/>
          </p:nvPr>
        </p:nvSpPr>
        <p:spPr/>
        <p:txBody>
          <a:bodyPr/>
          <a:lstStyle/>
          <a:p>
            <a:pPr>
              <a:defRPr/>
            </a:pPr>
            <a:r>
              <a:rPr lang="ru-RU" dirty="0" smtClean="0"/>
              <a:t>15.05.2015</a:t>
            </a:r>
            <a:endParaRPr lang="ru-RU" dirty="0"/>
          </a:p>
        </p:txBody>
      </p:sp>
      <p:sp>
        <p:nvSpPr>
          <p:cNvPr id="5" name="Номер слайда 4"/>
          <p:cNvSpPr>
            <a:spLocks noGrp="1"/>
          </p:cNvSpPr>
          <p:nvPr>
            <p:ph type="sldNum" sz="quarter" idx="12"/>
          </p:nvPr>
        </p:nvSpPr>
        <p:spPr/>
        <p:txBody>
          <a:bodyPr/>
          <a:lstStyle/>
          <a:p>
            <a:pPr>
              <a:defRPr/>
            </a:pPr>
            <a:fld id="{E2829CFE-E337-4586-B755-81B6142D1E61}" type="slidenum">
              <a:rPr lang="ru-RU" smtClean="0"/>
              <a:pPr>
                <a:defRPr/>
              </a:pPr>
              <a:t>16</a:t>
            </a:fld>
            <a:endParaRPr lang="ru-RU"/>
          </a:p>
        </p:txBody>
      </p:sp>
      <p:pic>
        <p:nvPicPr>
          <p:cNvPr id="6" name="Picture 7"/>
          <p:cNvPicPr>
            <a:picLocks noChangeAspect="1" noChangeArrowheads="1"/>
          </p:cNvPicPr>
          <p:nvPr/>
        </p:nvPicPr>
        <p:blipFill>
          <a:blip r:embed="rId3" cstate="print"/>
          <a:srcRect/>
          <a:stretch>
            <a:fillRect/>
          </a:stretch>
        </p:blipFill>
        <p:spPr bwMode="auto">
          <a:xfrm>
            <a:off x="3000364" y="4500570"/>
            <a:ext cx="2744787" cy="20875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lstStyle/>
          <a:p>
            <a:r>
              <a:rPr lang="ru-RU" dirty="0" smtClean="0"/>
              <a:t> Продолжи:</a:t>
            </a:r>
          </a:p>
          <a:p>
            <a:r>
              <a:rPr lang="ru-RU" dirty="0" smtClean="0"/>
              <a:t>-Я сегодня узнал …</a:t>
            </a:r>
          </a:p>
          <a:p>
            <a:r>
              <a:rPr lang="ru-RU" dirty="0" smtClean="0"/>
              <a:t>- Мне было интересно …</a:t>
            </a:r>
          </a:p>
          <a:p>
            <a:r>
              <a:rPr lang="ru-RU" dirty="0" smtClean="0"/>
              <a:t>- Для меня стало важным …</a:t>
            </a:r>
          </a:p>
          <a:p>
            <a:r>
              <a:rPr lang="ru-RU" dirty="0" smtClean="0"/>
              <a:t>- Мне было трудно …</a:t>
            </a:r>
          </a:p>
          <a:p>
            <a:r>
              <a:rPr lang="ru-RU" dirty="0" smtClean="0"/>
              <a:t>- Я рад, что …</a:t>
            </a:r>
          </a:p>
          <a:p>
            <a:endParaRPr lang="ru-RU" dirty="0" smtClean="0"/>
          </a:p>
          <a:p>
            <a:endParaRPr lang="ru-RU" dirty="0" smtClean="0"/>
          </a:p>
          <a:p>
            <a:r>
              <a:rPr lang="ru-RU" b="1" i="1" dirty="0" smtClean="0">
                <a:solidFill>
                  <a:srgbClr val="FF0000"/>
                </a:solidFill>
              </a:rPr>
              <a:t>Спасибо за общение и </a:t>
            </a:r>
          </a:p>
          <a:p>
            <a:pPr>
              <a:buNone/>
            </a:pPr>
            <a:r>
              <a:rPr lang="ru-RU" b="1" i="1" dirty="0" smtClean="0">
                <a:solidFill>
                  <a:srgbClr val="FF0000"/>
                </a:solidFill>
              </a:rPr>
              <a:t>                        понимание.</a:t>
            </a:r>
            <a:endParaRPr lang="ru-RU" b="1" i="1" dirty="0">
              <a:solidFill>
                <a:srgbClr val="FF0000"/>
              </a:solidFill>
            </a:endParaRPr>
          </a:p>
        </p:txBody>
      </p:sp>
      <p:sp>
        <p:nvSpPr>
          <p:cNvPr id="4" name="Дата 3"/>
          <p:cNvSpPr>
            <a:spLocks noGrp="1"/>
          </p:cNvSpPr>
          <p:nvPr>
            <p:ph type="dt" sz="half" idx="10"/>
          </p:nvPr>
        </p:nvSpPr>
        <p:spPr/>
        <p:txBody>
          <a:bodyPr/>
          <a:lstStyle/>
          <a:p>
            <a:pPr>
              <a:defRPr/>
            </a:pPr>
            <a:r>
              <a:rPr lang="ru-RU" dirty="0" smtClean="0"/>
              <a:t>15.05.2015</a:t>
            </a:r>
            <a:endParaRPr lang="ru-RU" dirty="0"/>
          </a:p>
        </p:txBody>
      </p:sp>
      <p:sp>
        <p:nvSpPr>
          <p:cNvPr id="5" name="Номер слайда 4"/>
          <p:cNvSpPr>
            <a:spLocks noGrp="1"/>
          </p:cNvSpPr>
          <p:nvPr>
            <p:ph type="sldNum" sz="quarter" idx="12"/>
          </p:nvPr>
        </p:nvSpPr>
        <p:spPr/>
        <p:txBody>
          <a:bodyPr/>
          <a:lstStyle/>
          <a:p>
            <a:pPr>
              <a:defRPr/>
            </a:pPr>
            <a:fld id="{E2829CFE-E337-4586-B755-81B6142D1E61}" type="slidenum">
              <a:rPr lang="ru-RU" smtClean="0"/>
              <a:pPr>
                <a:defRPr/>
              </a:pPr>
              <a:t>17</a:t>
            </a:fld>
            <a:endParaRPr lang="ru-RU"/>
          </a:p>
        </p:txBody>
      </p:sp>
      <p:pic>
        <p:nvPicPr>
          <p:cNvPr id="6" name="Picture 4"/>
          <p:cNvPicPr>
            <a:picLocks noChangeAspect="1" noChangeArrowheads="1"/>
          </p:cNvPicPr>
          <p:nvPr/>
        </p:nvPicPr>
        <p:blipFill>
          <a:blip r:embed="rId3" cstate="print"/>
          <a:srcRect/>
          <a:stretch>
            <a:fillRect/>
          </a:stretch>
        </p:blipFill>
        <p:spPr bwMode="auto">
          <a:xfrm>
            <a:off x="5572132" y="1733391"/>
            <a:ext cx="3209935" cy="45451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lstStyle/>
          <a:p>
            <a:pPr algn="ctr">
              <a:buNone/>
            </a:pPr>
            <a:r>
              <a:rPr lang="ru-RU" sz="4000" dirty="0" smtClean="0">
                <a:solidFill>
                  <a:schemeClr val="tx2">
                    <a:lumMod val="50000"/>
                  </a:schemeClr>
                </a:solidFill>
              </a:rPr>
              <a:t> Притча</a:t>
            </a:r>
          </a:p>
          <a:p>
            <a:pPr>
              <a:buNone/>
            </a:pPr>
            <a:r>
              <a:rPr lang="ru-RU" sz="2400" dirty="0" smtClean="0">
                <a:solidFill>
                  <a:schemeClr val="tx2">
                    <a:lumMod val="50000"/>
                  </a:schemeClr>
                </a:solidFill>
              </a:rPr>
              <a:t>               Как-то один мудрец, стоя перед своими учениками, сделал следующее. Он взял большой стеклянный сосуд и наполнил его до краев большими камнями. Проделав это, он спросил учеников, полон ли сосуд. Все подтвердили, что полон. </a:t>
            </a:r>
            <a:br>
              <a:rPr lang="ru-RU" sz="2400" dirty="0" smtClean="0">
                <a:solidFill>
                  <a:schemeClr val="tx2">
                    <a:lumMod val="50000"/>
                  </a:schemeClr>
                </a:solidFill>
              </a:rPr>
            </a:br>
            <a:r>
              <a:rPr lang="ru-RU" sz="2400" dirty="0" smtClean="0">
                <a:solidFill>
                  <a:schemeClr val="tx2">
                    <a:lumMod val="50000"/>
                  </a:schemeClr>
                </a:solidFill>
              </a:rPr>
              <a:t>       Тогда мудрец взял коробку с мелкими камушками, высыпал ее в сосуд и несколько раз легонько встряхнул его. Камушки раскатились в промежутки между большими камнями и заполнили их. После этого, он снова спросил учеников, полон ли сосуд теперь. Они снова подтвердили - факт, полон. </a:t>
            </a:r>
            <a:br>
              <a:rPr lang="ru-RU" sz="2400" dirty="0" smtClean="0">
                <a:solidFill>
                  <a:schemeClr val="tx2">
                    <a:lumMod val="50000"/>
                  </a:schemeClr>
                </a:solidFill>
              </a:rPr>
            </a:br>
            <a:r>
              <a:rPr lang="ru-RU" sz="2400" dirty="0" smtClean="0">
                <a:solidFill>
                  <a:schemeClr val="tx2">
                    <a:lumMod val="50000"/>
                  </a:schemeClr>
                </a:solidFill>
              </a:rPr>
              <a:t>       И, наконец, мудрец взял со стола коробку с песком и высыпал его в сосуд. Песок, конечно же заполнил последние промежутки в сосуде. </a:t>
            </a:r>
            <a:br>
              <a:rPr lang="ru-RU" sz="2400" dirty="0" smtClean="0">
                <a:solidFill>
                  <a:schemeClr val="tx2">
                    <a:lumMod val="50000"/>
                  </a:schemeClr>
                </a:solidFill>
              </a:rPr>
            </a:br>
            <a:r>
              <a:rPr lang="ru-RU" sz="2400" dirty="0" smtClean="0">
                <a:solidFill>
                  <a:schemeClr val="tx2">
                    <a:lumMod val="50000"/>
                  </a:schemeClr>
                </a:solidFill>
              </a:rPr>
              <a:t>       "Теперь," - обратился мудрец к ученикам,- " я хотел бы, чтобы вы смогли распознать в этом сосуде свою жизнь! </a:t>
            </a:r>
          </a:p>
          <a:p>
            <a:pPr>
              <a:buNone/>
            </a:pPr>
            <a:r>
              <a:rPr lang="ru-RU" sz="2400" dirty="0" smtClean="0">
                <a:solidFill>
                  <a:srgbClr val="FF0000"/>
                </a:solidFill>
              </a:rPr>
              <a:t>               </a:t>
            </a:r>
            <a:r>
              <a:rPr lang="ru-RU" sz="2400" b="1" i="1" dirty="0" smtClean="0">
                <a:solidFill>
                  <a:srgbClr val="FF0000"/>
                </a:solidFill>
              </a:rPr>
              <a:t>Что могут обозначать большие , маленькие камни и песок в жизни человека?</a:t>
            </a:r>
          </a:p>
          <a:p>
            <a:pPr>
              <a:buNone/>
            </a:pPr>
            <a:r>
              <a:rPr lang="ru-RU" sz="2400" dirty="0" smtClean="0">
                <a:solidFill>
                  <a:schemeClr val="tx2">
                    <a:lumMod val="50000"/>
                  </a:schemeClr>
                </a:solidFill>
              </a:rPr>
              <a:t/>
            </a:r>
            <a:br>
              <a:rPr lang="ru-RU" sz="2400" dirty="0" smtClean="0">
                <a:solidFill>
                  <a:schemeClr val="tx2">
                    <a:lumMod val="50000"/>
                  </a:schemeClr>
                </a:solidFill>
              </a:rPr>
            </a:br>
            <a:endParaRPr lang="ru-RU" sz="2400" dirty="0">
              <a:solidFill>
                <a:schemeClr val="tx2">
                  <a:lumMod val="50000"/>
                </a:schemeClr>
              </a:solidFill>
            </a:endParaRPr>
          </a:p>
        </p:txBody>
      </p:sp>
      <p:sp>
        <p:nvSpPr>
          <p:cNvPr id="5" name="Номер слайда 4"/>
          <p:cNvSpPr>
            <a:spLocks noGrp="1"/>
          </p:cNvSpPr>
          <p:nvPr>
            <p:ph type="sldNum" sz="quarter" idx="12"/>
          </p:nvPr>
        </p:nvSpPr>
        <p:spPr/>
        <p:txBody>
          <a:bodyPr/>
          <a:lstStyle/>
          <a:p>
            <a:pPr>
              <a:defRPr/>
            </a:pPr>
            <a:fld id="{E2829CFE-E337-4586-B755-81B6142D1E61}" type="slidenum">
              <a:rPr lang="ru-RU" smtClean="0"/>
              <a:pPr>
                <a:defRPr/>
              </a:pPr>
              <a:t>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lstStyle/>
          <a:p>
            <a:r>
              <a:rPr lang="ru-RU" sz="2400" dirty="0" smtClean="0">
                <a:solidFill>
                  <a:schemeClr val="tx2">
                    <a:lumMod val="50000"/>
                  </a:schemeClr>
                </a:solidFill>
              </a:rPr>
              <a:t>        Крупные камни олицетворяют важные вещи в жизни: ваша семья, её здоровье - те вещи, которые, даже не будь всего остального, все еще смогут наполнить вашу жизнь.</a:t>
            </a:r>
          </a:p>
          <a:p>
            <a:r>
              <a:rPr lang="ru-RU" sz="2400" dirty="0" smtClean="0">
                <a:solidFill>
                  <a:schemeClr val="tx2">
                    <a:lumMod val="50000"/>
                  </a:schemeClr>
                </a:solidFill>
              </a:rPr>
              <a:t>       Мелкие камушки представляют менее важные вещи, такие, как, например, ваша работа или ваша машина. </a:t>
            </a:r>
          </a:p>
          <a:p>
            <a:r>
              <a:rPr lang="ru-RU" sz="2400" dirty="0" smtClean="0">
                <a:solidFill>
                  <a:schemeClr val="tx2">
                    <a:lumMod val="50000"/>
                  </a:schemeClr>
                </a:solidFill>
              </a:rPr>
              <a:t>       Песок символизирует жизненные мелочи, повседневную суету. </a:t>
            </a:r>
          </a:p>
          <a:p>
            <a:r>
              <a:rPr lang="ru-RU" sz="2400" dirty="0" smtClean="0">
                <a:solidFill>
                  <a:schemeClr val="tx2">
                    <a:lumMod val="50000"/>
                  </a:schemeClr>
                </a:solidFill>
              </a:rPr>
              <a:t>       Если же вы наполните ваш сосуд вначале песком, то уже не останется места для более крупных камней. Также и в жизни: если вы всю вашу энергию израсходуете на мелкие вещи, то для больших вещей уже ничего не останется. Поэтому обращайте внимание прежде всего на важные вещи, находите время для вашей семьи, следите за её здоровьем. У вас остается еще достаточно времени для работы,  для празднований и всего остального. </a:t>
            </a:r>
          </a:p>
          <a:p>
            <a:r>
              <a:rPr lang="ru-RU" sz="2400" dirty="0" smtClean="0">
                <a:solidFill>
                  <a:srgbClr val="FF0000"/>
                </a:solidFill>
              </a:rPr>
              <a:t>        </a:t>
            </a:r>
            <a:r>
              <a:rPr lang="ru-RU" sz="2400" b="1" i="1" dirty="0" smtClean="0">
                <a:solidFill>
                  <a:srgbClr val="FF0000"/>
                </a:solidFill>
              </a:rPr>
              <a:t>«Следите за вашими большими камнями - только они имеют цену, все остальное - лишь песок". </a:t>
            </a:r>
            <a:endParaRPr lang="ru-RU" sz="2400" b="1" i="1" dirty="0">
              <a:solidFill>
                <a:srgbClr val="FF0000"/>
              </a:solidFill>
            </a:endParaRPr>
          </a:p>
        </p:txBody>
      </p:sp>
      <p:sp>
        <p:nvSpPr>
          <p:cNvPr id="4" name="Дата 3"/>
          <p:cNvSpPr>
            <a:spLocks noGrp="1"/>
          </p:cNvSpPr>
          <p:nvPr>
            <p:ph type="dt" sz="half" idx="10"/>
          </p:nvPr>
        </p:nvSpPr>
        <p:spPr/>
        <p:txBody>
          <a:bodyPr/>
          <a:lstStyle/>
          <a:p>
            <a:pPr>
              <a:defRPr/>
            </a:pPr>
            <a:r>
              <a:rPr lang="ru-RU" dirty="0" smtClean="0"/>
              <a:t>15.05.2015</a:t>
            </a:r>
            <a:endParaRPr lang="ru-RU" dirty="0"/>
          </a:p>
        </p:txBody>
      </p:sp>
      <p:sp>
        <p:nvSpPr>
          <p:cNvPr id="5" name="Номер слайда 4"/>
          <p:cNvSpPr>
            <a:spLocks noGrp="1"/>
          </p:cNvSpPr>
          <p:nvPr>
            <p:ph type="sldNum" sz="quarter" idx="12"/>
          </p:nvPr>
        </p:nvSpPr>
        <p:spPr/>
        <p:txBody>
          <a:bodyPr/>
          <a:lstStyle/>
          <a:p>
            <a:pPr>
              <a:defRPr/>
            </a:pPr>
            <a:fld id="{E2829CFE-E337-4586-B755-81B6142D1E61}" type="slidenum">
              <a:rPr lang="ru-RU" smtClean="0"/>
              <a:pPr>
                <a:defRPr/>
              </a:pPr>
              <a:t>3</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endParaRPr lang="ru-RU" smtClean="0"/>
          </a:p>
        </p:txBody>
      </p:sp>
      <p:sp>
        <p:nvSpPr>
          <p:cNvPr id="3075" name="Содержимое 2"/>
          <p:cNvSpPr>
            <a:spLocks noGrp="1"/>
          </p:cNvSpPr>
          <p:nvPr>
            <p:ph idx="1"/>
          </p:nvPr>
        </p:nvSpPr>
        <p:spPr>
          <a:xfrm>
            <a:off x="0" y="0"/>
            <a:ext cx="9144000" cy="6858000"/>
          </a:xfrm>
          <a:blipFill>
            <a:blip r:embed="rId2" cstate="print"/>
            <a:tile tx="0" ty="0" sx="100000" sy="100000" flip="none" algn="tl"/>
          </a:blipFill>
        </p:spPr>
        <p:txBody>
          <a:bodyPr/>
          <a:lstStyle/>
          <a:p>
            <a:pPr algn="ctr">
              <a:buNone/>
              <a:defRPr/>
            </a:pPr>
            <a:endParaRPr lang="ru-RU" b="1" cap="all" dirty="0" smtClean="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pPr algn="ctr">
              <a:buNone/>
              <a:defRPr/>
            </a:pPr>
            <a:endParaRPr lang="ru-RU" sz="28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pPr algn="ctr">
              <a:buNone/>
              <a:defRPr/>
            </a:pPr>
            <a:endParaRPr lang="ru-RU" sz="28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pPr algn="ctr">
              <a:buNone/>
              <a:defRPr/>
            </a:pPr>
            <a:r>
              <a:rPr lang="ru-RU" sz="28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ЦЕЛИ УРОКА:  </a:t>
            </a:r>
          </a:p>
          <a:p>
            <a:pPr algn="ctr">
              <a:buNone/>
              <a:defRPr/>
            </a:pPr>
            <a:r>
              <a:rPr lang="ru-RU" sz="28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1)объяснить лексическое значение, слова «семья»</a:t>
            </a:r>
          </a:p>
          <a:p>
            <a:pPr algn="ctr">
              <a:buNone/>
              <a:defRPr/>
            </a:pPr>
            <a:r>
              <a:rPr lang="ru-RU" sz="28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2) Выяснить, на чём основана семья</a:t>
            </a:r>
          </a:p>
          <a:p>
            <a:pPr algn="ctr">
              <a:buNone/>
              <a:defRPr/>
            </a:pPr>
            <a:r>
              <a:rPr lang="ru-RU" sz="28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3) узнать, что такое венчание, значение обручального кольца в православии</a:t>
            </a:r>
          </a:p>
          <a:p>
            <a:pPr algn="ctr">
              <a:buNone/>
              <a:defRPr/>
            </a:pPr>
            <a:r>
              <a:rPr lang="ru-RU" sz="20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Задачи урока:</a:t>
            </a:r>
          </a:p>
          <a:p>
            <a:pPr marL="457200" indent="-457200" algn="ctr">
              <a:buAutoNum type="arabicParenR"/>
              <a:defRPr/>
            </a:pPr>
            <a:r>
              <a:rPr lang="ru-RU" sz="20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Находить значение слов по словарю</a:t>
            </a:r>
          </a:p>
          <a:p>
            <a:pPr marL="457200" indent="-457200" algn="ctr">
              <a:buAutoNum type="arabicParenR"/>
              <a:defRPr/>
            </a:pPr>
            <a:r>
              <a:rPr lang="ru-RU" sz="20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помогать друг другу  в работе</a:t>
            </a:r>
          </a:p>
          <a:p>
            <a:pPr marL="457200" indent="-457200" algn="ctr">
              <a:buAutoNum type="arabicParenR"/>
              <a:defRPr/>
            </a:pPr>
            <a:r>
              <a:rPr lang="ru-RU" sz="20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соблюдать правила работы в парах</a:t>
            </a:r>
          </a:p>
          <a:p>
            <a:pPr marL="457200" indent="-457200" algn="ctr">
              <a:buAutoNum type="arabicParenR"/>
              <a:defRPr/>
            </a:pPr>
            <a:r>
              <a:rPr lang="ru-RU" sz="20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принимать  мнение  другого, проявлять толерантность</a:t>
            </a:r>
          </a:p>
          <a:p>
            <a:pPr algn="ctr">
              <a:buNone/>
              <a:defRPr/>
            </a:pPr>
            <a:endParaRPr lang="ru-RU" sz="20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endParaRPr lang="ru-RU" dirty="0" smtClean="0"/>
          </a:p>
        </p:txBody>
      </p:sp>
      <p:sp>
        <p:nvSpPr>
          <p:cNvPr id="4" name="Дата 3"/>
          <p:cNvSpPr>
            <a:spLocks noGrp="1"/>
          </p:cNvSpPr>
          <p:nvPr>
            <p:ph type="dt" sz="quarter" idx="10"/>
          </p:nvPr>
        </p:nvSpPr>
        <p:spPr/>
        <p:txBody>
          <a:bodyPr/>
          <a:lstStyle/>
          <a:p>
            <a:pPr>
              <a:defRPr/>
            </a:pPr>
            <a:r>
              <a:rPr lang="ru-RU" dirty="0" smtClean="0"/>
              <a:t>15.05.2015</a:t>
            </a:r>
            <a:endParaRPr lang="ru-RU" dirty="0"/>
          </a:p>
        </p:txBody>
      </p:sp>
      <p:sp>
        <p:nvSpPr>
          <p:cNvPr id="5" name="Номер слайда 4"/>
          <p:cNvSpPr>
            <a:spLocks noGrp="1"/>
          </p:cNvSpPr>
          <p:nvPr>
            <p:ph type="sldNum" sz="quarter" idx="12"/>
          </p:nvPr>
        </p:nvSpPr>
        <p:spPr/>
        <p:txBody>
          <a:bodyPr/>
          <a:lstStyle/>
          <a:p>
            <a:pPr>
              <a:defRPr/>
            </a:pPr>
            <a:fld id="{BCD5E3C9-A8B6-41A7-8C81-CC5918F95396}" type="slidenum">
              <a:rPr lang="ru-RU"/>
              <a:pPr>
                <a:defRPr/>
              </a:pPr>
              <a:t>4</a:t>
            </a:fld>
            <a:endParaRPr lang="ru-RU" dirty="0"/>
          </a:p>
        </p:txBody>
      </p:sp>
      <p:pic>
        <p:nvPicPr>
          <p:cNvPr id="3078" name="Picture 6" descr="D:\Рабочий стол\games.jpg"/>
          <p:cNvPicPr>
            <a:picLocks noChangeAspect="1" noChangeArrowheads="1"/>
          </p:cNvPicPr>
          <p:nvPr/>
        </p:nvPicPr>
        <p:blipFill>
          <a:blip r:embed="rId3" cstate="print"/>
          <a:srcRect/>
          <a:stretch>
            <a:fillRect/>
          </a:stretch>
        </p:blipFill>
        <p:spPr bwMode="auto">
          <a:xfrm>
            <a:off x="357159" y="0"/>
            <a:ext cx="2781766" cy="185736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20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3" end="3"/>
                                            </p:txEl>
                                          </p:spTgt>
                                        </p:tgtEl>
                                        <p:attrNameLst>
                                          <p:attrName>style.visibility</p:attrName>
                                        </p:attrNameLst>
                                      </p:cBhvr>
                                      <p:to>
                                        <p:strVal val="visible"/>
                                      </p:to>
                                    </p:set>
                                    <p:animEffect transition="in" filter="fade">
                                      <p:cBhvr>
                                        <p:cTn id="12" dur="2000"/>
                                        <p:tgtEl>
                                          <p:spTgt spid="307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animEffect transition="in" filter="fade">
                                      <p:cBhvr>
                                        <p:cTn id="17" dur="2000"/>
                                        <p:tgtEl>
                                          <p:spTgt spid="30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5" end="5"/>
                                            </p:txEl>
                                          </p:spTgt>
                                        </p:tgtEl>
                                        <p:attrNameLst>
                                          <p:attrName>style.visibility</p:attrName>
                                        </p:attrNameLst>
                                      </p:cBhvr>
                                      <p:to>
                                        <p:strVal val="visible"/>
                                      </p:to>
                                    </p:set>
                                    <p:animEffect transition="in" filter="fade">
                                      <p:cBhvr>
                                        <p:cTn id="22" dur="2000"/>
                                        <p:tgtEl>
                                          <p:spTgt spid="307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Effect transition="in" filter="fade">
                                      <p:cBhvr>
                                        <p:cTn id="27" dur="2000"/>
                                        <p:tgtEl>
                                          <p:spTgt spid="307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5">
                                            <p:txEl>
                                              <p:pRg st="7" end="7"/>
                                            </p:txEl>
                                          </p:spTgt>
                                        </p:tgtEl>
                                        <p:attrNameLst>
                                          <p:attrName>style.visibility</p:attrName>
                                        </p:attrNameLst>
                                      </p:cBhvr>
                                      <p:to>
                                        <p:strVal val="visible"/>
                                      </p:to>
                                    </p:set>
                                    <p:animEffect transition="in" filter="fade">
                                      <p:cBhvr>
                                        <p:cTn id="32" dur="2000"/>
                                        <p:tgtEl>
                                          <p:spTgt spid="307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5">
                                            <p:txEl>
                                              <p:pRg st="8" end="8"/>
                                            </p:txEl>
                                          </p:spTgt>
                                        </p:tgtEl>
                                        <p:attrNameLst>
                                          <p:attrName>style.visibility</p:attrName>
                                        </p:attrNameLst>
                                      </p:cBhvr>
                                      <p:to>
                                        <p:strVal val="visible"/>
                                      </p:to>
                                    </p:set>
                                    <p:animEffect transition="in" filter="fade">
                                      <p:cBhvr>
                                        <p:cTn id="37" dur="2000"/>
                                        <p:tgtEl>
                                          <p:spTgt spid="307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5">
                                            <p:txEl>
                                              <p:pRg st="9" end="9"/>
                                            </p:txEl>
                                          </p:spTgt>
                                        </p:tgtEl>
                                        <p:attrNameLst>
                                          <p:attrName>style.visibility</p:attrName>
                                        </p:attrNameLst>
                                      </p:cBhvr>
                                      <p:to>
                                        <p:strVal val="visible"/>
                                      </p:to>
                                    </p:set>
                                    <p:animEffect transition="in" filter="fade">
                                      <p:cBhvr>
                                        <p:cTn id="42" dur="2000"/>
                                        <p:tgtEl>
                                          <p:spTgt spid="307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5">
                                            <p:txEl>
                                              <p:pRg st="10" end="10"/>
                                            </p:txEl>
                                          </p:spTgt>
                                        </p:tgtEl>
                                        <p:attrNameLst>
                                          <p:attrName>style.visibility</p:attrName>
                                        </p:attrNameLst>
                                      </p:cBhvr>
                                      <p:to>
                                        <p:strVal val="visible"/>
                                      </p:to>
                                    </p:set>
                                    <p:animEffect transition="in" filter="fade">
                                      <p:cBhvr>
                                        <p:cTn id="47" dur="2000"/>
                                        <p:tgtEl>
                                          <p:spTgt spid="3075">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5">
                                            <p:txEl>
                                              <p:pRg st="11" end="11"/>
                                            </p:txEl>
                                          </p:spTgt>
                                        </p:tgtEl>
                                        <p:attrNameLst>
                                          <p:attrName>style.visibility</p:attrName>
                                        </p:attrNameLst>
                                      </p:cBhvr>
                                      <p:to>
                                        <p:strVal val="visible"/>
                                      </p:to>
                                    </p:set>
                                    <p:animEffect transition="in" filter="fade">
                                      <p:cBhvr>
                                        <p:cTn id="52" dur="2000"/>
                                        <p:tgtEl>
                                          <p:spTgt spid="30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lstStyle/>
          <a:p>
            <a:r>
              <a:rPr lang="ru-RU" b="1" i="1" dirty="0" smtClean="0">
                <a:solidFill>
                  <a:schemeClr val="tx2">
                    <a:lumMod val="50000"/>
                  </a:schemeClr>
                </a:solidFill>
              </a:rPr>
              <a:t>Что является самым важным в жизни?</a:t>
            </a:r>
          </a:p>
          <a:p>
            <a:pPr>
              <a:buNone/>
            </a:pPr>
            <a:r>
              <a:rPr lang="ru-RU" dirty="0" smtClean="0">
                <a:solidFill>
                  <a:schemeClr val="tx2">
                    <a:lumMod val="50000"/>
                  </a:schemeClr>
                </a:solidFill>
              </a:rPr>
              <a:t>                              </a:t>
            </a:r>
            <a:r>
              <a:rPr lang="ru-RU" b="1" i="1" u="sng" dirty="0" smtClean="0">
                <a:solidFill>
                  <a:schemeClr val="tx2">
                    <a:lumMod val="50000"/>
                  </a:schemeClr>
                </a:solidFill>
              </a:rPr>
              <a:t>СЕМЬЯ и ЕЁ ЗДОРОВЬЕ</a:t>
            </a:r>
          </a:p>
          <a:p>
            <a:pPr>
              <a:buNone/>
            </a:pPr>
            <a:r>
              <a:rPr lang="ru-RU" sz="4000" b="1" dirty="0" smtClean="0">
                <a:solidFill>
                  <a:schemeClr val="tx2">
                    <a:lumMod val="50000"/>
                  </a:schemeClr>
                </a:solidFill>
              </a:rPr>
              <a:t>                   Что такое семья?</a:t>
            </a:r>
          </a:p>
          <a:p>
            <a:pPr>
              <a:buNone/>
            </a:pPr>
            <a:r>
              <a:rPr lang="ru-RU" dirty="0" smtClean="0">
                <a:solidFill>
                  <a:schemeClr val="tx2">
                    <a:lumMod val="50000"/>
                  </a:schemeClr>
                </a:solidFill>
              </a:rPr>
              <a:t> </a:t>
            </a:r>
            <a:r>
              <a:rPr lang="ru-RU" sz="2800" dirty="0" smtClean="0">
                <a:solidFill>
                  <a:schemeClr val="tx2">
                    <a:lumMod val="50000"/>
                  </a:schemeClr>
                </a:solidFill>
              </a:rPr>
              <a:t>Семья – это маленький ковчег, призванный ограждать детей от беды.</a:t>
            </a:r>
          </a:p>
          <a:p>
            <a:pPr>
              <a:buNone/>
            </a:pPr>
            <a:r>
              <a:rPr lang="ru-RU" sz="2800" dirty="0" smtClean="0">
                <a:solidFill>
                  <a:schemeClr val="tx2">
                    <a:lumMod val="50000"/>
                  </a:schemeClr>
                </a:solidFill>
              </a:rPr>
              <a:t>Семья – это группа живущих вместе близких родственников, сплочённых общими интересами.</a:t>
            </a:r>
          </a:p>
          <a:p>
            <a:pPr>
              <a:buNone/>
            </a:pPr>
            <a:r>
              <a:rPr lang="ru-RU" sz="2800" dirty="0" smtClean="0">
                <a:solidFill>
                  <a:schemeClr val="tx2">
                    <a:lumMod val="50000"/>
                  </a:schemeClr>
                </a:solidFill>
              </a:rPr>
              <a:t>Новый Завет: «Носите бремена друг друга, </a:t>
            </a:r>
          </a:p>
          <a:p>
            <a:pPr>
              <a:buNone/>
            </a:pPr>
            <a:r>
              <a:rPr lang="ru-RU" sz="2800" dirty="0" smtClean="0">
                <a:solidFill>
                  <a:schemeClr val="tx2">
                    <a:lumMod val="50000"/>
                  </a:schemeClr>
                </a:solidFill>
              </a:rPr>
              <a:t>и таким образом исполните </a:t>
            </a:r>
          </a:p>
          <a:p>
            <a:pPr>
              <a:buNone/>
            </a:pPr>
            <a:r>
              <a:rPr lang="ru-RU" sz="2800" dirty="0" smtClean="0">
                <a:solidFill>
                  <a:schemeClr val="tx2">
                    <a:lumMod val="50000"/>
                  </a:schemeClr>
                </a:solidFill>
              </a:rPr>
              <a:t>        закон Христов».</a:t>
            </a:r>
          </a:p>
          <a:p>
            <a:pPr>
              <a:buNone/>
            </a:pPr>
            <a:endParaRPr lang="ru-RU" dirty="0" smtClean="0">
              <a:solidFill>
                <a:schemeClr val="tx2">
                  <a:lumMod val="50000"/>
                </a:schemeClr>
              </a:solidFill>
            </a:endParaRPr>
          </a:p>
          <a:p>
            <a:pPr>
              <a:buNone/>
            </a:pPr>
            <a:endParaRPr lang="ru-RU" sz="2000" cap="all" dirty="0" smtClean="0">
              <a:ln/>
              <a:effectLst>
                <a:reflection blurRad="10000" stA="55000" endPos="48000" dist="500" dir="5400000" sy="-100000" algn="bl" rotWithShape="0"/>
              </a:effectLst>
              <a:latin typeface="Arial" pitchFamily="34" charset="0"/>
              <a:cs typeface="Arial" pitchFamily="34" charset="0"/>
            </a:endParaRPr>
          </a:p>
          <a:p>
            <a:pPr>
              <a:buNone/>
            </a:pPr>
            <a:endParaRPr lang="ru-RU" sz="2000" dirty="0"/>
          </a:p>
        </p:txBody>
      </p:sp>
      <p:sp>
        <p:nvSpPr>
          <p:cNvPr id="4" name="Дата 3"/>
          <p:cNvSpPr>
            <a:spLocks noGrp="1"/>
          </p:cNvSpPr>
          <p:nvPr>
            <p:ph type="dt" sz="half" idx="10"/>
          </p:nvPr>
        </p:nvSpPr>
        <p:spPr/>
        <p:txBody>
          <a:bodyPr/>
          <a:lstStyle/>
          <a:p>
            <a:pPr>
              <a:defRPr/>
            </a:pPr>
            <a:r>
              <a:rPr lang="ru-RU" dirty="0" smtClean="0"/>
              <a:t>15.05.2015</a:t>
            </a:r>
            <a:endParaRPr lang="ru-RU" dirty="0"/>
          </a:p>
        </p:txBody>
      </p:sp>
      <p:sp>
        <p:nvSpPr>
          <p:cNvPr id="5" name="Номер слайда 4"/>
          <p:cNvSpPr>
            <a:spLocks noGrp="1"/>
          </p:cNvSpPr>
          <p:nvPr>
            <p:ph type="sldNum" sz="quarter" idx="12"/>
          </p:nvPr>
        </p:nvSpPr>
        <p:spPr/>
        <p:txBody>
          <a:bodyPr/>
          <a:lstStyle/>
          <a:p>
            <a:pPr>
              <a:defRPr/>
            </a:pPr>
            <a:fld id="{E2829CFE-E337-4586-B755-81B6142D1E61}" type="slidenum">
              <a:rPr lang="ru-RU" smtClean="0"/>
              <a:pPr>
                <a:defRPr/>
              </a:pPr>
              <a:t>5</a:t>
            </a:fld>
            <a:endParaRPr lang="ru-RU"/>
          </a:p>
        </p:txBody>
      </p:sp>
      <p:pic>
        <p:nvPicPr>
          <p:cNvPr id="16386" name="Picture 2" descr="D:\Рабочий стол\chtenie.jpg"/>
          <p:cNvPicPr>
            <a:picLocks noChangeAspect="1" noChangeArrowheads="1"/>
          </p:cNvPicPr>
          <p:nvPr/>
        </p:nvPicPr>
        <p:blipFill>
          <a:blip r:embed="rId3" cstate="print"/>
          <a:srcRect/>
          <a:stretch>
            <a:fillRect/>
          </a:stretch>
        </p:blipFill>
        <p:spPr bwMode="auto">
          <a:xfrm>
            <a:off x="4643438" y="4171096"/>
            <a:ext cx="3573140" cy="247261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20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386"/>
                                        </p:tgtEl>
                                        <p:attrNameLst>
                                          <p:attrName>style.visibility</p:attrName>
                                        </p:attrNameLst>
                                      </p:cBhvr>
                                      <p:to>
                                        <p:strVal val="visible"/>
                                      </p:to>
                                    </p:set>
                                    <p:animEffect transition="in" filter="fade">
                                      <p:cBhvr>
                                        <p:cTn id="43"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lstStyle/>
          <a:p>
            <a:r>
              <a:rPr lang="ru-RU" dirty="0" smtClean="0"/>
              <a:t>  </a:t>
            </a:r>
          </a:p>
          <a:p>
            <a:endParaRPr lang="ru-RU" dirty="0" smtClean="0"/>
          </a:p>
          <a:p>
            <a:endParaRPr lang="ru-RU" dirty="0" smtClean="0"/>
          </a:p>
          <a:p>
            <a:endParaRPr lang="ru-RU" dirty="0" smtClean="0"/>
          </a:p>
          <a:p>
            <a:endParaRPr lang="ru-RU" dirty="0" smtClean="0"/>
          </a:p>
          <a:p>
            <a:r>
              <a:rPr lang="ru-RU" dirty="0" smtClean="0"/>
              <a:t>                      </a:t>
            </a:r>
            <a:r>
              <a:rPr lang="ru-RU" b="1" dirty="0" smtClean="0">
                <a:solidFill>
                  <a:schemeClr val="tx2">
                    <a:lumMod val="50000"/>
                  </a:schemeClr>
                </a:solidFill>
              </a:rPr>
              <a:t>На чём основана семья?</a:t>
            </a:r>
          </a:p>
          <a:p>
            <a:r>
              <a:rPr lang="ru-RU" b="1" dirty="0" smtClean="0">
                <a:solidFill>
                  <a:schemeClr val="tx2">
                    <a:lumMod val="50000"/>
                  </a:schemeClr>
                </a:solidFill>
              </a:rPr>
              <a:t>                                        </a:t>
            </a:r>
            <a:endParaRPr lang="ru-RU" dirty="0"/>
          </a:p>
        </p:txBody>
      </p:sp>
      <p:sp>
        <p:nvSpPr>
          <p:cNvPr id="4" name="Дата 3"/>
          <p:cNvSpPr>
            <a:spLocks noGrp="1"/>
          </p:cNvSpPr>
          <p:nvPr>
            <p:ph type="dt" sz="half" idx="10"/>
          </p:nvPr>
        </p:nvSpPr>
        <p:spPr/>
        <p:txBody>
          <a:bodyPr/>
          <a:lstStyle/>
          <a:p>
            <a:pPr>
              <a:defRPr/>
            </a:pPr>
            <a:r>
              <a:rPr lang="ru-RU" dirty="0" smtClean="0"/>
              <a:t>15.05.2015</a:t>
            </a:r>
            <a:endParaRPr lang="ru-RU" dirty="0"/>
          </a:p>
        </p:txBody>
      </p:sp>
      <p:sp>
        <p:nvSpPr>
          <p:cNvPr id="5" name="Номер слайда 4"/>
          <p:cNvSpPr>
            <a:spLocks noGrp="1"/>
          </p:cNvSpPr>
          <p:nvPr>
            <p:ph type="sldNum" sz="quarter" idx="12"/>
          </p:nvPr>
        </p:nvSpPr>
        <p:spPr/>
        <p:txBody>
          <a:bodyPr/>
          <a:lstStyle/>
          <a:p>
            <a:pPr>
              <a:defRPr/>
            </a:pPr>
            <a:fld id="{E2829CFE-E337-4586-B755-81B6142D1E61}" type="slidenum">
              <a:rPr lang="ru-RU" smtClean="0"/>
              <a:pPr>
                <a:defRPr/>
              </a:pPr>
              <a:t>6</a:t>
            </a:fld>
            <a:endParaRPr lang="ru-RU"/>
          </a:p>
        </p:txBody>
      </p:sp>
      <p:sp>
        <p:nvSpPr>
          <p:cNvPr id="6" name="Овал 5"/>
          <p:cNvSpPr/>
          <p:nvPr/>
        </p:nvSpPr>
        <p:spPr>
          <a:xfrm>
            <a:off x="500034" y="1428736"/>
            <a:ext cx="221457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радость</a:t>
            </a:r>
            <a:endParaRPr lang="ru-RU" dirty="0"/>
          </a:p>
        </p:txBody>
      </p:sp>
      <p:sp>
        <p:nvSpPr>
          <p:cNvPr id="7" name="Овал 6"/>
          <p:cNvSpPr/>
          <p:nvPr/>
        </p:nvSpPr>
        <p:spPr>
          <a:xfrm>
            <a:off x="3428992" y="357166"/>
            <a:ext cx="221457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любовь</a:t>
            </a:r>
            <a:endParaRPr lang="ru-RU" dirty="0"/>
          </a:p>
        </p:txBody>
      </p:sp>
      <p:sp>
        <p:nvSpPr>
          <p:cNvPr id="8" name="Овал 7"/>
          <p:cNvSpPr/>
          <p:nvPr/>
        </p:nvSpPr>
        <p:spPr>
          <a:xfrm>
            <a:off x="6429388" y="1428736"/>
            <a:ext cx="221457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понимание</a:t>
            </a:r>
            <a:endParaRPr lang="ru-RU" dirty="0"/>
          </a:p>
        </p:txBody>
      </p:sp>
      <p:sp>
        <p:nvSpPr>
          <p:cNvPr id="9" name="Овал 8"/>
          <p:cNvSpPr/>
          <p:nvPr/>
        </p:nvSpPr>
        <p:spPr>
          <a:xfrm>
            <a:off x="500034" y="3786190"/>
            <a:ext cx="221457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прощение</a:t>
            </a:r>
            <a:endParaRPr lang="ru-RU" dirty="0"/>
          </a:p>
        </p:txBody>
      </p:sp>
      <p:sp>
        <p:nvSpPr>
          <p:cNvPr id="10" name="Овал 9"/>
          <p:cNvSpPr/>
          <p:nvPr/>
        </p:nvSpPr>
        <p:spPr>
          <a:xfrm>
            <a:off x="2428860" y="5000636"/>
            <a:ext cx="221457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тактичность</a:t>
            </a:r>
            <a:endParaRPr lang="ru-RU" dirty="0"/>
          </a:p>
        </p:txBody>
      </p:sp>
      <p:sp>
        <p:nvSpPr>
          <p:cNvPr id="11" name="Овал 10"/>
          <p:cNvSpPr/>
          <p:nvPr/>
        </p:nvSpPr>
        <p:spPr>
          <a:xfrm>
            <a:off x="6429388" y="3643314"/>
            <a:ext cx="221457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верность</a:t>
            </a:r>
            <a:endParaRPr lang="ru-RU" dirty="0"/>
          </a:p>
        </p:txBody>
      </p:sp>
      <p:sp>
        <p:nvSpPr>
          <p:cNvPr id="12" name="Овал 11"/>
          <p:cNvSpPr/>
          <p:nvPr/>
        </p:nvSpPr>
        <p:spPr>
          <a:xfrm>
            <a:off x="5000628" y="5000636"/>
            <a:ext cx="221457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терпение</a:t>
            </a:r>
            <a:endParaRPr lang="ru-RU" dirty="0"/>
          </a:p>
        </p:txBody>
      </p:sp>
      <p:pic>
        <p:nvPicPr>
          <p:cNvPr id="29" name="Picture 2" descr="D:\Рабочий стол\chtenie.jpg"/>
          <p:cNvPicPr>
            <a:picLocks noChangeAspect="1" noChangeArrowheads="1"/>
          </p:cNvPicPr>
          <p:nvPr/>
        </p:nvPicPr>
        <p:blipFill>
          <a:blip r:embed="rId3" cstate="print"/>
          <a:srcRect/>
          <a:stretch>
            <a:fillRect/>
          </a:stretch>
        </p:blipFill>
        <p:spPr bwMode="auto">
          <a:xfrm>
            <a:off x="714348" y="214290"/>
            <a:ext cx="1548512" cy="1071570"/>
          </a:xfrm>
          <a:prstGeom prst="rect">
            <a:avLst/>
          </a:prstGeom>
          <a:ln>
            <a:noFill/>
          </a:ln>
          <a:effectLst>
            <a:softEdge rad="112500"/>
          </a:effectLst>
        </p:spPr>
      </p:pic>
      <p:pic>
        <p:nvPicPr>
          <p:cNvPr id="21" name="Picture 2" descr="D:\Рабочий стол\chtenie.jpg"/>
          <p:cNvPicPr>
            <a:picLocks noChangeAspect="1" noChangeArrowheads="1"/>
          </p:cNvPicPr>
          <p:nvPr/>
        </p:nvPicPr>
        <p:blipFill>
          <a:blip r:embed="rId3" cstate="print"/>
          <a:srcRect/>
          <a:stretch>
            <a:fillRect/>
          </a:stretch>
        </p:blipFill>
        <p:spPr bwMode="auto">
          <a:xfrm>
            <a:off x="714348" y="214290"/>
            <a:ext cx="1548512" cy="107157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0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lstStyle/>
          <a:p>
            <a:pPr>
              <a:buNone/>
            </a:pPr>
            <a:r>
              <a:rPr lang="ru-RU" b="1" i="1" dirty="0" smtClean="0"/>
              <a:t>             Что нужно для сохранения семьи?</a:t>
            </a:r>
          </a:p>
          <a:p>
            <a:endParaRPr lang="ru-RU" b="1" i="1" dirty="0"/>
          </a:p>
        </p:txBody>
      </p:sp>
      <p:sp>
        <p:nvSpPr>
          <p:cNvPr id="4" name="Дата 3"/>
          <p:cNvSpPr>
            <a:spLocks noGrp="1"/>
          </p:cNvSpPr>
          <p:nvPr>
            <p:ph type="dt" sz="half" idx="10"/>
          </p:nvPr>
        </p:nvSpPr>
        <p:spPr/>
        <p:txBody>
          <a:bodyPr/>
          <a:lstStyle/>
          <a:p>
            <a:pPr>
              <a:defRPr/>
            </a:pPr>
            <a:r>
              <a:rPr lang="ru-RU" dirty="0" smtClean="0"/>
              <a:t>15.05.2015</a:t>
            </a:r>
            <a:endParaRPr lang="ru-RU" dirty="0"/>
          </a:p>
        </p:txBody>
      </p:sp>
      <p:sp>
        <p:nvSpPr>
          <p:cNvPr id="5" name="Номер слайда 4"/>
          <p:cNvSpPr>
            <a:spLocks noGrp="1"/>
          </p:cNvSpPr>
          <p:nvPr>
            <p:ph type="sldNum" sz="quarter" idx="12"/>
          </p:nvPr>
        </p:nvSpPr>
        <p:spPr/>
        <p:txBody>
          <a:bodyPr/>
          <a:lstStyle/>
          <a:p>
            <a:pPr>
              <a:defRPr/>
            </a:pPr>
            <a:fld id="{E2829CFE-E337-4586-B755-81B6142D1E61}" type="slidenum">
              <a:rPr lang="ru-RU" smtClean="0"/>
              <a:pPr>
                <a:defRPr/>
              </a:pPr>
              <a:t>7</a:t>
            </a:fld>
            <a:endParaRPr lang="ru-RU"/>
          </a:p>
        </p:txBody>
      </p:sp>
      <p:sp>
        <p:nvSpPr>
          <p:cNvPr id="7" name="Овал 6"/>
          <p:cNvSpPr/>
          <p:nvPr/>
        </p:nvSpPr>
        <p:spPr>
          <a:xfrm>
            <a:off x="142844" y="1928802"/>
            <a:ext cx="2071702"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Общие события:</a:t>
            </a:r>
            <a:endParaRPr lang="ru-RU" dirty="0"/>
          </a:p>
        </p:txBody>
      </p:sp>
      <p:sp>
        <p:nvSpPr>
          <p:cNvPr id="8" name="Овал 7"/>
          <p:cNvSpPr/>
          <p:nvPr/>
        </p:nvSpPr>
        <p:spPr>
          <a:xfrm>
            <a:off x="142844" y="3429000"/>
            <a:ext cx="2214578"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Праздники:</a:t>
            </a:r>
            <a:endParaRPr lang="ru-RU" dirty="0"/>
          </a:p>
        </p:txBody>
      </p:sp>
      <p:sp>
        <p:nvSpPr>
          <p:cNvPr id="9" name="Овал 8"/>
          <p:cNvSpPr/>
          <p:nvPr/>
        </p:nvSpPr>
        <p:spPr>
          <a:xfrm>
            <a:off x="214282" y="5072074"/>
            <a:ext cx="2071702"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Семейные традиции:</a:t>
            </a:r>
            <a:endParaRPr lang="ru-RU" dirty="0"/>
          </a:p>
        </p:txBody>
      </p:sp>
      <p:sp>
        <p:nvSpPr>
          <p:cNvPr id="10" name="Овал 9"/>
          <p:cNvSpPr/>
          <p:nvPr/>
        </p:nvSpPr>
        <p:spPr>
          <a:xfrm>
            <a:off x="2357422" y="2071678"/>
            <a:ext cx="18573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День семьи</a:t>
            </a:r>
            <a:endParaRPr lang="ru-RU" dirty="0"/>
          </a:p>
        </p:txBody>
      </p:sp>
      <p:sp>
        <p:nvSpPr>
          <p:cNvPr id="11" name="Овал 10"/>
          <p:cNvSpPr/>
          <p:nvPr/>
        </p:nvSpPr>
        <p:spPr>
          <a:xfrm>
            <a:off x="4714876" y="3643314"/>
            <a:ext cx="18573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Рождество Христово</a:t>
            </a:r>
            <a:endParaRPr lang="ru-RU" dirty="0"/>
          </a:p>
        </p:txBody>
      </p:sp>
      <p:sp>
        <p:nvSpPr>
          <p:cNvPr id="12" name="Овал 11"/>
          <p:cNvSpPr/>
          <p:nvPr/>
        </p:nvSpPr>
        <p:spPr>
          <a:xfrm>
            <a:off x="2357422" y="5286388"/>
            <a:ext cx="214314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Походы, путешествия</a:t>
            </a:r>
            <a:endParaRPr lang="ru-RU" dirty="0"/>
          </a:p>
        </p:txBody>
      </p:sp>
      <p:sp>
        <p:nvSpPr>
          <p:cNvPr id="13" name="Овал 12"/>
          <p:cNvSpPr/>
          <p:nvPr/>
        </p:nvSpPr>
        <p:spPr>
          <a:xfrm>
            <a:off x="2571736" y="3500438"/>
            <a:ext cx="1857388"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Пасха</a:t>
            </a:r>
            <a:endParaRPr lang="ru-RU" dirty="0"/>
          </a:p>
        </p:txBody>
      </p:sp>
      <p:sp>
        <p:nvSpPr>
          <p:cNvPr id="14" name="Овал 13"/>
          <p:cNvSpPr/>
          <p:nvPr/>
        </p:nvSpPr>
        <p:spPr>
          <a:xfrm>
            <a:off x="4429124" y="2000240"/>
            <a:ext cx="18573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Новый Год</a:t>
            </a:r>
            <a:endParaRPr lang="ru-RU" dirty="0"/>
          </a:p>
        </p:txBody>
      </p:sp>
      <p:sp>
        <p:nvSpPr>
          <p:cNvPr id="15" name="Овал 14"/>
          <p:cNvSpPr/>
          <p:nvPr/>
        </p:nvSpPr>
        <p:spPr>
          <a:xfrm>
            <a:off x="6500826" y="2000240"/>
            <a:ext cx="18573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День рождения</a:t>
            </a:r>
            <a:endParaRPr lang="ru-RU" dirty="0"/>
          </a:p>
        </p:txBody>
      </p:sp>
      <p:sp>
        <p:nvSpPr>
          <p:cNvPr id="16" name="Овал 15"/>
          <p:cNvSpPr/>
          <p:nvPr/>
        </p:nvSpPr>
        <p:spPr>
          <a:xfrm>
            <a:off x="6643702" y="5286388"/>
            <a:ext cx="18573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Семейное чтение</a:t>
            </a:r>
            <a:endParaRPr lang="ru-RU" dirty="0"/>
          </a:p>
        </p:txBody>
      </p:sp>
      <p:sp>
        <p:nvSpPr>
          <p:cNvPr id="17" name="Овал 16"/>
          <p:cNvSpPr/>
          <p:nvPr/>
        </p:nvSpPr>
        <p:spPr>
          <a:xfrm>
            <a:off x="4643438" y="5214950"/>
            <a:ext cx="18573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Вечернее чаепитие</a:t>
            </a:r>
            <a:endParaRPr lang="ru-RU" dirty="0"/>
          </a:p>
        </p:txBody>
      </p:sp>
      <p:sp>
        <p:nvSpPr>
          <p:cNvPr id="18" name="Овал 17"/>
          <p:cNvSpPr/>
          <p:nvPr/>
        </p:nvSpPr>
        <p:spPr>
          <a:xfrm>
            <a:off x="6786578" y="3571876"/>
            <a:ext cx="207170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Вербное воскресенье</a:t>
            </a:r>
            <a:endParaRPr lang="ru-RU" dirty="0"/>
          </a:p>
        </p:txBody>
      </p:sp>
      <p:pic>
        <p:nvPicPr>
          <p:cNvPr id="20" name="Picture 2" descr="D:\Рабочий стол\chtenie.jpg"/>
          <p:cNvPicPr>
            <a:picLocks noChangeAspect="1" noChangeArrowheads="1"/>
          </p:cNvPicPr>
          <p:nvPr/>
        </p:nvPicPr>
        <p:blipFill>
          <a:blip r:embed="rId3" cstate="print"/>
          <a:srcRect/>
          <a:stretch>
            <a:fillRect/>
          </a:stretch>
        </p:blipFill>
        <p:spPr bwMode="auto">
          <a:xfrm>
            <a:off x="214282" y="571480"/>
            <a:ext cx="1548512" cy="107157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2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2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lstStyle/>
          <a:p>
            <a:r>
              <a:rPr lang="ru-RU" dirty="0" smtClean="0">
                <a:solidFill>
                  <a:schemeClr val="tx2">
                    <a:lumMod val="50000"/>
                  </a:schemeClr>
                </a:solidFill>
              </a:rPr>
              <a:t>Продолжите высказывание</a:t>
            </a:r>
          </a:p>
          <a:p>
            <a:r>
              <a:rPr lang="ru-RU" b="1" i="1" dirty="0" smtClean="0">
                <a:solidFill>
                  <a:schemeClr val="tx2">
                    <a:lumMod val="50000"/>
                  </a:schemeClr>
                </a:solidFill>
              </a:rPr>
              <a:t>Я считаю, что самое сокровенное желание моих родителей …</a:t>
            </a:r>
          </a:p>
          <a:p>
            <a:r>
              <a:rPr lang="ru-RU" dirty="0" smtClean="0">
                <a:solidFill>
                  <a:schemeClr val="tx2">
                    <a:lumMod val="50000"/>
                  </a:schemeClr>
                </a:solidFill>
                <a:latin typeface="Times New Roman" pitchFamily="18" charset="0"/>
                <a:cs typeface="Times New Roman" pitchFamily="18" charset="0"/>
              </a:rPr>
              <a:t>…чтобы я был здоров и чтобы у нас была крепкая семья.</a:t>
            </a:r>
          </a:p>
          <a:p>
            <a:r>
              <a:rPr lang="ru-RU" dirty="0" smtClean="0">
                <a:solidFill>
                  <a:schemeClr val="tx2">
                    <a:lumMod val="50000"/>
                  </a:schemeClr>
                </a:solidFill>
                <a:latin typeface="Times New Roman" pitchFamily="18" charset="0"/>
                <a:cs typeface="Times New Roman" pitchFamily="18" charset="0"/>
              </a:rPr>
              <a:t>…чтобы я хорошо окончила школу, получила хорошее образование, благополучно создала свою семью.</a:t>
            </a:r>
          </a:p>
          <a:p>
            <a:r>
              <a:rPr lang="ru-RU" dirty="0" smtClean="0">
                <a:solidFill>
                  <a:schemeClr val="tx2">
                    <a:lumMod val="50000"/>
                  </a:schemeClr>
                </a:solidFill>
                <a:latin typeface="Times New Roman" pitchFamily="18" charset="0"/>
                <a:cs typeface="Times New Roman" pitchFamily="18" charset="0"/>
              </a:rPr>
              <a:t>…чтобы я всегда их слушала в детстве и прислушивалась, советовалась по жизни и т.д.</a:t>
            </a:r>
          </a:p>
          <a:p>
            <a:endParaRPr lang="ru-RU" dirty="0"/>
          </a:p>
        </p:txBody>
      </p:sp>
      <p:sp>
        <p:nvSpPr>
          <p:cNvPr id="4" name="Дата 3"/>
          <p:cNvSpPr>
            <a:spLocks noGrp="1"/>
          </p:cNvSpPr>
          <p:nvPr>
            <p:ph type="dt" sz="half" idx="10"/>
          </p:nvPr>
        </p:nvSpPr>
        <p:spPr/>
        <p:txBody>
          <a:bodyPr/>
          <a:lstStyle/>
          <a:p>
            <a:pPr>
              <a:defRPr/>
            </a:pPr>
            <a:r>
              <a:rPr lang="ru-RU" dirty="0" smtClean="0"/>
              <a:t>15.05.2015</a:t>
            </a:r>
            <a:endParaRPr lang="ru-RU" dirty="0"/>
          </a:p>
        </p:txBody>
      </p:sp>
      <p:sp>
        <p:nvSpPr>
          <p:cNvPr id="5" name="Номер слайда 4"/>
          <p:cNvSpPr>
            <a:spLocks noGrp="1"/>
          </p:cNvSpPr>
          <p:nvPr>
            <p:ph type="sldNum" sz="quarter" idx="12"/>
          </p:nvPr>
        </p:nvSpPr>
        <p:spPr/>
        <p:txBody>
          <a:bodyPr/>
          <a:lstStyle/>
          <a:p>
            <a:pPr>
              <a:defRPr/>
            </a:pPr>
            <a:fld id="{E2829CFE-E337-4586-B755-81B6142D1E61}" type="slidenum">
              <a:rPr lang="ru-RU" smtClean="0"/>
              <a:pPr>
                <a:defRPr/>
              </a:pPr>
              <a:t>8</a:t>
            </a:fld>
            <a:endParaRPr lang="ru-RU"/>
          </a:p>
        </p:txBody>
      </p:sp>
      <p:pic>
        <p:nvPicPr>
          <p:cNvPr id="17410" name="Picture 2" descr="D:\Рабочий стол\36027fp_family-hands.jpg"/>
          <p:cNvPicPr>
            <a:picLocks noChangeAspect="1" noChangeArrowheads="1"/>
          </p:cNvPicPr>
          <p:nvPr/>
        </p:nvPicPr>
        <p:blipFill>
          <a:blip r:embed="rId3" cstate="print"/>
          <a:srcRect/>
          <a:stretch>
            <a:fillRect/>
          </a:stretch>
        </p:blipFill>
        <p:spPr bwMode="auto">
          <a:xfrm>
            <a:off x="7072330" y="5500702"/>
            <a:ext cx="1332247" cy="135729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a:blipFill>
            <a:blip r:embed="rId2" cstate="print"/>
            <a:tile tx="0" ty="0" sx="100000" sy="100000" flip="none" algn="tl"/>
          </a:blipFill>
        </p:spPr>
        <p:txBody>
          <a:bodyPr/>
          <a:lstStyle/>
          <a:p>
            <a:r>
              <a:rPr lang="ru-RU" sz="4000" b="1" i="1" dirty="0" smtClean="0">
                <a:solidFill>
                  <a:schemeClr val="tx2">
                    <a:lumMod val="50000"/>
                  </a:schemeClr>
                </a:solidFill>
              </a:rPr>
              <a:t>Больше всего мои родители боятся, что…</a:t>
            </a:r>
          </a:p>
          <a:p>
            <a:r>
              <a:rPr lang="ru-RU" sz="4000" dirty="0" smtClean="0">
                <a:solidFill>
                  <a:schemeClr val="tx2">
                    <a:lumMod val="50000"/>
                  </a:schemeClr>
                </a:solidFill>
              </a:rPr>
              <a:t>…со мной что-нибудь случится, не окончу школу, не получу образование.</a:t>
            </a:r>
          </a:p>
          <a:p>
            <a:r>
              <a:rPr lang="ru-RU" sz="4000" dirty="0" smtClean="0">
                <a:solidFill>
                  <a:schemeClr val="tx2">
                    <a:lumMod val="50000"/>
                  </a:schemeClr>
                </a:solidFill>
              </a:rPr>
              <a:t>…буду несчастна в браке.</a:t>
            </a:r>
          </a:p>
          <a:p>
            <a:r>
              <a:rPr lang="ru-RU" sz="4000" dirty="0" smtClean="0">
                <a:solidFill>
                  <a:schemeClr val="tx2">
                    <a:lumMod val="50000"/>
                  </a:schemeClr>
                </a:solidFill>
              </a:rPr>
              <a:t>… они останутся одни и т.д.</a:t>
            </a:r>
          </a:p>
          <a:p>
            <a:pPr>
              <a:buNone/>
            </a:pPr>
            <a:endParaRPr lang="ru-RU" dirty="0" smtClean="0">
              <a:latin typeface="Arial Black" pitchFamily="34" charset="0"/>
            </a:endParaRPr>
          </a:p>
          <a:p>
            <a:endParaRPr lang="ru-RU" dirty="0"/>
          </a:p>
        </p:txBody>
      </p:sp>
      <p:sp>
        <p:nvSpPr>
          <p:cNvPr id="4" name="Дата 3"/>
          <p:cNvSpPr>
            <a:spLocks noGrp="1"/>
          </p:cNvSpPr>
          <p:nvPr>
            <p:ph type="dt" sz="half" idx="10"/>
          </p:nvPr>
        </p:nvSpPr>
        <p:spPr/>
        <p:txBody>
          <a:bodyPr/>
          <a:lstStyle/>
          <a:p>
            <a:pPr>
              <a:defRPr/>
            </a:pPr>
            <a:r>
              <a:rPr lang="ru-RU" dirty="0" smtClean="0"/>
              <a:t>15.05.2015</a:t>
            </a:r>
            <a:endParaRPr lang="ru-RU" dirty="0"/>
          </a:p>
        </p:txBody>
      </p:sp>
      <p:sp>
        <p:nvSpPr>
          <p:cNvPr id="5" name="Номер слайда 4"/>
          <p:cNvSpPr>
            <a:spLocks noGrp="1"/>
          </p:cNvSpPr>
          <p:nvPr>
            <p:ph type="sldNum" sz="quarter" idx="12"/>
          </p:nvPr>
        </p:nvSpPr>
        <p:spPr/>
        <p:txBody>
          <a:bodyPr/>
          <a:lstStyle/>
          <a:p>
            <a:pPr>
              <a:defRPr/>
            </a:pPr>
            <a:fld id="{E2829CFE-E337-4586-B755-81B6142D1E61}" type="slidenum">
              <a:rPr lang="ru-RU" smtClean="0"/>
              <a:pPr>
                <a:defRPr/>
              </a:pPr>
              <a:t>9</a:t>
            </a:fld>
            <a:endParaRPr lang="ru-RU"/>
          </a:p>
        </p:txBody>
      </p:sp>
      <p:pic>
        <p:nvPicPr>
          <p:cNvPr id="18434" name="Picture 2" descr="D:\Рабочий стол\36027fp_family-hands.jpg"/>
          <p:cNvPicPr>
            <a:picLocks noChangeAspect="1" noChangeArrowheads="1"/>
          </p:cNvPicPr>
          <p:nvPr/>
        </p:nvPicPr>
        <p:blipFill>
          <a:blip r:embed="rId3" cstate="print"/>
          <a:srcRect/>
          <a:stretch>
            <a:fillRect/>
          </a:stretch>
        </p:blipFill>
        <p:spPr bwMode="auto">
          <a:xfrm>
            <a:off x="5786446" y="4357694"/>
            <a:ext cx="2173705" cy="2214578"/>
          </a:xfrm>
          <a:prstGeom prst="rect">
            <a:avLst/>
          </a:prstGeom>
          <a:ln>
            <a:noFill/>
          </a:ln>
          <a:effectLst>
            <a:softEdge rad="112500"/>
          </a:effectLst>
        </p:spPr>
      </p:pic>
      <p:pic>
        <p:nvPicPr>
          <p:cNvPr id="7" name="Picture 2" descr="D:\Рабочий стол\36027fp_family-hands.jpg"/>
          <p:cNvPicPr>
            <a:picLocks noChangeAspect="1" noChangeArrowheads="1"/>
          </p:cNvPicPr>
          <p:nvPr/>
        </p:nvPicPr>
        <p:blipFill>
          <a:blip r:embed="rId3" cstate="print"/>
          <a:srcRect/>
          <a:stretch>
            <a:fillRect/>
          </a:stretch>
        </p:blipFill>
        <p:spPr bwMode="auto">
          <a:xfrm>
            <a:off x="5938846" y="4510094"/>
            <a:ext cx="2173705" cy="221457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Урок по ОРКСЭ  Тема Семь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Урок по ОРКСЭ  Тема Семья</Template>
  <TotalTime>352</TotalTime>
  <Words>789</Words>
  <Application>Microsoft Office PowerPoint</Application>
  <PresentationFormat>Экран (4:3)</PresentationFormat>
  <Paragraphs>142</Paragraphs>
  <Slides>17</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Урок по ОРКСЭ  Тема Семья</vt:lpstr>
      <vt:lpstr>Урок 25 по ОРКСЭ Тема:  «Монастырь»</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по ОРКСЭ Тема: Семья</dc:title>
  <dc:creator>User</dc:creator>
  <dc:description>http://aida.ucoz.ru</dc:description>
  <cp:lastModifiedBy>DOM</cp:lastModifiedBy>
  <cp:revision>40</cp:revision>
  <dcterms:created xsi:type="dcterms:W3CDTF">2015-05-20T03:02:33Z</dcterms:created>
  <dcterms:modified xsi:type="dcterms:W3CDTF">2016-05-02T14:17:45Z</dcterms:modified>
  <cp:category>шаблоны к 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1178214</vt:lpwstr>
  </property>
  <property fmtid="{D5CDD505-2E9C-101B-9397-08002B2CF9AE}" name="NXPowerLiteSettings" pid="3">
    <vt:lpwstr>C700052003A000</vt:lpwstr>
  </property>
  <property fmtid="{D5CDD505-2E9C-101B-9397-08002B2CF9AE}" name="NXPowerLiteVersion" pid="4">
    <vt:lpwstr>D8.0.4</vt:lpwstr>
  </property>
</Properties>
</file>