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C:\Users\Hp\Desktop\01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 descr="C:\Users\Hp\Desktop\01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3074" name="Picture 2" descr="C:\Users\Hp\Desktop\019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6" y="15900"/>
            <a:ext cx="9145736" cy="685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660" y="2132856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 и общество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1.Человек, природа, общество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67544" y="1412776"/>
            <a:ext cx="2880320" cy="4392488"/>
          </a:xfrm>
          <a:prstGeom prst="verticalScroll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Биосфера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емная оболочка, охваченная жизнью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Hp\Downloads\noun_biosphere conservation_2426003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77"/>
          <a:stretch/>
        </p:blipFill>
        <p:spPr bwMode="auto">
          <a:xfrm>
            <a:off x="964394" y="4077072"/>
            <a:ext cx="1886620" cy="162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ертикальный свиток 6"/>
          <p:cNvSpPr/>
          <p:nvPr/>
        </p:nvSpPr>
        <p:spPr>
          <a:xfrm>
            <a:off x="6084168" y="1390715"/>
            <a:ext cx="2880320" cy="4392488"/>
          </a:xfrm>
          <a:prstGeom prst="verticalScroll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Ноосфера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разума, область существования разумных существ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347864" y="1418010"/>
            <a:ext cx="2880320" cy="4392488"/>
          </a:xfrm>
          <a:prstGeom prst="verticalScroll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Ойкумена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аселенная человеком часть земного шара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Hp\Downloads\noun_artificial noosphere_2213131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3" b="28843"/>
          <a:stretch/>
        </p:blipFill>
        <p:spPr bwMode="auto">
          <a:xfrm>
            <a:off x="6221768" y="4242348"/>
            <a:ext cx="2605119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Hp\Downloads\noun_Earth_3037179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" r="5178" b="13211"/>
          <a:stretch/>
        </p:blipFill>
        <p:spPr bwMode="auto">
          <a:xfrm>
            <a:off x="3913790" y="4007306"/>
            <a:ext cx="1748467" cy="169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8244408" y="6237312"/>
            <a:ext cx="899592" cy="620688"/>
          </a:xfrm>
          <a:prstGeom prst="actionButtonBlank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8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332656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rId2" action="ppaction://hlinksldjump"/>
          </p:cNvPr>
          <p:cNvSpPr/>
          <p:nvPr/>
        </p:nvSpPr>
        <p:spPr>
          <a:xfrm>
            <a:off x="179512" y="5949280"/>
            <a:ext cx="8856984" cy="908720"/>
          </a:xfrm>
          <a:prstGeom prst="notchedRightArrow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2. Общество и его типы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p\Downloads\noun_Earth_2608927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0"/>
          <a:stretch/>
        </p:blipFill>
        <p:spPr bwMode="auto">
          <a:xfrm>
            <a:off x="3248233" y="3212976"/>
            <a:ext cx="3333751" cy="289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Раздел 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Человек и общество</a:t>
            </a:r>
            <a:br>
              <a:rPr lang="ru-RU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Тема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Общество и его типы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общество;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обществ;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644008" y="3284984"/>
            <a:ext cx="3960440" cy="1368152"/>
          </a:xfrm>
          <a:prstGeom prst="wedgeRoundRectCallout">
            <a:avLst>
              <a:gd name="adj1" fmla="val 22945"/>
              <a:gd name="adj2" fmla="val 6510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то, что мните вы, природа: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слепок, не бездушный лик –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ней есть душа, в ней есть свобода,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ней есть любовь, в ней есть язык.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Тютчев 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Hp\Downloads\noun_reader_1702078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47"/>
          <a:stretch/>
        </p:blipFill>
        <p:spPr bwMode="auto">
          <a:xfrm>
            <a:off x="5975648" y="4469324"/>
            <a:ext cx="3168352" cy="234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p\Downloads\noun_mob_554850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04"/>
          <a:stretch/>
        </p:blipFill>
        <p:spPr bwMode="auto">
          <a:xfrm>
            <a:off x="-8564" y="2670630"/>
            <a:ext cx="4950296" cy="396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7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Продолжение презентации, пиши 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почту,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скину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Возникновение Земли;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Возникновение жизни на Земле;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Природа;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Основные мировоззренческие установки;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Термины.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Возникновение Земли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87824" y="2996952"/>
            <a:ext cx="3168352" cy="11727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Происхождение Земли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(возраст 4,5 млрд лет)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flipH="1" flipV="1">
            <a:off x="2699792" y="2564904"/>
            <a:ext cx="752026" cy="603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7"/>
          </p:cNvCxnSpPr>
          <p:nvPr/>
        </p:nvCxnSpPr>
        <p:spPr>
          <a:xfrm flipV="1">
            <a:off x="5692182" y="2420888"/>
            <a:ext cx="463994" cy="747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3"/>
          </p:cNvCxnSpPr>
          <p:nvPr/>
        </p:nvCxnSpPr>
        <p:spPr>
          <a:xfrm flipH="1">
            <a:off x="2699792" y="3997941"/>
            <a:ext cx="752026" cy="511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5"/>
            <a:endCxn id="20" idx="1"/>
          </p:cNvCxnSpPr>
          <p:nvPr/>
        </p:nvCxnSpPr>
        <p:spPr>
          <a:xfrm>
            <a:off x="5692182" y="3997941"/>
            <a:ext cx="722701" cy="55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95536" y="1124744"/>
            <a:ext cx="2680269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Гипотеза П. Лапласа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Вращающееся газовое облако сжалось под действием своей гравитации. При сжатии облако отбрасывало кольца, каждое из которых конденсировалось в планету. Из остатка газового облако образовалось солнце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99592" y="148478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924179" y="1124744"/>
            <a:ext cx="2680269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Гипотеза Ф.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Хойла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Когда-то Солнце было звездой, которая взорвалась. Из рассеявшихся осколков образовались планеты, после чего звезда ушла под действием сил отталкивания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400217" y="148478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17656" y="4169684"/>
            <a:ext cx="2680269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Гипотеза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Т. Чемберлена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Ф.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Мультона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При прохождении близко к Солнцу звезда вытянула из его тела огромный «язык» вещества. Этот «язык» после ухода звезды стал закручиваться вокруг Солнца и распадаться на капли. Из каждой впоследствии образовалась планета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03010" y="479715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022367" y="4169684"/>
            <a:ext cx="2680269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Гипотеза Г.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Гамова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Вначале Вселенная имела предельно высокую температуру, которая вызвала сильнейший взрыв. Вселенная начала расширяться, и в первые минуты после этого из водорода образовались планеты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498405" y="454931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702636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8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Особые условия возникновения жизни на планете Земля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07504" y="1484784"/>
            <a:ext cx="3816424" cy="4032448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Средние размеры и умеренную силу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bondarenko.clan.su/astronomia/interaktiv/zemlj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49159"/>
            <a:ext cx="3739908" cy="210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Левая фигурная скобка 4"/>
          <p:cNvSpPr/>
          <p:nvPr/>
        </p:nvSpPr>
        <p:spPr>
          <a:xfrm>
            <a:off x="4531890" y="1052736"/>
            <a:ext cx="792088" cy="5328592"/>
          </a:xfrm>
          <a:prstGeom prst="leftBrace">
            <a:avLst>
              <a:gd name="adj1" fmla="val 8333"/>
              <a:gd name="adj2" fmla="val 4588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268760"/>
            <a:ext cx="3816424" cy="93610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находиться на оптимальном расстоянии от Солнца –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млн км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690" y="2636912"/>
            <a:ext cx="3816424" cy="93610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умеренные размеры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91436" y="5229200"/>
            <a:ext cx="3816424" cy="93610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воду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23143" y="3933056"/>
            <a:ext cx="3816424" cy="93610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атмосферу </a:t>
            </a:r>
          </a:p>
        </p:txBody>
      </p: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 rot="10800000">
            <a:off x="0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6840252" y="1475656"/>
            <a:ext cx="0" cy="329383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6" idx="0"/>
          </p:cNvCxnSpPr>
          <p:nvPr/>
        </p:nvCxnSpPr>
        <p:spPr>
          <a:xfrm>
            <a:off x="2159732" y="1475656"/>
            <a:ext cx="0" cy="329383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636" y="332656"/>
            <a:ext cx="6552728" cy="11430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Возникновение жизни на Земле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39552" y="1844824"/>
            <a:ext cx="3240360" cy="2232248"/>
            <a:chOff x="539552" y="1844824"/>
            <a:chExt cx="3240360" cy="223224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39552" y="1844824"/>
              <a:ext cx="3240360" cy="22322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7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Невоспроизводимость</a:t>
              </a:r>
              <a:r>
                <a:rPr lang="ru-RU" sz="17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жизни и всего живого. Самозарождению жизни способствует только особая «жизненная сила», присутствующая везде</a:t>
              </a:r>
              <a:endPara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39552" y="1844824"/>
              <a:ext cx="3240360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Витализм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20072" y="1844824"/>
            <a:ext cx="3240360" cy="2232248"/>
            <a:chOff x="539552" y="1844824"/>
            <a:chExt cx="3240360" cy="223224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39552" y="1844824"/>
              <a:ext cx="3240360" cy="22322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7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Физико-химические основы жизни идентичны и тождественны базисным основам неживой (костной) материи</a:t>
              </a:r>
              <a:endPara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39552" y="1844824"/>
              <a:ext cx="3240360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Механицизм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707904" y="1475656"/>
            <a:ext cx="1656184" cy="3465512"/>
            <a:chOff x="3779912" y="1475656"/>
            <a:chExt cx="1656184" cy="346551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4572000" y="1475656"/>
              <a:ext cx="0" cy="3033464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3779912" y="4506672"/>
              <a:ext cx="792088" cy="434496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572000" y="4491234"/>
              <a:ext cx="864096" cy="449934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539552" y="4769488"/>
            <a:ext cx="3240360" cy="1237084"/>
            <a:chOff x="539552" y="1844824"/>
            <a:chExt cx="3240360" cy="223224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39552" y="1844824"/>
              <a:ext cx="3240360" cy="22322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Все живое происходит только от живого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39552" y="1844824"/>
              <a:ext cx="3240360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Теория биогенеза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220072" y="4769488"/>
            <a:ext cx="3240360" cy="1237084"/>
            <a:chOff x="539552" y="1844824"/>
            <a:chExt cx="3240360" cy="2232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39552" y="1844824"/>
              <a:ext cx="3240360" cy="22322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Возможность происхождения живого из неживого (мертвого)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39552" y="1844824"/>
              <a:ext cx="3240360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Теория абиогенеза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Управляющая кнопка: далее 36">
            <a:hlinkClick r:id="rId2" action="ppaction://hlinksldjump" highlightClick="1"/>
          </p:cNvPr>
          <p:cNvSpPr/>
          <p:nvPr/>
        </p:nvSpPr>
        <p:spPr>
          <a:xfrm>
            <a:off x="8702636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6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6942492" y="989942"/>
            <a:ext cx="0" cy="504056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238895" y="970368"/>
            <a:ext cx="0" cy="504056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200800" cy="72008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Современные взгляды на возникновение жизни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412776"/>
            <a:ext cx="3528392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Космическое занесение жизни на поверхность Земли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48064" y="1412776"/>
            <a:ext cx="3528392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Неразрывность жизни и материи (как и материя, жизнь существует вечно)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77996" y="2996952"/>
            <a:ext cx="4464496" cy="792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Жизнь (живое)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7544" y="4581128"/>
            <a:ext cx="3384376" cy="1512168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Энгельс: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«Жизнь – это способ существования белковых тел»</a:t>
            </a: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5292080" y="4590256"/>
            <a:ext cx="3384376" cy="1512168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Жизнь –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явление материального мира, то есть: </a:t>
            </a:r>
          </a:p>
          <a:p>
            <a:pPr marL="342900" indent="-342900" algn="just">
              <a:buFont typeface="Symbol" pitchFamily="18" charset="2"/>
              <a:buChar char="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аминокислоты</a:t>
            </a:r>
          </a:p>
          <a:p>
            <a:pPr marL="342900" indent="-342900" algn="just">
              <a:buFont typeface="Symbol" pitchFamily="18" charset="2"/>
              <a:buChar char="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протоплазма</a:t>
            </a:r>
          </a:p>
        </p:txBody>
      </p:sp>
      <p:cxnSp>
        <p:nvCxnSpPr>
          <p:cNvPr id="15" name="Прямая соединительная линия 14"/>
          <p:cNvCxnSpPr>
            <a:stCxn id="11" idx="2"/>
          </p:cNvCxnSpPr>
          <p:nvPr/>
        </p:nvCxnSpPr>
        <p:spPr>
          <a:xfrm flipH="1">
            <a:off x="2159732" y="3789040"/>
            <a:ext cx="2550512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2"/>
          </p:cNvCxnSpPr>
          <p:nvPr/>
        </p:nvCxnSpPr>
        <p:spPr>
          <a:xfrm>
            <a:off x="4710244" y="3789040"/>
            <a:ext cx="2454044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Управляющая кнопка: далее 17">
            <a:hlinkClick r:id="rId2" action="ppaction://hlinksldjump" highlightClick="1"/>
          </p:cNvPr>
          <p:cNvSpPr/>
          <p:nvPr/>
        </p:nvSpPr>
        <p:spPr>
          <a:xfrm rot="10800000">
            <a:off x="0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72618" y="1700808"/>
            <a:ext cx="3672408" cy="1944216"/>
          </a:xfrm>
          <a:prstGeom prst="round2DiagRect">
            <a:avLst/>
          </a:prstGeom>
          <a:solidFill>
            <a:srgbClr val="FFFF99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Широкое значение: весь окружающий нас мир во всем многообразии его форм (охватывает весь материальный, энергетический и информационный мир Вселенной)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04048" y="1697920"/>
            <a:ext cx="3672408" cy="1944216"/>
          </a:xfrm>
          <a:prstGeom prst="round2DiagRect">
            <a:avLst/>
          </a:prstGeom>
          <a:solidFill>
            <a:srgbClr val="FFFF99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Узкое значение: биосфера нашей планеты, то есть тонкая оболочка Земли, где протекает жизнь.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среда обитания человека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8719" y="3645024"/>
            <a:ext cx="0" cy="42754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27784" y="4069679"/>
            <a:ext cx="6048672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данные 10"/>
          <p:cNvSpPr/>
          <p:nvPr/>
        </p:nvSpPr>
        <p:spPr>
          <a:xfrm>
            <a:off x="323528" y="4069679"/>
            <a:ext cx="3384376" cy="2671689"/>
          </a:xfrm>
          <a:prstGeom prst="flowChartInputOutput">
            <a:avLst/>
          </a:prstGeom>
          <a:solidFill>
            <a:srgbClr val="FFFF99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Естественная или нерукотворная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совокупность естественных условий существования человека 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данные 12"/>
          <p:cNvSpPr/>
          <p:nvPr/>
        </p:nvSpPr>
        <p:spPr>
          <a:xfrm>
            <a:off x="5321198" y="4069678"/>
            <a:ext cx="3384376" cy="2671689"/>
          </a:xfrm>
          <a:prstGeom prst="flowChartInputOutput">
            <a:avLst/>
          </a:prstGeom>
          <a:solidFill>
            <a:srgbClr val="FFFF99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Искусственная, или рукотворная, или вторая природа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все созданное руками человека и для человека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rId2" action="ppaction://hlinksldjump" highlightClick="1"/>
          </p:cNvPr>
          <p:cNvSpPr/>
          <p:nvPr/>
        </p:nvSpPr>
        <p:spPr>
          <a:xfrm>
            <a:off x="8702636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/>
          <p:cNvCxnSpPr/>
          <p:nvPr/>
        </p:nvCxnSpPr>
        <p:spPr>
          <a:xfrm>
            <a:off x="6768244" y="1761947"/>
            <a:ext cx="0" cy="864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83768" y="1748646"/>
            <a:ext cx="0" cy="864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92688" cy="114300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является природа для человека?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1417638"/>
            <a:ext cx="10135" cy="3234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" idx="2"/>
          </p:cNvCxnSpPr>
          <p:nvPr/>
        </p:nvCxnSpPr>
        <p:spPr>
          <a:xfrm flipH="1">
            <a:off x="3347864" y="1417638"/>
            <a:ext cx="1224136" cy="34430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2"/>
          </p:cNvCxnSpPr>
          <p:nvPr/>
        </p:nvCxnSpPr>
        <p:spPr>
          <a:xfrm>
            <a:off x="4572000" y="1417638"/>
            <a:ext cx="1296144" cy="34430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23628" y="1761947"/>
            <a:ext cx="2664296" cy="52711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Храм?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2451" y="1748646"/>
            <a:ext cx="2664296" cy="53065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Мастерская?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с двумя вырезанными противолежащими углами 25"/>
          <p:cNvSpPr/>
          <p:nvPr/>
        </p:nvSpPr>
        <p:spPr>
          <a:xfrm>
            <a:off x="899592" y="2626042"/>
            <a:ext cx="3024336" cy="2016224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Гибель человека, т.к. из-за отказа использовать природные ресурсы человек не выживет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с двумя вырезанными противолежащими углами 26"/>
          <p:cNvSpPr/>
          <p:nvPr/>
        </p:nvSpPr>
        <p:spPr>
          <a:xfrm>
            <a:off x="5384353" y="2635676"/>
            <a:ext cx="2952328" cy="2016224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Гибель человека, т.к. из-за потребительского отношения к природным ресурсам гибнет природа – среда обитания человека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73725" y="4797152"/>
            <a:ext cx="7437089" cy="1656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7063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для человека должна быть и храмом, и мастерской.</a:t>
            </a:r>
          </a:p>
          <a:p>
            <a:pPr marL="627063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требует бережного использования природных ресурсов.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p\Downloads\noun_exclamatory mark_2688144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4"/>
          <a:stretch/>
        </p:blipFill>
        <p:spPr bwMode="auto">
          <a:xfrm>
            <a:off x="520072" y="4842023"/>
            <a:ext cx="2067689" cy="156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Управляющая кнопка: далее 35">
            <a:hlinkClick r:id="rId3" action="ppaction://hlinksldjump" highlightClick="1"/>
          </p:cNvPr>
          <p:cNvSpPr/>
          <p:nvPr/>
        </p:nvSpPr>
        <p:spPr>
          <a:xfrm rot="10800000">
            <a:off x="0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9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332656"/>
            <a:ext cx="7848872" cy="1080120"/>
          </a:xfrm>
          <a:prstGeom prst="round2DiagRect">
            <a:avLst/>
          </a:prstGeom>
          <a:solidFill>
            <a:srgbClr val="FFFF99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мировоззренческие установки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79512" y="2060848"/>
            <a:ext cx="2766209" cy="2736304"/>
          </a:xfrm>
          <a:prstGeom prst="flowChartConnector">
            <a:avLst/>
          </a:prstGeom>
          <a:solidFill>
            <a:srgbClr val="FFFF99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Природоцентризм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(главное –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природа)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3131840" y="2060848"/>
            <a:ext cx="2766209" cy="2736304"/>
          </a:xfrm>
          <a:prstGeom prst="flowChartConnector">
            <a:avLst/>
          </a:prstGeom>
          <a:solidFill>
            <a:srgbClr val="FFFF99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Социоценризм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(главное –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общество)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6025932" y="2060848"/>
            <a:ext cx="2866548" cy="2736304"/>
          </a:xfrm>
          <a:prstGeom prst="flowChartConnector">
            <a:avLst/>
          </a:prstGeom>
          <a:solidFill>
            <a:srgbClr val="FFFF99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Антропоцентризм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(главное –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человек)</a:t>
            </a:r>
          </a:p>
        </p:txBody>
      </p:sp>
      <p:cxnSp>
        <p:nvCxnSpPr>
          <p:cNvPr id="15" name="Прямая соединительная линия 14"/>
          <p:cNvCxnSpPr>
            <a:stCxn id="8" idx="0"/>
          </p:cNvCxnSpPr>
          <p:nvPr/>
        </p:nvCxnSpPr>
        <p:spPr>
          <a:xfrm flipH="1" flipV="1">
            <a:off x="1562616" y="1412776"/>
            <a:ext cx="1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4589754" y="1412776"/>
            <a:ext cx="1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7481900" y="1404949"/>
            <a:ext cx="1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Hp\Downloads\noun_nature_2026107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88"/>
          <a:stretch/>
        </p:blipFill>
        <p:spPr bwMode="auto">
          <a:xfrm>
            <a:off x="505486" y="4941168"/>
            <a:ext cx="2114257" cy="183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ownloads\noun_population_2383319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5"/>
          <a:stretch/>
        </p:blipFill>
        <p:spPr bwMode="auto">
          <a:xfrm>
            <a:off x="3325501" y="4797296"/>
            <a:ext cx="2378885" cy="200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p\Downloads\noun_person_751366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94"/>
          <a:stretch/>
        </p:blipFill>
        <p:spPr bwMode="auto">
          <a:xfrm>
            <a:off x="6444208" y="4861641"/>
            <a:ext cx="2336800" cy="194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Управляющая кнопка: далее 20">
            <a:hlinkClick r:id="rId5" action="ppaction://hlinksldjump" highlightClick="1"/>
          </p:cNvPr>
          <p:cNvSpPr/>
          <p:nvPr/>
        </p:nvSpPr>
        <p:spPr>
          <a:xfrm rot="10800000">
            <a:off x="0" y="0"/>
            <a:ext cx="441364" cy="404664"/>
          </a:xfrm>
          <a:prstGeom prst="actionButtonForwardNex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5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549</Words>
  <Application>Microsoft Office PowerPoint</Application>
  <PresentationFormat>Экран (4:3)</PresentationFormat>
  <Paragraphs>117</Paragraphs>
  <Slides>14</Slides>
  <Notes>0</Notes>
  <HiddenSlides>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Раздел I Человек и общество Тема 1.Человек, природа, общество</vt:lpstr>
      <vt:lpstr>План</vt:lpstr>
      <vt:lpstr>Возникновение Земли</vt:lpstr>
      <vt:lpstr>Особые условия возникновения жизни на планете Земля</vt:lpstr>
      <vt:lpstr>Возникновение жизни на Земле</vt:lpstr>
      <vt:lpstr>Современные взгляды на возникновение жизни</vt:lpstr>
      <vt:lpstr>Природа</vt:lpstr>
      <vt:lpstr>Чем является природа для человека?</vt:lpstr>
      <vt:lpstr>Презентация PowerPoint</vt:lpstr>
      <vt:lpstr>Термины</vt:lpstr>
      <vt:lpstr>Презентация PowerPoint</vt:lpstr>
      <vt:lpstr>Презентация PowerPoint</vt:lpstr>
      <vt:lpstr>План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I Человек, природа, общество</dc:title>
  <dc:creator>Hp</dc:creator>
  <cp:lastModifiedBy>Hp</cp:lastModifiedBy>
  <cp:revision>22</cp:revision>
  <dcterms:created xsi:type="dcterms:W3CDTF">2020-03-07T07:56:33Z</dcterms:created>
  <dcterms:modified xsi:type="dcterms:W3CDTF">2020-03-09T09:24:26Z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716769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