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7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Default ContentType="image/jpeg" Extension="jpeg"/>
  <Default ContentType="image/x-wmf" Extension="wmf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Default ContentType="audio/wav" Extension="wav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notesSlide+xml" PartName="/ppt/notesSlides/notesSlide1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theme+xml" PartName="/ppt/theme/theme2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7" r:id="rId2"/>
    <p:sldId id="260" r:id="rId3"/>
    <p:sldId id="257" r:id="rId4"/>
    <p:sldId id="269" r:id="rId5"/>
    <p:sldId id="268" r:id="rId6"/>
    <p:sldId id="263" r:id="rId7"/>
    <p:sldId id="271" r:id="rId8"/>
    <p:sldId id="273" r:id="rId9"/>
    <p:sldId id="274" r:id="rId10"/>
    <p:sldId id="275" r:id="rId11"/>
    <p:sldId id="279" r:id="rId12"/>
    <p:sldId id="292" r:id="rId13"/>
    <p:sldId id="281" r:id="rId14"/>
    <p:sldId id="282" r:id="rId15"/>
    <p:sldId id="283" r:id="rId16"/>
    <p:sldId id="284" r:id="rId17"/>
    <p:sldId id="286" r:id="rId18"/>
    <p:sldId id="287" r:id="rId19"/>
    <p:sldId id="291" r:id="rId20"/>
    <p:sldId id="278" r:id="rId21"/>
    <p:sldId id="277" r:id="rId22"/>
    <p:sldId id="265" r:id="rId23"/>
    <p:sldId id="27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B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4CB4BB2-8A31-4712-8372-19185154AA82}" type="datetimeFigureOut">
              <a:rPr lang="ru-RU"/>
              <a:pPr>
                <a:defRPr/>
              </a:pPr>
              <a:t>12.05.2018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BB82CD4-EFC4-4BE1-97E4-36675CCC4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92F11A-2A28-4341-918F-5B6B1105A2E8}" type="slidenum">
              <a:rPr lang="ru-RU" altLang="ru-RU" smtClean="0">
                <a:latin typeface="Calibri" pitchFamily="34" charset="0"/>
              </a:rPr>
              <a:pPr/>
              <a:t>5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952C48-D037-432A-AD5E-7EA83D08A7F2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5634C-1B88-420F-955C-D8FB4D300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06975-A5AF-4CAF-9B37-80681A93B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E3A3C-2424-4B9E-9727-FBBD885DE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3.pic4you.ru/allimage/y2013/10-24/12216/3925138.pn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572250" y="285750"/>
            <a:ext cx="2293938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http://s1.pic4you.ru/allimage/y2012/12-09/12216/2798960.png"/>
          <p:cNvPicPr>
            <a:picLocks noChangeAspect="1" noChangeArrowheads="1"/>
          </p:cNvPicPr>
          <p:nvPr userDrawn="1"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 rot="16483902">
            <a:off x="4446588" y="4051300"/>
            <a:ext cx="1671638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s3.pic4you.ru/allimage/y2013/10-24/12216/3925142.png"/>
          <p:cNvPicPr>
            <a:picLocks noChangeAspect="1" noChangeArrowheads="1"/>
          </p:cNvPicPr>
          <p:nvPr userDrawn="1"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000750" y="2762250"/>
            <a:ext cx="2049463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p1.pichost.me/i/56/1797413.png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frame">
            <a:avLst>
              <a:gd name="adj1" fmla="val 5450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3.pic4you.ru/allimage/y2013/10-24/12216/3925138.pn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190500"/>
            <a:ext cx="232727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http://p1.pichost.me/i/56/1797413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frame">
            <a:avLst>
              <a:gd name="adj1" fmla="val 5450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3.pic4you.ru/allimage/y2013/10-24/12216/3925138.pn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190500"/>
            <a:ext cx="232727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http://p1.pichost.me/i/56/1797413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frame">
            <a:avLst>
              <a:gd name="adj1" fmla="val 5450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3.pic4you.ru/allimage/y2013/10-24/12216/3925138.pn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190500"/>
            <a:ext cx="232727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http://p1.pichost.me/i/56/1797413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frame">
            <a:avLst>
              <a:gd name="adj1" fmla="val 5450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3.pic4you.ru/allimage/y2013/10-24/12216/3925138.pn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190500"/>
            <a:ext cx="232727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http://p1.pichost.me/i/56/1797413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frame">
            <a:avLst>
              <a:gd name="adj1" fmla="val 5450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3.pic4you.ru/allimage/y2013/10-24/12216/3925138.pn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190500"/>
            <a:ext cx="232727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http://p1.pichost.me/i/56/1797413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frame">
            <a:avLst>
              <a:gd name="adj1" fmla="val 5450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3.pic4you.ru/allimage/y2013/10-24/12216/3925138.pn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190500"/>
            <a:ext cx="232727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http://p1.pichost.me/i/56/1797413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frame">
            <a:avLst>
              <a:gd name="adj1" fmla="val 5450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E127F-4F0B-4BD5-9EB6-D0195615F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3CA01-E734-4975-BB2E-7BD2790F7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0D87-406E-4779-9E45-ACFE3F02C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E4D06-12F3-4A7E-90F0-366DB610C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880B7-2913-40FD-BBAD-918D19B2B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FA4A6-8560-4642-8CBA-433735928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ACBC0-688A-4FDA-9AA2-AD17730C2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84402-B95A-49F8-AF15-AE2E62806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525467-2634-4AC3-BF4C-75FC1FEF0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103;&#1103;&#1103;&#1103;&#1103;\&#1060;&#1080;&#1079;&#1084;&#1080;&#1085;&#1091;&#1090;&#1082;&#1072;%20&#1043;&#1041;&#1054;&#1059;%20&#1062;&#1054;%20497.mp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23850" y="2133600"/>
            <a:ext cx="8229600" cy="1143000"/>
          </a:xfrm>
        </p:spPr>
        <p:txBody>
          <a:bodyPr/>
          <a:lstStyle/>
          <a:p>
            <a:r>
              <a:rPr lang="ru-RU" altLang="ru-RU" sz="4800" b="1" smtClean="0">
                <a:solidFill>
                  <a:srgbClr val="800000"/>
                </a:solidFill>
              </a:rPr>
              <a:t>УРОК   МАТЕМАТИКИ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 b="1" smtClean="0">
                <a:solidFill>
                  <a:srgbClr val="800000"/>
                </a:solidFill>
              </a:rPr>
              <a:t>ПЕРИМЕТР-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428625" y="1671638"/>
            <a:ext cx="2386013" cy="8921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5400" smtClean="0">
                <a:solidFill>
                  <a:srgbClr val="800000"/>
                </a:solidFill>
              </a:rPr>
              <a:t>сумма 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2701925" y="1671638"/>
            <a:ext cx="26622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5400">
                <a:solidFill>
                  <a:srgbClr val="B00000"/>
                </a:solidFill>
              </a:rPr>
              <a:t>     длин 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6372225" y="1679575"/>
            <a:ext cx="21955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5400">
                <a:solidFill>
                  <a:srgbClr val="B00000"/>
                </a:solidFill>
              </a:rPr>
              <a:t>сторон</a:t>
            </a:r>
          </a:p>
        </p:txBody>
      </p:sp>
      <p:sp>
        <p:nvSpPr>
          <p:cNvPr id="8199" name="Прямоугольник 3"/>
          <p:cNvSpPr>
            <a:spLocks noChangeArrowheads="1"/>
          </p:cNvSpPr>
          <p:nvPr/>
        </p:nvSpPr>
        <p:spPr bwMode="auto">
          <a:xfrm>
            <a:off x="1643063" y="2500313"/>
            <a:ext cx="5284787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5400">
                <a:solidFill>
                  <a:srgbClr val="B00000"/>
                </a:solidFill>
              </a:rPr>
              <a:t> многоугольника</a:t>
            </a:r>
          </a:p>
          <a:p>
            <a:pPr>
              <a:spcBef>
                <a:spcPct val="20000"/>
              </a:spcBef>
            </a:pPr>
            <a:r>
              <a:rPr lang="ru-RU" altLang="ru-RU" sz="5400" b="1">
                <a:solidFill>
                  <a:srgbClr val="B00000"/>
                </a:solidFill>
              </a:rPr>
              <a:t>           Р</a:t>
            </a:r>
            <a:r>
              <a:rPr lang="ru-RU" altLang="ru-RU" sz="5400">
                <a:solidFill>
                  <a:srgbClr val="B00000"/>
                </a:solidFill>
              </a:rPr>
              <a:t> (пэ) </a:t>
            </a:r>
          </a:p>
          <a:p>
            <a:pPr>
              <a:spcBef>
                <a:spcPct val="20000"/>
              </a:spcBef>
            </a:pPr>
            <a:r>
              <a:rPr lang="ru-RU" altLang="ru-RU" sz="5400">
                <a:solidFill>
                  <a:srgbClr val="B00000"/>
                </a:solidFill>
              </a:rPr>
              <a:t>      </a:t>
            </a:r>
            <a:r>
              <a:rPr lang="ru-RU" altLang="ru-RU" sz="5400" b="1" i="1">
                <a:solidFill>
                  <a:srgbClr val="B00000"/>
                </a:solidFill>
              </a:rPr>
              <a:t>мм, см, дм, 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EF8C2"/>
              </a:clrFrom>
              <a:clrTo>
                <a:srgbClr val="FEF8C2">
                  <a:alpha val="0"/>
                </a:srgbClr>
              </a:clrTo>
            </a:clrChange>
          </a:blip>
          <a:srcRect l="6250" t="3978" r="50160" b="17613"/>
          <a:stretch>
            <a:fillRect/>
          </a:stretch>
        </p:blipFill>
        <p:spPr>
          <a:xfrm>
            <a:off x="357188" y="428625"/>
            <a:ext cx="5572125" cy="5411788"/>
          </a:xfrm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 rot="-2259910">
            <a:off x="801688" y="1539875"/>
            <a:ext cx="1050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7 см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 rot="2684441">
            <a:off x="4572000" y="1714500"/>
            <a:ext cx="1050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7 см</a:t>
            </a:r>
          </a:p>
          <a:p>
            <a:endParaRPr lang="ru-RU"/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 rot="-2933303">
            <a:off x="3668713" y="4810125"/>
            <a:ext cx="10493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7 см</a:t>
            </a:r>
          </a:p>
          <a:p>
            <a:endParaRPr lang="ru-RU"/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 rot="2749172">
            <a:off x="457200" y="3808413"/>
            <a:ext cx="1050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7 см</a:t>
            </a:r>
          </a:p>
          <a:p>
            <a:endParaRPr lang="ru-RU"/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5143500" y="4286250"/>
            <a:ext cx="39163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Р=7 +7+7+7=28 см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Физминутка ГБОУ ЦО 497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625" y="177800"/>
            <a:ext cx="8501063" cy="63769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796820"/>
            <a:ext cx="5184576" cy="132343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ru-RU" sz="3200" dirty="0">
                <a:ln w="19050"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4000" dirty="0">
                <a:ln w="19050"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Периметр многоугольника</a:t>
            </a:r>
            <a:endParaRPr lang="ru-RU" sz="3200" dirty="0">
              <a:ln w="19050">
                <a:solidFill>
                  <a:srgbClr val="C00000"/>
                </a:solidFill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4773613"/>
            <a:ext cx="4033838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2C9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11413" y="549275"/>
            <a:ext cx="5400675" cy="15351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Вставь пропущенное слово.</a:t>
            </a:r>
          </a:p>
          <a:p>
            <a:pPr algn="ctr">
              <a:defRPr/>
            </a:pPr>
            <a:r>
              <a:rPr lang="ru-RU" sz="2800" b="1" dirty="0"/>
              <a:t>Периметр – это  сумма  …..  сторон многоугольника. 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50825" y="2565400"/>
            <a:ext cx="12255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chemeClr val="bg1"/>
                </a:solidFill>
              </a:rPr>
              <a:t> </a:t>
            </a:r>
            <a:r>
              <a:rPr lang="en-US" sz="6600" b="1">
                <a:solidFill>
                  <a:srgbClr val="FFC000"/>
                </a:solidFill>
              </a:rPr>
              <a:t>1</a:t>
            </a:r>
            <a:r>
              <a:rPr lang="ru-RU" sz="6600" b="1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51050" y="4868863"/>
            <a:ext cx="1873250" cy="863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двух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27538" y="4868863"/>
            <a:ext cx="1873250" cy="863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всех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32588" y="4868863"/>
            <a:ext cx="1871662" cy="863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длин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11413" y="2949575"/>
            <a:ext cx="1655762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427538" y="2949575"/>
            <a:ext cx="1060450" cy="12192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5867400" y="2949575"/>
            <a:ext cx="1062038" cy="1219200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80288" y="2949575"/>
            <a:ext cx="914400" cy="1219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8101013" y="6021388"/>
            <a:ext cx="688975" cy="47942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D68D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427538" y="4868863"/>
            <a:ext cx="1873250" cy="863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 20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11413" y="549275"/>
            <a:ext cx="5400675" cy="15351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 Найди периметр данной фигуры. </a:t>
            </a:r>
          </a:p>
        </p:txBody>
      </p:sp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250825" y="2565400"/>
            <a:ext cx="12255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chemeClr val="bg1"/>
                </a:solidFill>
              </a:rPr>
              <a:t> </a:t>
            </a:r>
            <a:r>
              <a:rPr lang="ru-RU" sz="6600" b="1">
                <a:solidFill>
                  <a:srgbClr val="FFC000"/>
                </a:solidFill>
              </a:rPr>
              <a:t>2.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51050" y="4868863"/>
            <a:ext cx="1873250" cy="863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 8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59563" y="4868863"/>
            <a:ext cx="1873250" cy="863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 10</a:t>
            </a:r>
          </a:p>
        </p:txBody>
      </p:sp>
      <p:pic>
        <p:nvPicPr>
          <p:cNvPr id="23559" name="Рисунок 12" descr="https://iqsha.ru/upload/imglib/2/0/8/i208491/id208491.png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2500313" y="2571750"/>
            <a:ext cx="540067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101013" y="6021388"/>
            <a:ext cx="688975" cy="47942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214563"/>
            <a:ext cx="1071563" cy="842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62" name="TextBox 8"/>
          <p:cNvSpPr txBox="1">
            <a:spLocks noChangeArrowheads="1"/>
          </p:cNvSpPr>
          <p:nvPr/>
        </p:nvSpPr>
        <p:spPr bwMode="auto">
          <a:xfrm>
            <a:off x="4500563" y="2428875"/>
            <a:ext cx="1146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6 см</a:t>
            </a:r>
          </a:p>
        </p:txBody>
      </p:sp>
      <p:sp>
        <p:nvSpPr>
          <p:cNvPr id="11" name="Прямоугольник 10"/>
          <p:cNvSpPr/>
          <p:nvPr/>
        </p:nvSpPr>
        <p:spPr>
          <a:xfrm rot="19402281">
            <a:off x="1992313" y="2684463"/>
            <a:ext cx="1401762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</a:rPr>
              <a:t>2 см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D68D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429000" y="4857750"/>
            <a:ext cx="3000375" cy="863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 8+9+4+10+4=35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11413" y="549275"/>
            <a:ext cx="5616575" cy="15351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 Найди вычисление периметра, соответствующее данной фигуре. </a:t>
            </a:r>
          </a:p>
        </p:txBody>
      </p:sp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250825" y="2565400"/>
            <a:ext cx="12255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chemeClr val="bg1"/>
                </a:solidFill>
              </a:rPr>
              <a:t> </a:t>
            </a:r>
            <a:r>
              <a:rPr lang="ru-RU" sz="6600" b="1">
                <a:solidFill>
                  <a:srgbClr val="FFC000"/>
                </a:solidFill>
              </a:rPr>
              <a:t>3.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75" y="4857750"/>
            <a:ext cx="2638425" cy="863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8+9-3+10=24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43688" y="4857750"/>
            <a:ext cx="1871662" cy="863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 8+9+3=20</a:t>
            </a:r>
          </a:p>
        </p:txBody>
      </p:sp>
      <p:pic>
        <p:nvPicPr>
          <p:cNvPr id="24583" name="Рисунок 8" descr="https://iqsha.ru/upload/imglib/2/0/8/i208431/id2084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276475"/>
            <a:ext cx="316706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101013" y="6021388"/>
            <a:ext cx="688975" cy="47942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D68D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787900" y="4868863"/>
            <a:ext cx="1512888" cy="863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8м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95513" y="452438"/>
            <a:ext cx="6553200" cy="15367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/>
              <a:t> </a:t>
            </a:r>
            <a:r>
              <a:rPr lang="ru-RU" sz="2400" b="1" dirty="0"/>
              <a:t>Детям во дворе поставили новую квадратную песочницу. Какова длина её бордюра, если одна сторона песочницы – 2м?</a:t>
            </a:r>
            <a:endParaRPr lang="ru-RU" sz="2800" b="1" dirty="0"/>
          </a:p>
        </p:txBody>
      </p:sp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250825" y="2565400"/>
            <a:ext cx="12255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chemeClr val="bg1"/>
                </a:solidFill>
              </a:rPr>
              <a:t> </a:t>
            </a:r>
            <a:r>
              <a:rPr lang="ru-RU" sz="6600" b="1">
                <a:solidFill>
                  <a:srgbClr val="FFC000"/>
                </a:solidFill>
              </a:rPr>
              <a:t>4.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948488" y="4868863"/>
            <a:ext cx="1511300" cy="863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 10м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5875" y="4868863"/>
            <a:ext cx="1511300" cy="863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 4м</a:t>
            </a:r>
            <a:endParaRPr lang="ru-RU" sz="2400" b="1" dirty="0"/>
          </a:p>
        </p:txBody>
      </p:sp>
      <p:pic>
        <p:nvPicPr>
          <p:cNvPr id="25607" name="Picture 3" descr="http://prim.md/wp-content/uploads/products_img/pesochnitsa-raduga-s-gribkom_src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56" r="8333"/>
          <a:stretch>
            <a:fillRect/>
          </a:stretch>
        </p:blipFill>
        <p:spPr bwMode="auto">
          <a:xfrm>
            <a:off x="4140200" y="2084388"/>
            <a:ext cx="22320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8101013" y="6021388"/>
            <a:ext cx="688975" cy="47942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D68D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11638" y="4868863"/>
            <a:ext cx="1512887" cy="863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  70см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7763" y="4868863"/>
            <a:ext cx="1512887" cy="863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80см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11413" y="452438"/>
            <a:ext cx="5400675" cy="15367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/>
              <a:t> </a:t>
            </a:r>
            <a:r>
              <a:rPr lang="ru-RU" sz="2400" b="1" dirty="0"/>
              <a:t> Найди периметр дорожного знака, если известно, что каждая сторона равна 10см.</a:t>
            </a:r>
            <a:endParaRPr lang="ru-RU" sz="2800" b="1" dirty="0"/>
          </a:p>
        </p:txBody>
      </p:sp>
      <p:sp>
        <p:nvSpPr>
          <p:cNvPr id="26629" name="TextBox 2"/>
          <p:cNvSpPr txBox="1">
            <a:spLocks noChangeArrowheads="1"/>
          </p:cNvSpPr>
          <p:nvPr/>
        </p:nvSpPr>
        <p:spPr bwMode="auto">
          <a:xfrm>
            <a:off x="250825" y="2565400"/>
            <a:ext cx="12255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chemeClr val="bg1"/>
                </a:solidFill>
              </a:rPr>
              <a:t> </a:t>
            </a:r>
            <a:r>
              <a:rPr lang="ru-RU" sz="6600" b="1">
                <a:solidFill>
                  <a:srgbClr val="FFC000"/>
                </a:solidFill>
              </a:rPr>
              <a:t>5.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95513" y="4868863"/>
            <a:ext cx="1512887" cy="863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 50см</a:t>
            </a:r>
            <a:endParaRPr lang="ru-RU" sz="2400" b="1" dirty="0"/>
          </a:p>
        </p:txBody>
      </p:sp>
      <p:pic>
        <p:nvPicPr>
          <p:cNvPr id="26631" name="Picture 4" descr="http://media.tumblr.com/189448d72262a1d4ccbf251d74e02554/tumblr_inline_ml0o7z0qk51qz4rg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2276475"/>
            <a:ext cx="22955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101013" y="6021388"/>
            <a:ext cx="688975" cy="47942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D68D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428875" y="4676775"/>
            <a:ext cx="5786438" cy="8651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/>
              <a:t> при вычислении длины забора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86000" y="3621088"/>
            <a:ext cx="5929313" cy="863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 </a:t>
            </a:r>
            <a:r>
              <a:rPr lang="ru-RU" sz="2800" b="1" i="1" dirty="0"/>
              <a:t>при определении скорости самолёта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87675" y="2565400"/>
            <a:ext cx="4464050" cy="863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 </a:t>
            </a:r>
            <a:r>
              <a:rPr lang="ru-RU" sz="2800" b="1" i="1" dirty="0"/>
              <a:t>при посадке картофеля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95513" y="452438"/>
            <a:ext cx="5689600" cy="15367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/>
              <a:t> В каком случае необходимо знать правило вычисления периметра?</a:t>
            </a:r>
          </a:p>
        </p:txBody>
      </p:sp>
      <p:sp>
        <p:nvSpPr>
          <p:cNvPr id="27654" name="TextBox 2"/>
          <p:cNvSpPr txBox="1">
            <a:spLocks noChangeArrowheads="1"/>
          </p:cNvSpPr>
          <p:nvPr/>
        </p:nvSpPr>
        <p:spPr bwMode="auto">
          <a:xfrm>
            <a:off x="250825" y="2565400"/>
            <a:ext cx="13684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FFC000"/>
                </a:solidFill>
              </a:rPr>
              <a:t>6.</a:t>
            </a: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101013" y="6021388"/>
            <a:ext cx="688975" cy="47942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D68D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6369050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B00000"/>
                </a:solidFill>
              </a:rPr>
              <a:t>Устный счет</a:t>
            </a:r>
            <a:br>
              <a:rPr lang="ru-RU" sz="4800" smtClean="0">
                <a:solidFill>
                  <a:srgbClr val="B00000"/>
                </a:solidFill>
              </a:rPr>
            </a:br>
            <a:r>
              <a:rPr lang="ru-RU" sz="4000" b="1" smtClean="0">
                <a:solidFill>
                  <a:srgbClr val="B00000"/>
                </a:solidFill>
              </a:rPr>
              <a:t>10 – Е</a:t>
            </a:r>
            <a:br>
              <a:rPr lang="ru-RU" sz="4000" b="1" smtClean="0">
                <a:solidFill>
                  <a:srgbClr val="B00000"/>
                </a:solidFill>
              </a:rPr>
            </a:br>
            <a:r>
              <a:rPr lang="ru-RU" sz="4000" b="1" smtClean="0">
                <a:solidFill>
                  <a:srgbClr val="B00000"/>
                </a:solidFill>
              </a:rPr>
              <a:t>65 – Е</a:t>
            </a:r>
            <a:br>
              <a:rPr lang="ru-RU" sz="4000" b="1" smtClean="0">
                <a:solidFill>
                  <a:srgbClr val="B00000"/>
                </a:solidFill>
              </a:rPr>
            </a:br>
            <a:r>
              <a:rPr lang="ru-RU" sz="4000" b="1" smtClean="0">
                <a:solidFill>
                  <a:srgbClr val="B00000"/>
                </a:solidFill>
              </a:rPr>
              <a:t>16 - И</a:t>
            </a:r>
            <a:br>
              <a:rPr lang="ru-RU" sz="4000" b="1" smtClean="0">
                <a:solidFill>
                  <a:srgbClr val="B00000"/>
                </a:solidFill>
              </a:rPr>
            </a:br>
            <a:r>
              <a:rPr lang="ru-RU" sz="4000" b="1" smtClean="0">
                <a:solidFill>
                  <a:srgbClr val="B00000"/>
                </a:solidFill>
              </a:rPr>
              <a:t>12 - Р</a:t>
            </a:r>
            <a:br>
              <a:rPr lang="ru-RU" sz="4000" b="1" smtClean="0">
                <a:solidFill>
                  <a:srgbClr val="B00000"/>
                </a:solidFill>
              </a:rPr>
            </a:br>
            <a:r>
              <a:rPr lang="ru-RU" sz="4000" b="1" smtClean="0">
                <a:solidFill>
                  <a:srgbClr val="B00000"/>
                </a:solidFill>
              </a:rPr>
              <a:t>79 - Т</a:t>
            </a:r>
            <a:br>
              <a:rPr lang="ru-RU" sz="4000" b="1" smtClean="0">
                <a:solidFill>
                  <a:srgbClr val="B00000"/>
                </a:solidFill>
              </a:rPr>
            </a:br>
            <a:r>
              <a:rPr lang="ru-RU" sz="4000" b="1" smtClean="0">
                <a:solidFill>
                  <a:srgbClr val="B00000"/>
                </a:solidFill>
              </a:rPr>
              <a:t>60 - М</a:t>
            </a:r>
            <a:br>
              <a:rPr lang="ru-RU" sz="4000" b="1" smtClean="0">
                <a:solidFill>
                  <a:srgbClr val="B00000"/>
                </a:solidFill>
              </a:rPr>
            </a:br>
            <a:r>
              <a:rPr lang="ru-RU" sz="4000" b="1" smtClean="0">
                <a:solidFill>
                  <a:srgbClr val="B00000"/>
                </a:solidFill>
              </a:rPr>
              <a:t>100 - Р</a:t>
            </a:r>
            <a:br>
              <a:rPr lang="ru-RU" sz="4000" b="1" smtClean="0">
                <a:solidFill>
                  <a:srgbClr val="B00000"/>
                </a:solidFill>
              </a:rPr>
            </a:br>
            <a:r>
              <a:rPr lang="ru-RU" sz="4000" b="1" smtClean="0">
                <a:solidFill>
                  <a:srgbClr val="B00000"/>
                </a:solidFill>
              </a:rPr>
              <a:t>0 - П</a:t>
            </a:r>
            <a:r>
              <a:rPr lang="ru-RU" sz="4800" smtClean="0">
                <a:solidFill>
                  <a:srgbClr val="B00000"/>
                </a:solidFill>
              </a:rPr>
              <a:t/>
            </a:r>
            <a:br>
              <a:rPr lang="ru-RU" sz="4800" smtClean="0">
                <a:solidFill>
                  <a:srgbClr val="B00000"/>
                </a:solidFill>
              </a:rPr>
            </a:br>
            <a:endParaRPr lang="ru-RU" sz="4800" smtClean="0">
              <a:solidFill>
                <a:srgbClr val="B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4438"/>
            <a:ext cx="9037638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B00000"/>
                </a:solidFill>
              </a:rPr>
              <a:t>людям каких профессий нужно умение вычислять периметр?</a:t>
            </a:r>
          </a:p>
        </p:txBody>
      </p:sp>
      <p:pic>
        <p:nvPicPr>
          <p:cNvPr id="3080" name="Picture 8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950" y="1484313"/>
            <a:ext cx="3816350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39925" y="1290638"/>
            <a:ext cx="4392613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9950" y="1814513"/>
            <a:ext cx="4248150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9950" y="1624013"/>
            <a:ext cx="46577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0038" y="1581150"/>
            <a:ext cx="5387975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84438" y="5516563"/>
            <a:ext cx="3263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0070C0"/>
                </a:solidFill>
                <a:latin typeface="Arial Narrow" pitchFamily="34" charset="0"/>
              </a:rPr>
              <a:t>швее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39950" y="5518150"/>
            <a:ext cx="4103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0070C0"/>
                </a:solidFill>
                <a:latin typeface="Arial Narrow" pitchFamily="34" charset="0"/>
              </a:rPr>
              <a:t>архитектору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33625" y="5549900"/>
            <a:ext cx="3784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0070C0"/>
                </a:solidFill>
                <a:latin typeface="Arial Narrow" pitchFamily="34" charset="0"/>
              </a:rPr>
              <a:t>строителю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16013" y="5589588"/>
            <a:ext cx="655161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70C0"/>
                </a:solidFill>
                <a:latin typeface="Arial Narrow" pitchFamily="34" charset="0"/>
              </a:rPr>
              <a:t>дорожному рабочему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35238" y="5678488"/>
            <a:ext cx="34575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0070C0"/>
                </a:solidFill>
                <a:latin typeface="Arial Narrow" pitchFamily="34" charset="0"/>
              </a:rPr>
              <a:t>садоводу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71500" y="357188"/>
            <a:ext cx="8229600" cy="1143000"/>
          </a:xfrm>
        </p:spPr>
        <p:txBody>
          <a:bodyPr/>
          <a:lstStyle/>
          <a:p>
            <a:r>
              <a:rPr lang="ru-RU" altLang="ru-RU" b="1" smtClean="0">
                <a:solidFill>
                  <a:srgbClr val="800000"/>
                </a:solidFill>
              </a:rPr>
              <a:t>ДОМАШНЕЕ ЗАДАНИЕ</a:t>
            </a:r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3600" b="1" i="1" smtClean="0">
                <a:solidFill>
                  <a:srgbClr val="B00000"/>
                </a:solidFill>
              </a:rPr>
              <a:t>Карточка с заданием .</a:t>
            </a:r>
          </a:p>
          <a:p>
            <a:r>
              <a:rPr lang="ru-RU" altLang="ru-RU" sz="3600" b="1" i="1" smtClean="0">
                <a:solidFill>
                  <a:srgbClr val="B00000"/>
                </a:solidFill>
              </a:rPr>
              <a:t> Вопрос:</a:t>
            </a:r>
          </a:p>
          <a:p>
            <a:pPr>
              <a:buFontTx/>
              <a:buNone/>
            </a:pPr>
            <a:r>
              <a:rPr lang="ru-RU" altLang="ru-RU" sz="3600" b="1" i="1" smtClean="0">
                <a:solidFill>
                  <a:srgbClr val="B00000"/>
                </a:solidFill>
              </a:rPr>
              <a:t>              Людям каких профессий нужны знания  о нахождении периметра многоугольника?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>
          <a:xfrm>
            <a:off x="1643063" y="1600200"/>
            <a:ext cx="7043737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4800" b="1" i="1" smtClean="0">
                <a:solidFill>
                  <a:srgbClr val="800000"/>
                </a:solidFill>
              </a:rPr>
              <a:t>Я  узнал…</a:t>
            </a:r>
            <a:endParaRPr lang="ru-RU" sz="4800" b="1" smtClean="0">
              <a:solidFill>
                <a:srgbClr val="800000"/>
              </a:solidFill>
            </a:endParaRPr>
          </a:p>
          <a:p>
            <a:pPr algn="just">
              <a:buFontTx/>
              <a:buNone/>
            </a:pPr>
            <a:r>
              <a:rPr lang="ru-RU" sz="4800" b="1" i="1" smtClean="0">
                <a:solidFill>
                  <a:srgbClr val="800000"/>
                </a:solidFill>
              </a:rPr>
              <a:t>Я удивился…</a:t>
            </a:r>
            <a:endParaRPr lang="ru-RU" sz="4800" b="1" smtClean="0">
              <a:solidFill>
                <a:srgbClr val="800000"/>
              </a:solidFill>
            </a:endParaRPr>
          </a:p>
          <a:p>
            <a:pPr algn="just">
              <a:buFontTx/>
              <a:buNone/>
            </a:pPr>
            <a:r>
              <a:rPr lang="ru-RU" sz="4800" b="1" i="1" smtClean="0">
                <a:solidFill>
                  <a:srgbClr val="800000"/>
                </a:solidFill>
              </a:rPr>
              <a:t>Я запомнил…</a:t>
            </a:r>
            <a:endParaRPr lang="ru-RU" sz="4800" b="1" smtClean="0">
              <a:solidFill>
                <a:srgbClr val="800000"/>
              </a:solidFill>
            </a:endParaRP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2060"/>
                </a:solidFill>
              </a:rPr>
              <a:t>Физкультминутка для глаз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359025" y="1844675"/>
            <a:ext cx="4425950" cy="3816350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4032250" y="1287463"/>
            <a:ext cx="1079500" cy="1116012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2359025" y="1287463"/>
            <a:ext cx="4425950" cy="4373562"/>
            <a:chOff x="2510874" y="1439162"/>
            <a:chExt cx="4427052" cy="4374486"/>
          </a:xfrm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2510874" y="1996492"/>
              <a:ext cx="4427052" cy="3817156"/>
            </a:xfrm>
            <a:prstGeom prst="triangl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>
              <a:off x="4184516" y="1439162"/>
              <a:ext cx="1079769" cy="1116248"/>
            </a:xfrm>
            <a:prstGeom prst="star5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" name="Равнобедренный треугольник 8"/>
          <p:cNvSpPr/>
          <p:nvPr/>
        </p:nvSpPr>
        <p:spPr>
          <a:xfrm rot="10800000">
            <a:off x="2362200" y="1289050"/>
            <a:ext cx="4427538" cy="3816350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flipV="1">
            <a:off x="4035425" y="4545013"/>
            <a:ext cx="1081088" cy="1116012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019925" y="5103813"/>
            <a:ext cx="1884363" cy="1639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3.33333E-6 L 0.24201 0.556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01 0.55417 L -0.24201 0.5541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201 0.55417 L 0 -0.002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-1.48148E-6 L -0.24341 -0.5560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341 -0.55602 L 0.24062 -0.5562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62 -0.55625 L -0.00035 -0.0025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05038"/>
            <a:ext cx="8229600" cy="1143000"/>
          </a:xfrm>
        </p:spPr>
        <p:txBody>
          <a:bodyPr/>
          <a:lstStyle/>
          <a:p>
            <a:pPr eaLnBrk="1" hangingPunct="1"/>
            <a:r>
              <a:rPr lang="ru-RU" sz="7200" smtClean="0">
                <a:solidFill>
                  <a:srgbClr val="B00000"/>
                </a:solidFill>
              </a:rPr>
              <a:t>периметр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79388" y="290513"/>
            <a:ext cx="8229600" cy="1143000"/>
          </a:xfrm>
        </p:spPr>
        <p:txBody>
          <a:bodyPr/>
          <a:lstStyle/>
          <a:p>
            <a:r>
              <a:rPr lang="ru-RU" altLang="ru-RU" b="1" smtClean="0">
                <a:solidFill>
                  <a:srgbClr val="800000"/>
                </a:solidFill>
              </a:rPr>
              <a:t>физкультминутка для глаз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4075" y="2955925"/>
            <a:ext cx="1879600" cy="1881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4859338" y="2924175"/>
            <a:ext cx="3384550" cy="3224213"/>
          </a:xfrm>
          <a:prstGeom prst="pen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 rot="19110809">
            <a:off x="2665413" y="2000250"/>
            <a:ext cx="3489325" cy="3009900"/>
          </a:xfrm>
          <a:prstGeom prst="hexagon">
            <a:avLst>
              <a:gd name="adj" fmla="val 33610"/>
              <a:gd name="vf" fmla="val 11547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908175" y="1225550"/>
            <a:ext cx="2757488" cy="47625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7572375" y="2214563"/>
            <a:ext cx="792163" cy="792162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500" y="1357313"/>
            <a:ext cx="1000125" cy="571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43500" y="571500"/>
            <a:ext cx="2143125" cy="12144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6286500" y="3571875"/>
            <a:ext cx="785813" cy="78581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357563" y="2143125"/>
            <a:ext cx="1928812" cy="164306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Трапеция 11"/>
          <p:cNvSpPr/>
          <p:nvPr/>
        </p:nvSpPr>
        <p:spPr>
          <a:xfrm>
            <a:off x="2500313" y="642938"/>
            <a:ext cx="1000125" cy="714375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>
            <a:off x="2214563" y="4500563"/>
            <a:ext cx="2143125" cy="1571625"/>
          </a:xfrm>
          <a:prstGeom prst="parallelogram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авильный пятиугольник 13"/>
          <p:cNvSpPr/>
          <p:nvPr/>
        </p:nvSpPr>
        <p:spPr>
          <a:xfrm>
            <a:off x="5214938" y="5000625"/>
            <a:ext cx="1174750" cy="1057275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Трапеция 14"/>
          <p:cNvSpPr/>
          <p:nvPr/>
        </p:nvSpPr>
        <p:spPr>
          <a:xfrm>
            <a:off x="428625" y="3143250"/>
            <a:ext cx="1643063" cy="1214438"/>
          </a:xfrm>
          <a:prstGeom prst="trapezoi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23" name="TextBox 17"/>
          <p:cNvSpPr txBox="1">
            <a:spLocks noChangeArrowheads="1"/>
          </p:cNvSpPr>
          <p:nvPr/>
        </p:nvSpPr>
        <p:spPr bwMode="auto">
          <a:xfrm>
            <a:off x="857250" y="1857375"/>
            <a:ext cx="4699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400" b="1"/>
              <a:t>1</a:t>
            </a:r>
          </a:p>
        </p:txBody>
      </p:sp>
      <p:sp>
        <p:nvSpPr>
          <p:cNvPr id="13324" name="TextBox 19"/>
          <p:cNvSpPr txBox="1">
            <a:spLocks noChangeArrowheads="1"/>
          </p:cNvSpPr>
          <p:nvPr/>
        </p:nvSpPr>
        <p:spPr bwMode="auto">
          <a:xfrm>
            <a:off x="2786063" y="1285875"/>
            <a:ext cx="4667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400" b="1"/>
              <a:t>2</a:t>
            </a:r>
          </a:p>
        </p:txBody>
      </p:sp>
      <p:sp>
        <p:nvSpPr>
          <p:cNvPr id="13325" name="TextBox 20"/>
          <p:cNvSpPr txBox="1">
            <a:spLocks noChangeArrowheads="1"/>
          </p:cNvSpPr>
          <p:nvPr/>
        </p:nvSpPr>
        <p:spPr bwMode="auto">
          <a:xfrm>
            <a:off x="7715250" y="2857500"/>
            <a:ext cx="4667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400" b="1"/>
              <a:t>3</a:t>
            </a:r>
          </a:p>
        </p:txBody>
      </p:sp>
      <p:sp>
        <p:nvSpPr>
          <p:cNvPr id="13326" name="TextBox 21"/>
          <p:cNvSpPr txBox="1">
            <a:spLocks noChangeArrowheads="1"/>
          </p:cNvSpPr>
          <p:nvPr/>
        </p:nvSpPr>
        <p:spPr bwMode="auto">
          <a:xfrm>
            <a:off x="1000125" y="4286250"/>
            <a:ext cx="4667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400" b="1"/>
              <a:t>4</a:t>
            </a:r>
          </a:p>
        </p:txBody>
      </p:sp>
      <p:sp>
        <p:nvSpPr>
          <p:cNvPr id="13327" name="TextBox 22"/>
          <p:cNvSpPr txBox="1">
            <a:spLocks noChangeArrowheads="1"/>
          </p:cNvSpPr>
          <p:nvPr/>
        </p:nvSpPr>
        <p:spPr bwMode="auto">
          <a:xfrm>
            <a:off x="5929313" y="1714500"/>
            <a:ext cx="4667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400" b="1"/>
              <a:t>5</a:t>
            </a:r>
          </a:p>
        </p:txBody>
      </p:sp>
      <p:sp>
        <p:nvSpPr>
          <p:cNvPr id="13328" name="TextBox 23"/>
          <p:cNvSpPr txBox="1">
            <a:spLocks noChangeArrowheads="1"/>
          </p:cNvSpPr>
          <p:nvPr/>
        </p:nvSpPr>
        <p:spPr bwMode="auto">
          <a:xfrm>
            <a:off x="4071938" y="3643313"/>
            <a:ext cx="4667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400" b="1"/>
              <a:t>6</a:t>
            </a:r>
          </a:p>
        </p:txBody>
      </p:sp>
      <p:sp>
        <p:nvSpPr>
          <p:cNvPr id="13329" name="TextBox 24"/>
          <p:cNvSpPr txBox="1">
            <a:spLocks noChangeArrowheads="1"/>
          </p:cNvSpPr>
          <p:nvPr/>
        </p:nvSpPr>
        <p:spPr bwMode="auto">
          <a:xfrm>
            <a:off x="5572125" y="6088063"/>
            <a:ext cx="4667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400" b="1"/>
              <a:t>7</a:t>
            </a:r>
          </a:p>
        </p:txBody>
      </p:sp>
      <p:sp>
        <p:nvSpPr>
          <p:cNvPr id="13330" name="TextBox 25"/>
          <p:cNvSpPr txBox="1">
            <a:spLocks noChangeArrowheads="1"/>
          </p:cNvSpPr>
          <p:nvPr/>
        </p:nvSpPr>
        <p:spPr bwMode="auto">
          <a:xfrm>
            <a:off x="2857500" y="5929313"/>
            <a:ext cx="4667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400" b="1"/>
              <a:t>8</a:t>
            </a:r>
          </a:p>
        </p:txBody>
      </p:sp>
      <p:sp>
        <p:nvSpPr>
          <p:cNvPr id="13331" name="TextBox 26"/>
          <p:cNvSpPr txBox="1">
            <a:spLocks noChangeArrowheads="1"/>
          </p:cNvSpPr>
          <p:nvPr/>
        </p:nvSpPr>
        <p:spPr bwMode="auto">
          <a:xfrm>
            <a:off x="6429375" y="4214813"/>
            <a:ext cx="4667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400" b="1"/>
              <a:t>9</a:t>
            </a:r>
          </a:p>
        </p:txBody>
      </p:sp>
      <p:sp>
        <p:nvSpPr>
          <p:cNvPr id="28" name="Овал 27"/>
          <p:cNvSpPr/>
          <p:nvPr/>
        </p:nvSpPr>
        <p:spPr>
          <a:xfrm>
            <a:off x="7143750" y="1857375"/>
            <a:ext cx="1692275" cy="1692275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7200" b="1" smtClean="0">
                <a:solidFill>
                  <a:srgbClr val="B00000"/>
                </a:solidFill>
              </a:rPr>
              <a:t>периметр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43063" y="1214438"/>
            <a:ext cx="69897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B00000"/>
                </a:solidFill>
              </a:rPr>
              <a:t>многоугольника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63" y="2286000"/>
            <a:ext cx="842962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</a:rPr>
              <a:t>ЦЕЛЬ:</a:t>
            </a:r>
            <a:r>
              <a:rPr lang="ru-RU" sz="3200">
                <a:solidFill>
                  <a:srgbClr val="002060"/>
                </a:solidFill>
              </a:rPr>
              <a:t> </a:t>
            </a:r>
          </a:p>
          <a:p>
            <a:r>
              <a:rPr lang="ru-RU" altLang="ru-RU" sz="3200" b="1" i="1">
                <a:solidFill>
                  <a:srgbClr val="002060"/>
                </a:solidFill>
              </a:rPr>
              <a:t>узнать что называется </a:t>
            </a:r>
          </a:p>
          <a:p>
            <a:r>
              <a:rPr lang="ru-RU" altLang="ru-RU" sz="3200" b="1" i="1">
                <a:solidFill>
                  <a:srgbClr val="002060"/>
                </a:solidFill>
              </a:rPr>
              <a:t>                          периметром многоугольника ;</a:t>
            </a:r>
          </a:p>
          <a:p>
            <a:r>
              <a:rPr lang="ru-RU" altLang="ru-RU" sz="3200" b="1" i="1">
                <a:solidFill>
                  <a:srgbClr val="002060"/>
                </a:solidFill>
              </a:rPr>
              <a:t>научиться находить </a:t>
            </a:r>
          </a:p>
          <a:p>
            <a:r>
              <a:rPr lang="ru-RU" altLang="ru-RU" sz="3200" b="1" i="1">
                <a:solidFill>
                  <a:srgbClr val="002060"/>
                </a:solidFill>
              </a:rPr>
              <a:t>                          периметр многоугольника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EF8C2"/>
              </a:clrFrom>
              <a:clrTo>
                <a:srgbClr val="FEF8C2">
                  <a:alpha val="0"/>
                </a:srgbClr>
              </a:clrTo>
            </a:clrChange>
          </a:blip>
          <a:srcRect l="6250" t="3978" r="50160" b="17613"/>
          <a:stretch>
            <a:fillRect/>
          </a:stretch>
        </p:blipFill>
        <p:spPr>
          <a:xfrm>
            <a:off x="357188" y="428625"/>
            <a:ext cx="5572125" cy="5411788"/>
          </a:xfrm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 rot="-2259910">
            <a:off x="801688" y="1539875"/>
            <a:ext cx="1050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7 см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 rot="2684441">
            <a:off x="4572000" y="1714500"/>
            <a:ext cx="1050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7 см</a:t>
            </a:r>
          </a:p>
          <a:p>
            <a:endParaRPr lang="ru-RU"/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 rot="-2933303">
            <a:off x="3668713" y="4810125"/>
            <a:ext cx="10493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7 см</a:t>
            </a:r>
          </a:p>
          <a:p>
            <a:endParaRPr lang="ru-RU"/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 rot="2749172">
            <a:off x="457200" y="3808413"/>
            <a:ext cx="1050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7 см</a:t>
            </a:r>
          </a:p>
          <a:p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86375" y="3714750"/>
            <a:ext cx="3371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7 +7+7+7=28 см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 b="1" smtClean="0">
                <a:solidFill>
                  <a:srgbClr val="800000"/>
                </a:solidFill>
              </a:rPr>
              <a:t>ПЕРИМЕТР-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" y="1671638"/>
            <a:ext cx="2386013" cy="8921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5400" smtClean="0">
                <a:solidFill>
                  <a:srgbClr val="800000"/>
                </a:solidFill>
              </a:rPr>
              <a:t>сумма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01925" y="1671638"/>
            <a:ext cx="26622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5400">
                <a:solidFill>
                  <a:srgbClr val="B00000"/>
                </a:solidFill>
              </a:rPr>
              <a:t>     длин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72225" y="1679575"/>
            <a:ext cx="21955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5400">
                <a:solidFill>
                  <a:srgbClr val="B00000"/>
                </a:solidFill>
              </a:rPr>
              <a:t>сторон</a:t>
            </a:r>
          </a:p>
        </p:txBody>
      </p:sp>
      <p:sp>
        <p:nvSpPr>
          <p:cNvPr id="8199" name="Прямоугольник 3"/>
          <p:cNvSpPr>
            <a:spLocks noChangeArrowheads="1"/>
          </p:cNvSpPr>
          <p:nvPr/>
        </p:nvSpPr>
        <p:spPr bwMode="auto">
          <a:xfrm>
            <a:off x="1679575" y="2997200"/>
            <a:ext cx="52832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5400">
                <a:solidFill>
                  <a:srgbClr val="B00000"/>
                </a:solidFill>
              </a:rPr>
              <a:t> многоугольника</a:t>
            </a:r>
          </a:p>
          <a:p>
            <a:pPr>
              <a:spcBef>
                <a:spcPct val="20000"/>
              </a:spcBef>
            </a:pPr>
            <a:r>
              <a:rPr lang="ru-RU" altLang="ru-RU" sz="5400" b="1">
                <a:solidFill>
                  <a:srgbClr val="B00000"/>
                </a:solidFill>
              </a:rPr>
              <a:t>           Р</a:t>
            </a:r>
            <a:r>
              <a:rPr lang="ru-RU" altLang="ru-RU" sz="5400">
                <a:solidFill>
                  <a:srgbClr val="B00000"/>
                </a:solidFill>
              </a:rPr>
              <a:t> (пэ) </a:t>
            </a:r>
          </a:p>
          <a:p>
            <a:pPr>
              <a:spcBef>
                <a:spcPct val="20000"/>
              </a:spcBef>
            </a:pPr>
            <a:r>
              <a:rPr lang="ru-RU" altLang="ru-RU" sz="5400">
                <a:solidFill>
                  <a:srgbClr val="B00000"/>
                </a:solidFill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5238" y="1643063"/>
            <a:ext cx="5338762" cy="3138487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800000"/>
                </a:solidFill>
              </a:rPr>
              <a:t>В древнем Египте границы земельных участков измеряли ходьбой.</a:t>
            </a:r>
            <a:br>
              <a:rPr lang="ru-RU" sz="3600" b="1" i="1" dirty="0" smtClean="0">
                <a:solidFill>
                  <a:srgbClr val="800000"/>
                </a:solidFill>
              </a:rPr>
            </a:br>
            <a:r>
              <a:rPr lang="ru-RU" sz="3600" b="1" i="1" dirty="0" smtClean="0">
                <a:solidFill>
                  <a:srgbClr val="800000"/>
                </a:solidFill>
              </a:rPr>
              <a:t>Египтяне шли по границе своего участка и измеряли его. Так и появилось слово: </a:t>
            </a:r>
            <a:r>
              <a:rPr lang="ru-RU" sz="3600" b="1" i="1" dirty="0" smtClean="0">
                <a:solidFill>
                  <a:srgbClr val="FF0000"/>
                </a:solidFill>
                <a:latin typeface="Arial Narrow" pitchFamily="34" charset="0"/>
              </a:rPr>
              <a:t>пире </a:t>
            </a:r>
            <a:r>
              <a:rPr lang="ru-RU" sz="3600" b="1" dirty="0" smtClean="0">
                <a:latin typeface="Arial Narrow" pitchFamily="34" charset="0"/>
              </a:rPr>
              <a:t>– </a:t>
            </a:r>
            <a:r>
              <a:rPr lang="ru-RU" sz="3600" b="1" dirty="0" smtClean="0">
                <a:solidFill>
                  <a:srgbClr val="0070C0"/>
                </a:solidFill>
                <a:latin typeface="Arial Narrow" pitchFamily="34" charset="0"/>
              </a:rPr>
              <a:t>ходить</a:t>
            </a:r>
            <a:r>
              <a:rPr lang="ru-RU" sz="3600" b="1" dirty="0" smtClean="0">
                <a:latin typeface="Arial Narrow" pitchFamily="34" charset="0"/>
              </a:rPr>
              <a:t>,</a:t>
            </a:r>
            <a:r>
              <a:rPr lang="en-US" sz="3600" b="1" dirty="0" smtClean="0">
                <a:latin typeface="Arial Narrow" pitchFamily="34" charset="0"/>
              </a:rPr>
              <a:t/>
            </a:r>
            <a:br>
              <a:rPr lang="en-US" sz="3600" b="1" dirty="0" smtClean="0">
                <a:latin typeface="Arial Narrow" pitchFamily="34" charset="0"/>
              </a:rPr>
            </a:br>
            <a:r>
              <a:rPr lang="ru-RU" sz="3600" b="1" dirty="0" smtClean="0">
                <a:latin typeface="Arial Narrow" pitchFamily="34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Arial Narrow" pitchFamily="34" charset="0"/>
              </a:rPr>
              <a:t>метрос</a:t>
            </a:r>
            <a:r>
              <a:rPr lang="ru-RU" sz="3600" b="1" i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3600" b="1" dirty="0" smtClean="0">
                <a:latin typeface="Arial Narrow" pitchFamily="34" charset="0"/>
              </a:rPr>
              <a:t>– </a:t>
            </a:r>
            <a:r>
              <a:rPr lang="ru-RU" sz="3600" b="1" dirty="0" smtClean="0">
                <a:solidFill>
                  <a:srgbClr val="0070C0"/>
                </a:solidFill>
                <a:latin typeface="Arial Narrow" pitchFamily="34" charset="0"/>
              </a:rPr>
              <a:t>измерять</a:t>
            </a:r>
            <a:r>
              <a:rPr lang="en-US" sz="3600" b="1" dirty="0" smtClean="0">
                <a:latin typeface="Arial Narrow" pitchFamily="34" charset="0"/>
              </a:rPr>
              <a:t/>
            </a:r>
            <a:br>
              <a:rPr lang="en-US" sz="3600" b="1" dirty="0" smtClean="0">
                <a:latin typeface="Arial Narrow" pitchFamily="34" charset="0"/>
              </a:rPr>
            </a:br>
            <a:r>
              <a:rPr lang="ru-RU" sz="3600" b="1" dirty="0" smtClean="0">
                <a:latin typeface="Arial Narrow" pitchFamily="34" charset="0"/>
              </a:rPr>
              <a:t/>
            </a:r>
            <a:br>
              <a:rPr lang="ru-RU" sz="3600" b="1" dirty="0" smtClean="0">
                <a:latin typeface="Arial Narrow" pitchFamily="34" charset="0"/>
              </a:rPr>
            </a:br>
            <a:r>
              <a:rPr lang="ru-RU" sz="5300" b="1" dirty="0" smtClean="0">
                <a:solidFill>
                  <a:srgbClr val="800000"/>
                </a:solidFill>
              </a:rPr>
              <a:t>ПЕРИМЕТР</a:t>
            </a:r>
            <a:endParaRPr lang="ru-RU" sz="5300" b="1" dirty="0">
              <a:solidFill>
                <a:srgbClr val="800000"/>
              </a:solidFill>
            </a:endParaRPr>
          </a:p>
        </p:txBody>
      </p:sp>
      <p:pic>
        <p:nvPicPr>
          <p:cNvPr id="17411" name="Picture 2" descr="C:\Users\пк\Desktop\периметр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971675"/>
            <a:ext cx="3157538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9063" y="1538288"/>
            <a:ext cx="8858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8" y="1690688"/>
            <a:ext cx="8858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2838">
            <a:off x="185738" y="1843088"/>
            <a:ext cx="8858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8" y="1995488"/>
            <a:ext cx="8858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2643188" y="571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994E-6 L 3.33333E-6 0.464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44185 L 0.32188 0.44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19 0.41965 L 0.31319 -0.04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0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653 -0.06405 L -0.05781 -0.061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283</Words>
  <Application>Microsoft Office PowerPoint</Application>
  <PresentationFormat>Экран (4:3)</PresentationFormat>
  <Paragraphs>96</Paragraphs>
  <Slides>23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Times New Roman</vt:lpstr>
      <vt:lpstr>Arial</vt:lpstr>
      <vt:lpstr>Calibri</vt:lpstr>
      <vt:lpstr>Arial Narrow</vt:lpstr>
      <vt:lpstr>Monotype Corsiva</vt:lpstr>
      <vt:lpstr>Оформление по умолчанию</vt:lpstr>
      <vt:lpstr>УРОК   МАТЕМАТИКИ</vt:lpstr>
      <vt:lpstr>Устный счет 10 – Е 65 – Е 16 - И 12 - Р 79 - Т 60 - М 100 - Р 0 - П </vt:lpstr>
      <vt:lpstr>периметр</vt:lpstr>
      <vt:lpstr>физкультминутка для глаз</vt:lpstr>
      <vt:lpstr>Слайд 5</vt:lpstr>
      <vt:lpstr>периметр</vt:lpstr>
      <vt:lpstr>Слайд 7</vt:lpstr>
      <vt:lpstr>ПЕРИМЕТР-</vt:lpstr>
      <vt:lpstr>В древнем Египте границы земельных участков измеряли ходьбой. Египтяне шли по границе своего участка и измеряли его. Так и появилось слово: пире – ходить,  метрос – измерять  ПЕРИМЕТР</vt:lpstr>
      <vt:lpstr>ПЕРИМЕТР-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людям каких профессий нужно умение вычислять периметр?</vt:lpstr>
      <vt:lpstr>ДОМАШНЕЕ ЗАДАНИЕ</vt:lpstr>
      <vt:lpstr>Слайд 22</vt:lpstr>
      <vt:lpstr>Физкультминутка для глаз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Ольга Урманова</cp:lastModifiedBy>
  <cp:revision>74</cp:revision>
  <dcterms:created xsi:type="dcterms:W3CDTF">2012-08-12T16:04:58Z</dcterms:created>
  <dcterms:modified xsi:type="dcterms:W3CDTF">2018-05-12T18:57:23Z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1683319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