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1DD4BF-51B0-47C2-BAA1-0B53069BC5DC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4B54A7-DE41-4467-BB69-7558AAA673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Культура речи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Культура речи </a:t>
            </a:r>
            <a:r>
              <a:rPr lang="ru-RU" sz="2800" dirty="0"/>
              <a:t>– это умение четко и ясно выражать свои мысли, умение говорить грамотно, привлекать внимание аудитории не только содержанием своей речи, но и эмоциональным воздействием на слушателей.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40968"/>
            <a:ext cx="5429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9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Культура </a:t>
            </a:r>
            <a:r>
              <a:rPr lang="ru-RU" sz="2800" dirty="0"/>
              <a:t>речи содержит три аспекта: </a:t>
            </a:r>
            <a:endParaRPr lang="ru-RU" sz="2800" dirty="0" smtClean="0"/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SzPct val="130000"/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Нормативный;</a:t>
            </a:r>
          </a:p>
          <a:p>
            <a:pPr marL="457200" indent="-457200">
              <a:buSzPct val="130000"/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Коммуникативный;</a:t>
            </a:r>
          </a:p>
          <a:p>
            <a:pPr marL="457200" indent="-457200">
              <a:buSzPct val="130000"/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Э</a:t>
            </a:r>
            <a:r>
              <a:rPr lang="ru-RU" sz="2800" b="1" dirty="0" smtClean="0">
                <a:solidFill>
                  <a:srgbClr val="002060"/>
                </a:solidFill>
              </a:rPr>
              <a:t>тический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298344"/>
            <a:ext cx="4684336" cy="293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08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Нормативный аспект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472" y="1556792"/>
            <a:ext cx="8568952" cy="5008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Нормативный аспект </a:t>
            </a:r>
            <a:r>
              <a:rPr lang="ru-RU" sz="2400" dirty="0" smtClean="0"/>
              <a:t>– правильность произношения, словоупотребления, словообразования и формообразования.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Виды норм: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о</a:t>
            </a:r>
            <a:r>
              <a:rPr lang="ru-RU" sz="2400" dirty="0" smtClean="0"/>
              <a:t>рфоэпические;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л</a:t>
            </a:r>
            <a:r>
              <a:rPr lang="ru-RU" sz="2400" dirty="0" smtClean="0"/>
              <a:t>ексические;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г</a:t>
            </a:r>
            <a:r>
              <a:rPr lang="ru-RU" sz="2400" dirty="0" smtClean="0"/>
              <a:t>рамматические;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о</a:t>
            </a:r>
            <a:r>
              <a:rPr lang="ru-RU" sz="2400" dirty="0" smtClean="0"/>
              <a:t>рфографические;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унктуационные.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165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60672" cy="1039427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Коммуникативный аспект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6850" y="1988840"/>
            <a:ext cx="8640960" cy="3899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Важнейший </a:t>
            </a:r>
            <a:r>
              <a:rPr lang="ru-RU" sz="2400" b="1" dirty="0" smtClean="0"/>
              <a:t>аспект</a:t>
            </a:r>
            <a:r>
              <a:rPr lang="ru-RU" sz="2400" dirty="0" smtClean="0"/>
              <a:t>, который </a:t>
            </a:r>
            <a:r>
              <a:rPr lang="ru-RU" sz="2400" dirty="0"/>
              <a:t>отражает правильность речи, то есть соблюдение норм литературного языка</a:t>
            </a:r>
            <a:r>
              <a:rPr lang="ru-RU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Культура речи не может быть сведена к перечню запретов. </a:t>
            </a:r>
            <a:r>
              <a:rPr lang="ru-RU" sz="2400" dirty="0" smtClean="0"/>
              <a:t>Необходимы навыки </a:t>
            </a:r>
            <a:r>
              <a:rPr lang="ru-RU" sz="2400" dirty="0"/>
              <a:t>отбора и употребления языковых средств в соответствии с коммуникативными задачами. Это основа </a:t>
            </a:r>
            <a:r>
              <a:rPr lang="ru-RU" sz="2400" b="1" dirty="0"/>
              <a:t>коммуникативного аспекта </a:t>
            </a:r>
            <a:r>
              <a:rPr lang="ru-RU" sz="2400" dirty="0"/>
              <a:t>культуры речи.</a:t>
            </a:r>
          </a:p>
        </p:txBody>
      </p:sp>
    </p:spTree>
    <p:extLst>
      <p:ext uri="{BB962C8B-B14F-4D97-AF65-F5344CB8AC3E}">
        <p14:creationId xmlns:p14="http://schemas.microsoft.com/office/powerpoint/2010/main" val="252943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Этический аспект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27" y="177281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Этический аспект </a:t>
            </a:r>
            <a:r>
              <a:rPr lang="ru-RU" sz="2400" dirty="0" smtClean="0"/>
              <a:t>использование </a:t>
            </a:r>
            <a:r>
              <a:rPr lang="ru-RU" sz="2400" dirty="0"/>
              <a:t>речевых формул приветствия, просьбы, вопроса, благодарности, извинения и т.п</a:t>
            </a:r>
            <a:r>
              <a:rPr lang="ru-RU" sz="2400" dirty="0" smtClean="0"/>
              <a:t>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! </a:t>
            </a:r>
            <a:r>
              <a:rPr lang="ru-RU" sz="2400" b="1" dirty="0" smtClean="0">
                <a:solidFill>
                  <a:srgbClr val="C00000"/>
                </a:solidFill>
              </a:rPr>
              <a:t>Этико-речевая ошибка </a:t>
            </a:r>
            <a:r>
              <a:rPr lang="ru-RU" sz="2400" dirty="0" smtClean="0"/>
              <a:t>– нарушение норм этики, несоблюдение правил речевого этикета.</a:t>
            </a:r>
          </a:p>
        </p:txBody>
      </p:sp>
      <p:sp>
        <p:nvSpPr>
          <p:cNvPr id="5" name="Овал 4"/>
          <p:cNvSpPr/>
          <p:nvPr/>
        </p:nvSpPr>
        <p:spPr>
          <a:xfrm>
            <a:off x="395536" y="4293096"/>
            <a:ext cx="2664296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Дисфемизм</a:t>
            </a:r>
            <a:endParaRPr lang="ru-RU" dirty="0" smtClean="0"/>
          </a:p>
          <a:p>
            <a:pPr algn="ctr"/>
            <a:r>
              <a:rPr lang="ru-RU" dirty="0" smtClean="0"/>
              <a:t>(грубое слово вместо нейтрального)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39852" y="4293096"/>
            <a:ext cx="2664296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Инвективная</a:t>
            </a:r>
            <a:endParaRPr lang="ru-RU" dirty="0" smtClean="0"/>
          </a:p>
          <a:p>
            <a:pPr algn="ctr"/>
            <a:r>
              <a:rPr lang="ru-RU" dirty="0" smtClean="0"/>
              <a:t>(оскорбительная лексика)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74359" y="4293096"/>
            <a:ext cx="2664296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Речевой язык</a:t>
            </a:r>
          </a:p>
          <a:p>
            <a:pPr algn="ctr"/>
            <a:r>
              <a:rPr lang="ru-RU" dirty="0" smtClean="0"/>
              <a:t>(словесный образ врага)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1727684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6" idx="0"/>
          </p:cNvCxnSpPr>
          <p:nvPr/>
        </p:nvCxnSpPr>
        <p:spPr>
          <a:xfrm>
            <a:off x="4562191" y="3834919"/>
            <a:ext cx="9809" cy="458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7406507" y="4050943"/>
            <a:ext cx="0" cy="2421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96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59" cy="5827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Наука о личных именах носит название </a:t>
            </a:r>
            <a:r>
              <a:rPr lang="ru-RU" sz="2800" b="1" dirty="0" err="1"/>
              <a:t>антропонимии</a:t>
            </a:r>
            <a:r>
              <a:rPr lang="ru-RU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Личное имя имеет несколько понятийных опор: </a:t>
            </a:r>
            <a:r>
              <a:rPr lang="ru-RU" sz="2800" dirty="0" smtClean="0"/>
              <a:t>одушевленность, пол, возраст</a:t>
            </a:r>
            <a:r>
              <a:rPr lang="ru-RU" sz="2800" dirty="0"/>
              <a:t>. 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Личные </a:t>
            </a:r>
            <a:r>
              <a:rPr lang="ru-RU" sz="2800" dirty="0"/>
              <a:t>имена </a:t>
            </a:r>
            <a:r>
              <a:rPr lang="ru-RU" sz="2800" dirty="0" smtClean="0"/>
              <a:t>составляют </a:t>
            </a:r>
            <a:r>
              <a:rPr lang="ru-RU" sz="2800" dirty="0"/>
              <a:t>значительный </a:t>
            </a:r>
            <a:r>
              <a:rPr lang="ru-RU" sz="2800" dirty="0" smtClean="0"/>
              <a:t>пласт </a:t>
            </a:r>
            <a:r>
              <a:rPr lang="ru-RU" sz="2800" dirty="0" err="1" smtClean="0"/>
              <a:t>лингвокультурологически</a:t>
            </a:r>
            <a:r>
              <a:rPr lang="ru-RU" sz="2800" dirty="0" smtClean="0"/>
              <a:t> </a:t>
            </a:r>
            <a:r>
              <a:rPr lang="ru-RU" sz="2800" dirty="0"/>
              <a:t>значимой лексики</a:t>
            </a:r>
            <a:r>
              <a:rPr lang="ru-RU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Обращение по имени и отчеству составляет важную национальную особенность русской речевой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396628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644" y="2655315"/>
            <a:ext cx="831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86427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</TotalTime>
  <Words>142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Культура речи</vt:lpstr>
      <vt:lpstr>Презентация PowerPoint</vt:lpstr>
      <vt:lpstr>Презентация PowerPoint</vt:lpstr>
      <vt:lpstr>Нормативный аспект</vt:lpstr>
      <vt:lpstr>Коммуникативный аспект</vt:lpstr>
      <vt:lpstr>Этический 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речи</dc:title>
  <dc:creator>Пользователь</dc:creator>
  <cp:lastModifiedBy>Пользователь</cp:lastModifiedBy>
  <cp:revision>6</cp:revision>
  <dcterms:created xsi:type="dcterms:W3CDTF">2017-10-06T15:21:35Z</dcterms:created>
  <dcterms:modified xsi:type="dcterms:W3CDTF">2017-10-06T16:26:56Z</dcterms:modified>
</cp:coreProperties>
</file>