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Layout+xml" PartName="/ppt/slideLayouts/slideLayout8.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Layout+xml" PartName="/ppt/slideLayouts/slideLayout7.xml"/>
  <Override ContentType="application/vnd.openxmlformats-officedocument.presentationml.notesSlide+xml" PartName="/ppt/notesSlides/notesSlide1.xml"/>
  <Default ContentType="image/png" Extension="png"/>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1" r:id="rId2"/>
    <p:sldId id="344" r:id="rId3"/>
    <p:sldId id="313" r:id="rId4"/>
    <p:sldId id="314" r:id="rId5"/>
    <p:sldId id="315" r:id="rId6"/>
    <p:sldId id="317" r:id="rId7"/>
    <p:sldId id="334" r:id="rId8"/>
    <p:sldId id="324" r:id="rId9"/>
    <p:sldId id="354" r:id="rId10"/>
    <p:sldId id="343" r:id="rId11"/>
    <p:sldId id="355" r:id="rId12"/>
    <p:sldId id="328" r:id="rId13"/>
    <p:sldId id="335" r:id="rId14"/>
    <p:sldId id="339" r:id="rId15"/>
    <p:sldId id="340" r:id="rId16"/>
    <p:sldId id="353" r:id="rId17"/>
    <p:sldId id="345" r:id="rId18"/>
    <p:sldId id="352" r:id="rId19"/>
    <p:sldId id="285" r:id="rId20"/>
    <p:sldId id="363" r:id="rId21"/>
    <p:sldId id="373" r:id="rId22"/>
    <p:sldId id="371" r:id="rId23"/>
    <p:sldId id="365" r:id="rId24"/>
    <p:sldId id="357" r:id="rId25"/>
    <p:sldId id="284" r:id="rId26"/>
    <p:sldId id="296" r:id="rId27"/>
    <p:sldId id="368" r:id="rId28"/>
    <p:sldId id="367" r:id="rId29"/>
    <p:sldId id="379" r:id="rId30"/>
    <p:sldId id="384"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FF99"/>
    <a:srgbClr val="FFFF99"/>
    <a:srgbClr val="9900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94660"/>
  </p:normalViewPr>
  <p:slideViewPr>
    <p:cSldViewPr>
      <p:cViewPr varScale="1">
        <p:scale>
          <a:sx n="64" d="100"/>
          <a:sy n="64" d="100"/>
        </p:scale>
        <p:origin x="-12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C0C58-D4FF-4556-B457-8D5116A3B7E4}" type="datetimeFigureOut">
              <a:rPr lang="ru-RU" smtClean="0"/>
              <a:pPr/>
              <a:t>02.12.2017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653B4-93C2-485E-BADA-CE3112358F1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CA653B4-93C2-485E-BADA-CE3112358F1B}"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CA653B4-93C2-485E-BADA-CE3112358F1B}"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AA64C26-EA89-463D-9142-DB90338C48B2}"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9D7E29F-01C2-4923-8288-C07913131A42}"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96C809D-77B6-45C0-9609-FCD9EDE499B2}"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74DFEC8-6FD6-406F-8B5A-D58071A74780}"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C47D507-3955-4255-9B20-0FAE628B677C}"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2339903-B0FA-4ED4-B39F-57886A328FA6}"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EFBA720-6B2F-4827-80B1-8B6C14995C9A}"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8587AFA-92FE-4748-BF5E-74F72C57D3CD}"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FEE4A53E-2D57-4A88-8AEE-CC7F677F06E2}"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9D84A91-B06E-4547-8561-8A8655D007D9}"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EFFCFBC-0A62-4A19-9CCF-6DCDF1406CB4}"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99FF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3D4F16-6A7A-4D84-AF39-D083402B3A13}"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evada.ru/"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pics.livejournal.com/danila_sh/pic/0000gf2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357166"/>
            <a:ext cx="9144000" cy="369332"/>
          </a:xfrm>
          <a:prstGeom prst="rect">
            <a:avLst/>
          </a:prstGeom>
        </p:spPr>
        <p:txBody>
          <a:bodyPr wrap="square">
            <a:spAutoFit/>
          </a:bodyPr>
          <a:lstStyle/>
          <a:p>
            <a:r>
              <a:rPr lang="ru-RU" b="1" dirty="0" smtClean="0">
                <a:ln w="11430"/>
                <a:solidFill>
                  <a:schemeClr val="accent2">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       </a:t>
            </a:r>
            <a:r>
              <a:rPr lang="ru-RU" b="1" dirty="0" smtClean="0">
                <a:ln w="11430"/>
                <a:effectLst>
                  <a:outerShdw blurRad="50800" dist="39000" dir="5460000" algn="tl">
                    <a:srgbClr val="000000">
                      <a:alpha val="38000"/>
                    </a:srgbClr>
                  </a:outerShdw>
                </a:effectLst>
                <a:latin typeface="Times New Roman" pitchFamily="18" charset="0"/>
                <a:cs typeface="Times New Roman" pitchFamily="18" charset="0"/>
              </a:rPr>
              <a:t>МОУ «</a:t>
            </a:r>
            <a:r>
              <a:rPr lang="ru-RU" b="1" dirty="0" err="1" smtClean="0">
                <a:ln w="11430"/>
                <a:effectLst>
                  <a:outerShdw blurRad="50800" dist="39000" dir="5460000" algn="tl">
                    <a:srgbClr val="000000">
                      <a:alpha val="38000"/>
                    </a:srgbClr>
                  </a:outerShdw>
                </a:effectLst>
                <a:latin typeface="Times New Roman" pitchFamily="18" charset="0"/>
                <a:cs typeface="Times New Roman" pitchFamily="18" charset="0"/>
              </a:rPr>
              <a:t>Левчуновская</a:t>
            </a:r>
            <a:r>
              <a:rPr lang="ru-RU" b="1" dirty="0" smtClean="0">
                <a:ln w="11430"/>
                <a:effectLst>
                  <a:outerShdw blurRad="50800" dist="39000" dir="5460000" algn="tl">
                    <a:srgbClr val="000000">
                      <a:alpha val="38000"/>
                    </a:srgbClr>
                  </a:outerShdw>
                </a:effectLst>
                <a:latin typeface="Times New Roman" pitchFamily="18" charset="0"/>
                <a:cs typeface="Times New Roman" pitchFamily="18" charset="0"/>
              </a:rPr>
              <a:t>  СШ» </a:t>
            </a:r>
            <a:r>
              <a:rPr lang="ru-RU" b="1" dirty="0" err="1" smtClean="0">
                <a:ln w="11430"/>
                <a:effectLst>
                  <a:outerShdw blurRad="50800" dist="39000" dir="5460000" algn="tl">
                    <a:srgbClr val="000000">
                      <a:alpha val="38000"/>
                    </a:srgbClr>
                  </a:outerShdw>
                </a:effectLst>
                <a:latin typeface="Times New Roman" pitchFamily="18" charset="0"/>
                <a:cs typeface="Times New Roman" pitchFamily="18" charset="0"/>
              </a:rPr>
              <a:t>с.Левчуновка</a:t>
            </a:r>
            <a:r>
              <a:rPr lang="ru-RU" b="1" dirty="0" smtClean="0">
                <a:ln w="11430"/>
                <a:effectLst>
                  <a:outerShdw blurRad="50800" dist="39000" dir="5460000" algn="tl">
                    <a:srgbClr val="000000">
                      <a:alpha val="38000"/>
                    </a:srgbClr>
                  </a:outerShdw>
                </a:effectLst>
                <a:latin typeface="Times New Roman" pitchFamily="18" charset="0"/>
                <a:cs typeface="Times New Roman" pitchFamily="18" charset="0"/>
              </a:rPr>
              <a:t>    Николаевский район                    </a:t>
            </a:r>
            <a:r>
              <a:rPr lang="ru-RU" b="1" dirty="0" smtClean="0">
                <a:ln w="11430"/>
                <a:effectLst>
                  <a:outerShdw blurRad="50800" dist="39000" dir="5460000" algn="tl">
                    <a:srgbClr val="000000">
                      <a:alpha val="38000"/>
                    </a:srgbClr>
                  </a:outerShdw>
                </a:effectLst>
                <a:latin typeface="Georgia" pitchFamily="18" charset="0"/>
              </a:rPr>
              <a:t>                                                                             </a:t>
            </a:r>
            <a:endParaRPr lang="ru-RU" dirty="0"/>
          </a:p>
        </p:txBody>
      </p:sp>
      <p:sp>
        <p:nvSpPr>
          <p:cNvPr id="10" name="Заголовок 9"/>
          <p:cNvSpPr>
            <a:spLocks noGrp="1"/>
          </p:cNvSpPr>
          <p:nvPr>
            <p:ph type="ctrTitle"/>
          </p:nvPr>
        </p:nvSpPr>
        <p:spPr>
          <a:xfrm>
            <a:off x="685800" y="1124745"/>
            <a:ext cx="7772400" cy="1872207"/>
          </a:xfrm>
        </p:spPr>
        <p:txBody>
          <a:bodyPr/>
          <a:lstStyle/>
          <a:p>
            <a:r>
              <a:rPr lang="ru-RU" sz="2800" b="1" dirty="0" smtClean="0">
                <a:ln w="11430"/>
                <a:solidFill>
                  <a:schemeClr val="accent2">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800" b="1" dirty="0" smtClean="0">
                <a:latin typeface="Times New Roman" pitchFamily="18" charset="0"/>
                <a:cs typeface="Times New Roman" pitchFamily="18" charset="0"/>
              </a:rPr>
              <a:t>«Развитие  социально- личностных качеств  учащихся начальных классов  через патриотическое воспитание                                             </a:t>
            </a:r>
            <a:r>
              <a:rPr lang="ru-RU" sz="2800" b="1" dirty="0" smtClean="0">
                <a:solidFill>
                  <a:srgbClr val="FF0000"/>
                </a:solidFill>
                <a:latin typeface="Times New Roman" pitchFamily="18" charset="0"/>
                <a:cs typeface="Times New Roman" pitchFamily="18" charset="0"/>
              </a:rPr>
              <a:t>« С чего начинается Родина»</a:t>
            </a:r>
            <a:endParaRPr lang="ru-RU" sz="2800" dirty="0">
              <a:solidFill>
                <a:srgbClr val="FF0000"/>
              </a:solidFill>
              <a:latin typeface="Times New Roman" pitchFamily="18" charset="0"/>
              <a:cs typeface="Times New Roman" pitchFamily="18" charset="0"/>
            </a:endParaRPr>
          </a:p>
        </p:txBody>
      </p:sp>
      <p:sp>
        <p:nvSpPr>
          <p:cNvPr id="11" name="Подзаголовок 10"/>
          <p:cNvSpPr>
            <a:spLocks noGrp="1"/>
          </p:cNvSpPr>
          <p:nvPr>
            <p:ph type="subTitle" idx="1"/>
          </p:nvPr>
        </p:nvSpPr>
        <p:spPr>
          <a:xfrm>
            <a:off x="4067944" y="4797152"/>
            <a:ext cx="4896544" cy="2060848"/>
          </a:xfrm>
        </p:spPr>
        <p:txBody>
          <a:bodyPr/>
          <a:lstStyle/>
          <a:p>
            <a:r>
              <a:rPr lang="ru-RU" sz="2000" b="1" dirty="0" smtClean="0">
                <a:ln w="11430"/>
                <a:effectLst>
                  <a:outerShdw blurRad="50800" dist="39000" dir="5460000" algn="tl">
                    <a:srgbClr val="000000">
                      <a:alpha val="38000"/>
                    </a:srgbClr>
                  </a:outerShdw>
                </a:effectLst>
                <a:latin typeface="Times New Roman" pitchFamily="18" charset="0"/>
                <a:cs typeface="Times New Roman" pitchFamily="18" charset="0"/>
              </a:rPr>
              <a:t>Учитель начальных классов                   Сивко Татьяна Викторовна</a:t>
            </a:r>
            <a:endParaRPr lang="ru-RU" sz="2000" dirty="0">
              <a:latin typeface="Times New Roman" pitchFamily="18" charset="0"/>
              <a:cs typeface="Times New Roman" pitchFamily="18" charset="0"/>
            </a:endParaRPr>
          </a:p>
        </p:txBody>
      </p:sp>
      <p:pic>
        <p:nvPicPr>
          <p:cNvPr id="5" name="Picture 2" descr="https://ds04.infourok.ru/uploads/ex/0b56/00075e55-8028075b/img1.jpg"/>
          <p:cNvPicPr>
            <a:picLocks noChangeAspect="1" noChangeArrowheads="1"/>
          </p:cNvPicPr>
          <p:nvPr/>
        </p:nvPicPr>
        <p:blipFill>
          <a:blip r:embed="rId3" cstate="print"/>
          <a:srcRect/>
          <a:stretch>
            <a:fillRect/>
          </a:stretch>
        </p:blipFill>
        <p:spPr bwMode="auto">
          <a:xfrm>
            <a:off x="251520" y="3140968"/>
            <a:ext cx="4248472" cy="3717032"/>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b="1" dirty="0" smtClean="0">
                <a:latin typeface="Times New Roman" pitchFamily="18" charset="0"/>
                <a:cs typeface="Times New Roman" pitchFamily="18" charset="0"/>
              </a:rPr>
              <a:t>Во всей судьбе твоей</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Останутся лишь две</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Святых святыни.</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Их имя - Мать и Родина.</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Они - начало всех начал.</a:t>
            </a:r>
            <a:endParaRPr lang="ru-RU" sz="1600" dirty="0"/>
          </a:p>
        </p:txBody>
      </p:sp>
      <p:sp>
        <p:nvSpPr>
          <p:cNvPr id="3" name="Текст 2"/>
          <p:cNvSpPr>
            <a:spLocks noGrp="1"/>
          </p:cNvSpPr>
          <p:nvPr>
            <p:ph type="body" idx="1"/>
          </p:nvPr>
        </p:nvSpPr>
        <p:spPr>
          <a:xfrm>
            <a:off x="457200" y="1484784"/>
            <a:ext cx="4040188" cy="690091"/>
          </a:xfrm>
        </p:spPr>
        <p:txBody>
          <a:bodyPr/>
          <a:lstStyle/>
          <a:p>
            <a:r>
              <a:rPr lang="ru-RU" sz="1400" dirty="0" smtClean="0"/>
              <a:t>Проект «Горят гвоздики  на снегу»                                  –                                     Анастасия                   Никулина .                                                                                                                                                 </a:t>
            </a:r>
            <a:endParaRPr lang="ru-RU" sz="1400" dirty="0"/>
          </a:p>
        </p:txBody>
      </p:sp>
      <p:sp>
        <p:nvSpPr>
          <p:cNvPr id="4" name="Содержимое 3"/>
          <p:cNvSpPr>
            <a:spLocks noGrp="1"/>
          </p:cNvSpPr>
          <p:nvPr>
            <p:ph sz="half" idx="2"/>
          </p:nvPr>
        </p:nvSpPr>
        <p:spPr/>
        <p:txBody>
          <a:bodyPr/>
          <a:lstStyle/>
          <a:p>
            <a:pPr>
              <a:buNone/>
            </a:pPr>
            <a:r>
              <a:rPr lang="ru-RU" dirty="0" smtClean="0">
                <a:latin typeface="Times New Roman" pitchFamily="18" charset="0"/>
                <a:cs typeface="Times New Roman" pitchFamily="18" charset="0"/>
              </a:rPr>
              <a:t> «Заочная экскурсия»  </a:t>
            </a:r>
            <a:endParaRPr lang="ru-RU" dirty="0"/>
          </a:p>
        </p:txBody>
      </p:sp>
      <p:sp>
        <p:nvSpPr>
          <p:cNvPr id="5" name="Текст 4"/>
          <p:cNvSpPr>
            <a:spLocks noGrp="1"/>
          </p:cNvSpPr>
          <p:nvPr>
            <p:ph type="body" sz="quarter" idx="3"/>
          </p:nvPr>
        </p:nvSpPr>
        <p:spPr/>
        <p:txBody>
          <a:bodyPr/>
          <a:lstStyle/>
          <a:p>
            <a:r>
              <a:rPr lang="ru-RU" dirty="0" smtClean="0"/>
              <a:t>Экскурсии На Мамаев Курган</a:t>
            </a:r>
            <a:endParaRPr lang="ru-RU" dirty="0"/>
          </a:p>
        </p:txBody>
      </p:sp>
      <p:pic>
        <p:nvPicPr>
          <p:cNvPr id="50178" name="Picture 2" descr="C:\Users\связной\Desktop\фото\IMG_1382.JPG"/>
          <p:cNvPicPr>
            <a:picLocks noGrp="1" noChangeAspect="1" noChangeArrowheads="1"/>
          </p:cNvPicPr>
          <p:nvPr>
            <p:ph sz="quarter" idx="4"/>
          </p:nvPr>
        </p:nvPicPr>
        <p:blipFill>
          <a:blip r:embed="rId2" cstate="print"/>
          <a:stretch>
            <a:fillRect/>
          </a:stretch>
        </p:blipFill>
        <p:spPr bwMode="auto">
          <a:xfrm>
            <a:off x="5184699" y="2174875"/>
            <a:ext cx="2962427" cy="3951288"/>
          </a:xfrm>
          <a:prstGeom prst="rect">
            <a:avLst/>
          </a:prstGeom>
          <a:noFill/>
        </p:spPr>
      </p:pic>
      <p:pic>
        <p:nvPicPr>
          <p:cNvPr id="7" name="Picture 2" descr="H:\2 февраля\Никулина Настя\IMG_6233.JPG"/>
          <p:cNvPicPr>
            <a:picLocks noChangeAspect="1" noChangeArrowheads="1"/>
          </p:cNvPicPr>
          <p:nvPr/>
        </p:nvPicPr>
        <p:blipFill>
          <a:blip r:embed="rId3" cstate="print"/>
          <a:srcRect/>
          <a:stretch>
            <a:fillRect/>
          </a:stretch>
        </p:blipFill>
        <p:spPr bwMode="auto">
          <a:xfrm>
            <a:off x="323528" y="2708920"/>
            <a:ext cx="3816424" cy="3615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6390456" cy="2308324"/>
          </a:xfrm>
          <a:prstGeom prst="rect">
            <a:avLst/>
          </a:prstGeom>
        </p:spPr>
        <p:txBody>
          <a:bodyPr wrap="square">
            <a:spAutoFit/>
          </a:bodyPr>
          <a:lstStyle/>
          <a:p>
            <a:r>
              <a:rPr lang="ru-RU" b="1" dirty="0" smtClean="0"/>
              <a:t>Организация экскурсий в музеи и места русской славы</a:t>
            </a:r>
            <a:r>
              <a:rPr lang="ru-RU" dirty="0" smtClean="0"/>
              <a:t>. «Гордись своими предками - борцами за свободу и независимость Родины, за победу. В счастливый день своей жизни приди на могилу героев. Склони перед ними свою голову, возложи цветы. » Традицией стали  проводить  среди учащихся  начальных классах конкурсы стихов у  памятника в сельском парке   «Так началась война» </a:t>
            </a:r>
            <a:endParaRPr lang="ru-RU" dirty="0"/>
          </a:p>
        </p:txBody>
      </p:sp>
      <p:sp>
        <p:nvSpPr>
          <p:cNvPr id="6" name="Заголовок 5"/>
          <p:cNvSpPr>
            <a:spLocks noGrp="1"/>
          </p:cNvSpPr>
          <p:nvPr>
            <p:ph type="title"/>
          </p:nvPr>
        </p:nvSpPr>
        <p:spPr/>
        <p:txBody>
          <a:bodyPr/>
          <a:lstStyle/>
          <a:p>
            <a:endParaRPr lang="ru-RU"/>
          </a:p>
        </p:txBody>
      </p:sp>
      <p:pic>
        <p:nvPicPr>
          <p:cNvPr id="2052" name="Picture 4" descr="D:\Мои документы\все и фотки\фото 12-13годнач кл сивко\9мая\DSCN5002.JPG"/>
          <p:cNvPicPr>
            <a:picLocks noGrp="1" noChangeAspect="1" noChangeArrowheads="1"/>
          </p:cNvPicPr>
          <p:nvPr>
            <p:ph sz="half" idx="1"/>
          </p:nvPr>
        </p:nvPicPr>
        <p:blipFill>
          <a:blip r:embed="rId2" cstate="print"/>
          <a:stretch>
            <a:fillRect/>
          </a:stretch>
        </p:blipFill>
        <p:spPr bwMode="auto">
          <a:xfrm>
            <a:off x="778744" y="2852936"/>
            <a:ext cx="3395511" cy="3273227"/>
          </a:xfrm>
          <a:prstGeom prst="rect">
            <a:avLst/>
          </a:prstGeom>
          <a:noFill/>
        </p:spPr>
      </p:pic>
      <p:pic>
        <p:nvPicPr>
          <p:cNvPr id="4098" name="Picture 2" descr="C:\Users\Сивко\Desktop\ПОРТФ 2017\Никулина настя\IMG_6223.JPG"/>
          <p:cNvPicPr>
            <a:picLocks noGrp="1" noChangeAspect="1" noChangeArrowheads="1"/>
          </p:cNvPicPr>
          <p:nvPr>
            <p:ph sz="half" idx="2"/>
          </p:nvPr>
        </p:nvPicPr>
        <p:blipFill>
          <a:blip r:embed="rId3" cstate="print"/>
          <a:srcRect/>
          <a:stretch>
            <a:fillRect/>
          </a:stretch>
        </p:blipFill>
        <p:spPr bwMode="auto">
          <a:xfrm>
            <a:off x="4648200" y="3212976"/>
            <a:ext cx="4038600" cy="30963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4034" name="Picture 2" descr="http://mypresentation.ru/documents/d6b0d95d6c8d555b0b2403fc4cfa2ee2/img0.jpg"/>
          <p:cNvPicPr>
            <a:picLocks noChangeAspect="1" noChangeArrowheads="1"/>
          </p:cNvPicPr>
          <p:nvPr/>
        </p:nvPicPr>
        <p:blipFill>
          <a:blip r:embed="rId2" cstate="print"/>
          <a:srcRect/>
          <a:stretch>
            <a:fillRect/>
          </a:stretch>
        </p:blipFill>
        <p:spPr bwMode="auto">
          <a:xfrm>
            <a:off x="611560" y="188640"/>
            <a:ext cx="7620000" cy="5715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smtClean="0">
                <a:latin typeface="Times New Roman" pitchFamily="18" charset="0"/>
                <a:cs typeface="Times New Roman" pitchFamily="18" charset="0"/>
              </a:rPr>
              <a:t>Уроки Мужества </a:t>
            </a:r>
            <a:endParaRPr lang="ru-RU" b="1" dirty="0">
              <a:latin typeface="Times New Roman" pitchFamily="18" charset="0"/>
              <a:cs typeface="Times New Roman" pitchFamily="18" charset="0"/>
            </a:endParaRPr>
          </a:p>
        </p:txBody>
      </p:sp>
      <p:sp>
        <p:nvSpPr>
          <p:cNvPr id="6" name="Текст 5"/>
          <p:cNvSpPr>
            <a:spLocks noGrp="1"/>
          </p:cNvSpPr>
          <p:nvPr>
            <p:ph type="body" idx="1"/>
          </p:nvPr>
        </p:nvSpPr>
        <p:spPr/>
        <p:txBody>
          <a:bodyPr/>
          <a:lstStyle/>
          <a:p>
            <a:endParaRPr lang="ru-RU" dirty="0"/>
          </a:p>
        </p:txBody>
      </p:sp>
      <p:pic>
        <p:nvPicPr>
          <p:cNvPr id="4098" name="Picture 2" descr="D:\Мои документы\все и фотки\фото 12-13годнач кл сивко\2 февраля нач кл\DSCN4564.JPG"/>
          <p:cNvPicPr>
            <a:picLocks noGrp="1" noChangeAspect="1" noChangeArrowheads="1"/>
          </p:cNvPicPr>
          <p:nvPr>
            <p:ph sz="half" idx="2"/>
          </p:nvPr>
        </p:nvPicPr>
        <p:blipFill>
          <a:blip r:embed="rId2" cstate="print"/>
          <a:stretch>
            <a:fillRect/>
          </a:stretch>
        </p:blipFill>
        <p:spPr bwMode="auto">
          <a:xfrm>
            <a:off x="457301" y="2635524"/>
            <a:ext cx="4039985" cy="3029989"/>
          </a:xfrm>
          <a:prstGeom prst="rect">
            <a:avLst/>
          </a:prstGeom>
          <a:noFill/>
        </p:spPr>
      </p:pic>
      <p:sp>
        <p:nvSpPr>
          <p:cNvPr id="8" name="Текст 7"/>
          <p:cNvSpPr>
            <a:spLocks noGrp="1"/>
          </p:cNvSpPr>
          <p:nvPr>
            <p:ph type="body" sz="quarter" idx="3"/>
          </p:nvPr>
        </p:nvSpPr>
        <p:spPr/>
        <p:txBody>
          <a:bodyPr/>
          <a:lstStyle/>
          <a:p>
            <a:endParaRPr lang="ru-RU" dirty="0"/>
          </a:p>
        </p:txBody>
      </p:sp>
      <p:pic>
        <p:nvPicPr>
          <p:cNvPr id="46082" name="Picture 2" descr="I:\патриот\инсценировка василий тёркин.JPG"/>
          <p:cNvPicPr>
            <a:picLocks noGrp="1" noChangeAspect="1" noChangeArrowheads="1"/>
          </p:cNvPicPr>
          <p:nvPr>
            <p:ph sz="quarter" idx="4"/>
          </p:nvPr>
        </p:nvPicPr>
        <p:blipFill>
          <a:blip r:embed="rId3" cstate="print"/>
          <a:stretch>
            <a:fillRect/>
          </a:stretch>
        </p:blipFill>
        <p:spPr bwMode="auto">
          <a:xfrm>
            <a:off x="4645920" y="2635524"/>
            <a:ext cx="4039985" cy="3029989"/>
          </a:xfrm>
          <a:prstGeom prst="rect">
            <a:avLst/>
          </a:prstGeom>
          <a:noFill/>
        </p:spPr>
      </p:pic>
      <p:pic>
        <p:nvPicPr>
          <p:cNvPr id="4099" name="Picture 3" descr="D:\Мои документы\все и фотки\фото 12-13годнач кл сивко\2 февраля нач кл\DSCN4563.JPG"/>
          <p:cNvPicPr>
            <a:picLocks noChangeAspect="1" noChangeArrowheads="1"/>
          </p:cNvPicPr>
          <p:nvPr/>
        </p:nvPicPr>
        <p:blipFill>
          <a:blip r:embed="rId4" cstate="print"/>
          <a:srcRect/>
          <a:stretch>
            <a:fillRect/>
          </a:stretch>
        </p:blipFill>
        <p:spPr bwMode="auto">
          <a:xfrm>
            <a:off x="6858016" y="285728"/>
            <a:ext cx="1785918" cy="157163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latin typeface="Times New Roman" pitchFamily="18" charset="0"/>
                <a:cs typeface="Times New Roman" pitchFamily="18" charset="0"/>
              </a:rPr>
              <a:t>Участие в Акции «Красная гвоздика»</a:t>
            </a:r>
            <a:endParaRPr lang="ru-RU" sz="4000" b="1"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a:p>
        </p:txBody>
      </p:sp>
      <p:pic>
        <p:nvPicPr>
          <p:cNvPr id="48131" name="Picture 3" descr="C:\Users\связной\Desktop\фото\1 сентяб 13г\Новая папка (2)\DSCN0015.JPG"/>
          <p:cNvPicPr>
            <a:picLocks noGrp="1" noChangeAspect="1" noChangeArrowheads="1"/>
          </p:cNvPicPr>
          <p:nvPr>
            <p:ph sz="half" idx="2"/>
          </p:nvPr>
        </p:nvPicPr>
        <p:blipFill>
          <a:blip r:embed="rId2" cstate="print"/>
          <a:stretch>
            <a:fillRect/>
          </a:stretch>
        </p:blipFill>
        <p:spPr bwMode="auto">
          <a:xfrm>
            <a:off x="457301" y="2635524"/>
            <a:ext cx="4039985" cy="3029989"/>
          </a:xfrm>
          <a:prstGeom prst="rect">
            <a:avLst/>
          </a:prstGeom>
          <a:noFill/>
        </p:spPr>
      </p:pic>
      <p:sp>
        <p:nvSpPr>
          <p:cNvPr id="5" name="Текст 4"/>
          <p:cNvSpPr>
            <a:spLocks noGrp="1"/>
          </p:cNvSpPr>
          <p:nvPr>
            <p:ph type="body" sz="quarter" idx="3"/>
          </p:nvPr>
        </p:nvSpPr>
        <p:spPr/>
        <p:txBody>
          <a:bodyPr/>
          <a:lstStyle/>
          <a:p>
            <a:endParaRPr lang="ru-RU" dirty="0"/>
          </a:p>
        </p:txBody>
      </p:sp>
      <p:pic>
        <p:nvPicPr>
          <p:cNvPr id="48130" name="Picture 2" descr="C:\Users\связной\Desktop\фото\1 сентяб 13г\Новая папка (2)\DSCN0013.JPG"/>
          <p:cNvPicPr>
            <a:picLocks noGrp="1" noChangeAspect="1" noChangeArrowheads="1"/>
          </p:cNvPicPr>
          <p:nvPr>
            <p:ph sz="quarter" idx="4"/>
          </p:nvPr>
        </p:nvPicPr>
        <p:blipFill>
          <a:blip r:embed="rId3" cstate="print"/>
          <a:stretch>
            <a:fillRect/>
          </a:stretch>
        </p:blipFill>
        <p:spPr bwMode="auto">
          <a:xfrm>
            <a:off x="5435629" y="2635524"/>
            <a:ext cx="2460567" cy="3029989"/>
          </a:xfrm>
          <a:prstGeom prst="rect">
            <a:avLst/>
          </a:prstGeom>
          <a:noFill/>
        </p:spPr>
      </p:pic>
      <p:pic>
        <p:nvPicPr>
          <p:cNvPr id="48132" name="Picture 4" descr="C:\Users\связной\Desktop\фото\1 сентяб 13г\Новая папка (2)\DSCN0019.JPG"/>
          <p:cNvPicPr>
            <a:picLocks noChangeAspect="1" noChangeArrowheads="1"/>
          </p:cNvPicPr>
          <p:nvPr/>
        </p:nvPicPr>
        <p:blipFill>
          <a:blip r:embed="rId4" cstate="print"/>
          <a:srcRect/>
          <a:stretch>
            <a:fillRect/>
          </a:stretch>
        </p:blipFill>
        <p:spPr bwMode="auto">
          <a:xfrm>
            <a:off x="3995936" y="2492896"/>
            <a:ext cx="2592288" cy="369505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патриот\DSCN1498.JPG"/>
          <p:cNvPicPr>
            <a:picLocks noChangeAspect="1" noChangeArrowheads="1"/>
          </p:cNvPicPr>
          <p:nvPr/>
        </p:nvPicPr>
        <p:blipFill>
          <a:blip r:embed="rId2" cstate="print"/>
          <a:srcRect/>
          <a:stretch>
            <a:fillRect/>
          </a:stretch>
        </p:blipFill>
        <p:spPr bwMode="auto">
          <a:xfrm>
            <a:off x="4499992" y="1988840"/>
            <a:ext cx="4644008" cy="4086200"/>
          </a:xfrm>
          <a:prstGeom prst="rect">
            <a:avLst/>
          </a:prstGeom>
          <a:noFill/>
        </p:spPr>
      </p:pic>
      <p:sp>
        <p:nvSpPr>
          <p:cNvPr id="3" name="Заголовок 2"/>
          <p:cNvSpPr>
            <a:spLocks noGrp="1"/>
          </p:cNvSpPr>
          <p:nvPr>
            <p:ph type="title"/>
          </p:nvPr>
        </p:nvSpPr>
        <p:spPr/>
        <p:txBody>
          <a:bodyPr/>
          <a:lstStyle/>
          <a:p>
            <a:r>
              <a:rPr lang="ru-RU" sz="2400" b="1" dirty="0" smtClean="0"/>
              <a:t>Победители конкурсов «Сталинградская сирень» и «Красная гвоздика» Абрамян Артур и </a:t>
            </a:r>
            <a:r>
              <a:rPr lang="ru-RU" sz="2400" b="1" dirty="0" err="1" smtClean="0"/>
              <a:t>Лата</a:t>
            </a:r>
            <a:r>
              <a:rPr lang="ru-RU" sz="2400" b="1" dirty="0" smtClean="0"/>
              <a:t> Валерия</a:t>
            </a:r>
            <a:endParaRPr lang="ru-RU" sz="2400" b="1" dirty="0"/>
          </a:p>
        </p:txBody>
      </p:sp>
      <p:sp>
        <p:nvSpPr>
          <p:cNvPr id="5" name="Содержимое 4"/>
          <p:cNvSpPr>
            <a:spLocks noGrp="1"/>
          </p:cNvSpPr>
          <p:nvPr>
            <p:ph sz="half" idx="2"/>
          </p:nvPr>
        </p:nvSpPr>
        <p:spPr>
          <a:xfrm>
            <a:off x="4648200" y="1988840"/>
            <a:ext cx="4038600" cy="4137323"/>
          </a:xfrm>
        </p:spPr>
        <p:txBody>
          <a:bodyPr/>
          <a:lstStyle/>
          <a:p>
            <a:endParaRPr lang="ru-RU" dirty="0"/>
          </a:p>
        </p:txBody>
      </p:sp>
      <p:pic>
        <p:nvPicPr>
          <p:cNvPr id="6" name="Picture 2" descr="I:\патриот\DSCN1495.JPG"/>
          <p:cNvPicPr>
            <a:picLocks noGrp="1" noChangeAspect="1" noChangeArrowheads="1"/>
          </p:cNvPicPr>
          <p:nvPr>
            <p:ph sz="half" idx="1"/>
          </p:nvPr>
        </p:nvPicPr>
        <p:blipFill>
          <a:blip r:embed="rId3" cstate="print"/>
          <a:srcRect/>
          <a:stretch>
            <a:fillRect/>
          </a:stretch>
        </p:blipFill>
        <p:spPr bwMode="auto">
          <a:xfrm>
            <a:off x="457200" y="1941650"/>
            <a:ext cx="4038600" cy="42956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6390456" cy="2308324"/>
          </a:xfrm>
          <a:prstGeom prst="rect">
            <a:avLst/>
          </a:prstGeom>
        </p:spPr>
        <p:txBody>
          <a:bodyPr wrap="square">
            <a:spAutoFit/>
          </a:bodyPr>
          <a:lstStyle/>
          <a:p>
            <a:r>
              <a:rPr lang="ru-RU" b="1" dirty="0" smtClean="0"/>
              <a:t>Организация экскурсий в музеи и места русской славы</a:t>
            </a:r>
            <a:r>
              <a:rPr lang="ru-RU" dirty="0" smtClean="0"/>
              <a:t>. «Гордись своими предками - борцами за свободу и независимость Родины, за победу. В счастливый день своей жизни приди на могилу героев. Склони перед ними свою голову, возложи цветы. » Традицией стали  проводить  среди учащихся  начальных классах конкурсы стихов у  памятника в сельском парке   «Так началась война» </a:t>
            </a:r>
            <a:endParaRPr lang="ru-RU" dirty="0"/>
          </a:p>
        </p:txBody>
      </p:sp>
      <p:sp>
        <p:nvSpPr>
          <p:cNvPr id="6" name="Заголовок 5"/>
          <p:cNvSpPr>
            <a:spLocks noGrp="1"/>
          </p:cNvSpPr>
          <p:nvPr>
            <p:ph type="title"/>
          </p:nvPr>
        </p:nvSpPr>
        <p:spPr/>
        <p:txBody>
          <a:bodyPr/>
          <a:lstStyle/>
          <a:p>
            <a:endParaRPr lang="ru-RU"/>
          </a:p>
        </p:txBody>
      </p:sp>
      <p:pic>
        <p:nvPicPr>
          <p:cNvPr id="2052" name="Picture 4" descr="D:\Мои документы\все и фотки\фото 12-13годнач кл сивко\9мая\DSCN5002.JPG"/>
          <p:cNvPicPr>
            <a:picLocks noGrp="1" noChangeAspect="1" noChangeArrowheads="1"/>
          </p:cNvPicPr>
          <p:nvPr>
            <p:ph sz="half" idx="1"/>
          </p:nvPr>
        </p:nvPicPr>
        <p:blipFill>
          <a:blip r:embed="rId2" cstate="print"/>
          <a:stretch>
            <a:fillRect/>
          </a:stretch>
        </p:blipFill>
        <p:spPr bwMode="auto">
          <a:xfrm>
            <a:off x="778744" y="2852936"/>
            <a:ext cx="3395511" cy="3273227"/>
          </a:xfrm>
          <a:prstGeom prst="rect">
            <a:avLst/>
          </a:prstGeom>
          <a:noFill/>
        </p:spPr>
      </p:pic>
      <p:pic>
        <p:nvPicPr>
          <p:cNvPr id="4098" name="Picture 2" descr="C:\Users\Сивко\Desktop\ПОРТФ 2017\Никулина настя\IMG_6223.JPG"/>
          <p:cNvPicPr>
            <a:picLocks noGrp="1" noChangeAspect="1" noChangeArrowheads="1"/>
          </p:cNvPicPr>
          <p:nvPr>
            <p:ph sz="half" idx="2"/>
          </p:nvPr>
        </p:nvPicPr>
        <p:blipFill>
          <a:blip r:embed="rId3" cstate="print"/>
          <a:srcRect/>
          <a:stretch>
            <a:fillRect/>
          </a:stretch>
        </p:blipFill>
        <p:spPr bwMode="auto">
          <a:xfrm>
            <a:off x="4648200" y="3212976"/>
            <a:ext cx="4038600" cy="30963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normAutofit fontScale="90000"/>
          </a:bodyPr>
          <a:lstStyle/>
          <a:p>
            <a:r>
              <a:rPr lang="ru-RU" sz="2200" b="1" dirty="0" smtClean="0">
                <a:solidFill>
                  <a:schemeClr val="tx1"/>
                </a:solidFill>
                <a:latin typeface="Times New Roman" pitchFamily="18" charset="0"/>
                <a:cs typeface="Times New Roman" pitchFamily="18" charset="0"/>
              </a:rPr>
              <a:t>В школьном музее                                                                                                       Без памяти – нет истории,</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Без истории – нет культуры,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Без культуры – нет духовности,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b="1" dirty="0" smtClean="0">
                <a:solidFill>
                  <a:schemeClr val="tx1"/>
                </a:solidFill>
              </a:rPr>
              <a:t>. </a:t>
            </a:r>
            <a:endParaRPr lang="ru-RU" b="1" dirty="0">
              <a:solidFill>
                <a:schemeClr val="tx1"/>
              </a:solidFill>
            </a:endParaRPr>
          </a:p>
        </p:txBody>
      </p:sp>
      <p:pic>
        <p:nvPicPr>
          <p:cNvPr id="7170" name="Picture 2" descr="C:\Users\Сивко\Desktop\ПОРТФ 2017\Никулина настя\Короткая Рита\IMG_6244.JPG"/>
          <p:cNvPicPr>
            <a:picLocks noGrp="1" noChangeAspect="1" noChangeArrowheads="1"/>
          </p:cNvPicPr>
          <p:nvPr>
            <p:ph sz="half" idx="1"/>
          </p:nvPr>
        </p:nvPicPr>
        <p:blipFill>
          <a:blip r:embed="rId2" cstate="print"/>
          <a:srcRect/>
          <a:stretch>
            <a:fillRect/>
          </a:stretch>
        </p:blipFill>
        <p:spPr bwMode="auto">
          <a:xfrm>
            <a:off x="457200" y="2348706"/>
            <a:ext cx="4038600" cy="4104630"/>
          </a:xfrm>
          <a:prstGeom prst="rect">
            <a:avLst/>
          </a:prstGeom>
          <a:noFill/>
        </p:spPr>
      </p:pic>
      <p:pic>
        <p:nvPicPr>
          <p:cNvPr id="7171" name="Picture 3" descr="C:\Users\Сивко\Desktop\ПОРТФ 2017\Никулина настя\Короткая Рита\IMG_6249.JPG"/>
          <p:cNvPicPr>
            <a:picLocks noGrp="1" noChangeAspect="1" noChangeArrowheads="1"/>
          </p:cNvPicPr>
          <p:nvPr>
            <p:ph sz="half" idx="2"/>
          </p:nvPr>
        </p:nvPicPr>
        <p:blipFill>
          <a:blip r:embed="rId3" cstate="print"/>
          <a:srcRect/>
          <a:stretch>
            <a:fillRect/>
          </a:stretch>
        </p:blipFill>
        <p:spPr bwMode="auto">
          <a:xfrm>
            <a:off x="4970264" y="2420888"/>
            <a:ext cx="3394472" cy="4176464"/>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патриот\Копия велопоход\DSCN3728.JPG"/>
          <p:cNvPicPr>
            <a:picLocks noChangeAspect="1" noChangeArrowheads="1"/>
          </p:cNvPicPr>
          <p:nvPr/>
        </p:nvPicPr>
        <p:blipFill>
          <a:blip r:embed="rId2" cstate="print"/>
          <a:srcRect/>
          <a:stretch>
            <a:fillRect/>
          </a:stretch>
        </p:blipFill>
        <p:spPr bwMode="auto">
          <a:xfrm>
            <a:off x="0" y="3571876"/>
            <a:ext cx="2808312" cy="3070100"/>
          </a:xfrm>
          <a:prstGeom prst="rect">
            <a:avLst/>
          </a:prstGeom>
          <a:noFill/>
        </p:spPr>
      </p:pic>
      <p:pic>
        <p:nvPicPr>
          <p:cNvPr id="27651" name="Picture 3" descr="I:\патриот\Копия велопоход\DSCN3735.JPG"/>
          <p:cNvPicPr>
            <a:picLocks noChangeAspect="1" noChangeArrowheads="1"/>
          </p:cNvPicPr>
          <p:nvPr/>
        </p:nvPicPr>
        <p:blipFill>
          <a:blip r:embed="rId3" cstate="print"/>
          <a:srcRect/>
          <a:stretch>
            <a:fillRect/>
          </a:stretch>
        </p:blipFill>
        <p:spPr bwMode="auto">
          <a:xfrm>
            <a:off x="4932040" y="2204864"/>
            <a:ext cx="3384376" cy="4131840"/>
          </a:xfrm>
          <a:prstGeom prst="rect">
            <a:avLst/>
          </a:prstGeom>
          <a:noFill/>
        </p:spPr>
      </p:pic>
      <p:sp>
        <p:nvSpPr>
          <p:cNvPr id="27652" name="Rectangle 4"/>
          <p:cNvSpPr>
            <a:spLocks noChangeArrowheads="1"/>
          </p:cNvSpPr>
          <p:nvPr/>
        </p:nvSpPr>
        <p:spPr bwMode="auto">
          <a:xfrm>
            <a:off x="0" y="634776"/>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Велопоходы</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организуем весной и осенью для    знакомства  с героическим прошлым нашего края, с  природой , да  и у  детей    раскрываются  богатства души в дружбе  и воспитывается   желание помочь    другу. «Дружба поможет  выработать тонкую чувствительность к человеческому в каждом, кто тебя окружает.» И</a:t>
            </a:r>
            <a:r>
              <a:rPr kumimoji="0" lang="ru-RU"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 помощь отца как раз бывает кстати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Заголовок 4"/>
          <p:cNvSpPr>
            <a:spLocks noGrp="1"/>
          </p:cNvSpPr>
          <p:nvPr>
            <p:ph type="title"/>
          </p:nvPr>
        </p:nvSpPr>
        <p:spPr/>
        <p:txBody>
          <a:bodyPr/>
          <a:lstStyle/>
          <a:p>
            <a:endParaRPr lang="ru-RU"/>
          </a:p>
        </p:txBody>
      </p:sp>
      <p:pic>
        <p:nvPicPr>
          <p:cNvPr id="1026" name="Picture 2" descr="D:\Мои документы\все и фотки\фото 12-13годнач кл сивко\змей\DSCN4902.JPG"/>
          <p:cNvPicPr>
            <a:picLocks noGrp="1" noChangeAspect="1" noChangeArrowheads="1"/>
          </p:cNvPicPr>
          <p:nvPr>
            <p:ph idx="1"/>
          </p:nvPr>
        </p:nvPicPr>
        <p:blipFill>
          <a:blip r:embed="rId4" cstate="print"/>
          <a:srcRect/>
          <a:stretch>
            <a:fillRect/>
          </a:stretch>
        </p:blipFill>
        <p:spPr bwMode="auto">
          <a:xfrm>
            <a:off x="2714612" y="3929066"/>
            <a:ext cx="2286016" cy="2476491"/>
          </a:xfrm>
          <a:prstGeom prst="rect">
            <a:avLst/>
          </a:prstGeom>
          <a:noFill/>
        </p:spPr>
      </p:pic>
      <p:sp>
        <p:nvSpPr>
          <p:cNvPr id="7" name="Текст 6"/>
          <p:cNvSpPr>
            <a:spLocks noGrp="1"/>
          </p:cNvSpPr>
          <p:nvPr>
            <p:ph type="body" sz="half" idx="2"/>
          </p:nvPr>
        </p:nvSpPr>
        <p:spPr>
          <a:xfrm>
            <a:off x="457201" y="2928934"/>
            <a:ext cx="2328850" cy="3197229"/>
          </a:xfrm>
        </p:spPr>
        <p:txBody>
          <a:bodyPr/>
          <a:lstStyle/>
          <a:p>
            <a:endParaRPr lang="ru-RU" dirty="0"/>
          </a:p>
        </p:txBody>
      </p:sp>
      <p:pic>
        <p:nvPicPr>
          <p:cNvPr id="1028" name="Picture 4" descr="D:\Мои документы\все и фотки\фото 12-13годнач кл сивко\змей\DSCN4901.JPG"/>
          <p:cNvPicPr>
            <a:picLocks noChangeAspect="1" noChangeArrowheads="1"/>
          </p:cNvPicPr>
          <p:nvPr/>
        </p:nvPicPr>
        <p:blipFill>
          <a:blip r:embed="rId5" cstate="print"/>
          <a:srcRect/>
          <a:stretch>
            <a:fillRect/>
          </a:stretch>
        </p:blipFill>
        <p:spPr bwMode="auto">
          <a:xfrm>
            <a:off x="428596" y="1857364"/>
            <a:ext cx="3143272" cy="157163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265628"/>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Знакомство с традициями и обычаями русского народа, фольклором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 опять  цитирую великого педагога  :  «</a:t>
            </a:r>
            <a:r>
              <a:rPr kumimoji="0" lang="ru-RU" sz="14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Знай, что в жизни нашей есть вещи ни с чем несравнимые и  несопоставимые. Это Родина, наше любимое Отечество, родной народ .  »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Две культуры осталось в  нашем селе: казахская и русская .С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традициями,</a:t>
            </a:r>
            <a:r>
              <a:rPr kumimoji="0" lang="ru-RU" sz="14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обычаями  ,предания ,которые  трепетно хранят в семьях, ребята  </a:t>
            </a:r>
            <a:r>
              <a:rPr kumimoji="0" lang="ru-RU"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делились на празднике «Традиции моей семьи»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Заголовок 2"/>
          <p:cNvSpPr>
            <a:spLocks noGrp="1"/>
          </p:cNvSpPr>
          <p:nvPr>
            <p:ph type="title"/>
          </p:nvPr>
        </p:nvSpPr>
        <p:spPr/>
        <p:txBody>
          <a:bodyPr/>
          <a:lstStyle/>
          <a:p>
            <a:endParaRPr lang="ru-RU" dirty="0"/>
          </a:p>
        </p:txBody>
      </p:sp>
      <p:sp>
        <p:nvSpPr>
          <p:cNvPr id="4" name="Текст 3"/>
          <p:cNvSpPr>
            <a:spLocks noGrp="1"/>
          </p:cNvSpPr>
          <p:nvPr>
            <p:ph type="body" idx="1"/>
          </p:nvPr>
        </p:nvSpPr>
        <p:spPr/>
        <p:txBody>
          <a:bodyPr/>
          <a:lstStyle/>
          <a:p>
            <a:endParaRPr lang="ru-RU"/>
          </a:p>
        </p:txBody>
      </p:sp>
      <p:pic>
        <p:nvPicPr>
          <p:cNvPr id="2051" name="Picture 3" descr="G:\патриот\констит\IMG_1717.JPG"/>
          <p:cNvPicPr>
            <a:picLocks noGrp="1" noChangeAspect="1" noChangeArrowheads="1"/>
          </p:cNvPicPr>
          <p:nvPr>
            <p:ph sz="half" idx="2"/>
          </p:nvPr>
        </p:nvPicPr>
        <p:blipFill>
          <a:blip r:embed="rId2" cstate="print"/>
          <a:srcRect/>
          <a:stretch>
            <a:fillRect/>
          </a:stretch>
        </p:blipFill>
        <p:spPr bwMode="auto">
          <a:xfrm>
            <a:off x="214282" y="3643314"/>
            <a:ext cx="2714644" cy="3030141"/>
          </a:xfrm>
          <a:prstGeom prst="rect">
            <a:avLst/>
          </a:prstGeom>
          <a:noFill/>
        </p:spPr>
      </p:pic>
      <p:sp>
        <p:nvSpPr>
          <p:cNvPr id="6" name="Текст 5"/>
          <p:cNvSpPr>
            <a:spLocks noGrp="1"/>
          </p:cNvSpPr>
          <p:nvPr>
            <p:ph type="body" sz="quarter" idx="3"/>
          </p:nvPr>
        </p:nvSpPr>
        <p:spPr/>
        <p:txBody>
          <a:bodyPr/>
          <a:lstStyle/>
          <a:p>
            <a:endParaRPr lang="ru-RU"/>
          </a:p>
        </p:txBody>
      </p:sp>
      <p:pic>
        <p:nvPicPr>
          <p:cNvPr id="2050" name="Picture 2" descr="G:\патриот\констит\IMG_1713.JPG"/>
          <p:cNvPicPr>
            <a:picLocks noGrp="1" noChangeAspect="1" noChangeArrowheads="1"/>
          </p:cNvPicPr>
          <p:nvPr>
            <p:ph sz="quarter" idx="4"/>
          </p:nvPr>
        </p:nvPicPr>
        <p:blipFill>
          <a:blip r:embed="rId3" cstate="print"/>
          <a:stretch>
            <a:fillRect/>
          </a:stretch>
        </p:blipFill>
        <p:spPr bwMode="auto">
          <a:xfrm>
            <a:off x="4824643" y="2635524"/>
            <a:ext cx="3682538" cy="3029989"/>
          </a:xfrm>
          <a:prstGeom prst="rect">
            <a:avLst/>
          </a:prstGeom>
          <a:noFill/>
        </p:spPr>
      </p:pic>
      <p:pic>
        <p:nvPicPr>
          <p:cNvPr id="11" name="Picture 4" descr="G:\патриот\констит\IMG_1724.JPG"/>
          <p:cNvPicPr>
            <a:picLocks noChangeAspect="1" noChangeArrowheads="1"/>
          </p:cNvPicPr>
          <p:nvPr/>
        </p:nvPicPr>
        <p:blipFill>
          <a:blip r:embed="rId4" cstate="print"/>
          <a:srcRect/>
          <a:stretch>
            <a:fillRect/>
          </a:stretch>
        </p:blipFill>
        <p:spPr bwMode="auto">
          <a:xfrm>
            <a:off x="3214678" y="3857628"/>
            <a:ext cx="1857388" cy="24065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Рисунок 4" descr="Главная">
            <a:hlinkClick r:id="rId2" tooltip="&quot;Главная&quot;"/>
          </p:cNvPr>
          <p:cNvPicPr/>
          <p:nvPr/>
        </p:nvPicPr>
        <p:blipFill>
          <a:blip r:embed="rId3" cstate="print"/>
          <a:srcRect/>
          <a:stretch>
            <a:fillRect/>
          </a:stretch>
        </p:blipFill>
        <p:spPr bwMode="auto">
          <a:xfrm>
            <a:off x="251520" y="260648"/>
            <a:ext cx="8136904" cy="987549"/>
          </a:xfrm>
          <a:prstGeom prst="rect">
            <a:avLst/>
          </a:prstGeom>
          <a:noFill/>
          <a:ln w="9525">
            <a:noFill/>
            <a:miter lim="800000"/>
            <a:headEnd/>
            <a:tailEnd/>
          </a:ln>
        </p:spPr>
      </p:pic>
      <p:pic>
        <p:nvPicPr>
          <p:cNvPr id="1026" name="Рисунок 42" descr="http://pics.livejournal.com/danila_sh/pic/0000gf2c">
            <a:hlinkClick r:id="rId4"/>
          </p:cNvPr>
          <p:cNvPicPr>
            <a:picLocks noChangeAspect="1" noChangeArrowheads="1"/>
          </p:cNvPicPr>
          <p:nvPr/>
        </p:nvPicPr>
        <p:blipFill>
          <a:blip r:embed="rId5" cstate="print"/>
          <a:srcRect/>
          <a:stretch>
            <a:fillRect/>
          </a:stretch>
        </p:blipFill>
        <p:spPr bwMode="auto">
          <a:xfrm>
            <a:off x="3203848" y="1412776"/>
            <a:ext cx="5328592" cy="5256584"/>
          </a:xfrm>
          <a:prstGeom prst="rect">
            <a:avLst/>
          </a:prstGeom>
          <a:noFill/>
          <a:ln w="9525">
            <a:noFill/>
            <a:miter lim="800000"/>
            <a:headEnd/>
            <a:tailEnd/>
          </a:ln>
        </p:spPr>
      </p:pic>
      <p:sp>
        <p:nvSpPr>
          <p:cNvPr id="4" name="Прямоугольник 3"/>
          <p:cNvSpPr/>
          <p:nvPr/>
        </p:nvSpPr>
        <p:spPr>
          <a:xfrm>
            <a:off x="0" y="1443841"/>
            <a:ext cx="3131840" cy="3108543"/>
          </a:xfrm>
          <a:prstGeom prst="rect">
            <a:avLst/>
          </a:prstGeom>
        </p:spPr>
        <p:txBody>
          <a:bodyPr wrap="square">
            <a:spAutoFit/>
          </a:bodyPr>
          <a:lstStyle/>
          <a:p>
            <a:r>
              <a:rPr lang="ru-RU" sz="1400" dirty="0" smtClean="0">
                <a:latin typeface="Times New Roman" pitchFamily="18" charset="0"/>
                <a:cs typeface="Times New Roman" pitchFamily="18" charset="0"/>
              </a:rPr>
              <a:t>Если в 2000 году 67 процентов опрошенных заявляли, что быть патриотом значит действовать во благо своей страны, то в 2013-м число россиян, давших такой ответ, упало до 44 процента Негативные процессы в обществе за последние годы повлекли за собой то, что у молодежи оказались разрушены традиционно-нравственные черты , как романтизм, самоотверженность и патриотизм, готовность к подвигу, честность, добросовестность, вера в добро и справедливость, стремление к правде.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патриот\музей (3)\DSCN2622.jpg"/>
          <p:cNvPicPr>
            <a:picLocks noChangeAspect="1" noChangeArrowheads="1"/>
          </p:cNvPicPr>
          <p:nvPr/>
        </p:nvPicPr>
        <p:blipFill>
          <a:blip r:embed="rId2" cstate="print"/>
          <a:srcRect/>
          <a:stretch>
            <a:fillRect/>
          </a:stretch>
        </p:blipFill>
        <p:spPr bwMode="auto">
          <a:xfrm>
            <a:off x="4929190" y="2060848"/>
            <a:ext cx="3857652" cy="4464496"/>
          </a:xfrm>
          <a:prstGeom prst="rect">
            <a:avLst/>
          </a:prstGeom>
          <a:noFill/>
        </p:spPr>
      </p:pic>
      <p:pic>
        <p:nvPicPr>
          <p:cNvPr id="36867" name="Picture 3" descr="I:\патриот\музей (3)\DSCN2623.jpg"/>
          <p:cNvPicPr>
            <a:picLocks noChangeAspect="1" noChangeArrowheads="1"/>
          </p:cNvPicPr>
          <p:nvPr/>
        </p:nvPicPr>
        <p:blipFill>
          <a:blip r:embed="rId3" cstate="print"/>
          <a:srcRect/>
          <a:stretch>
            <a:fillRect/>
          </a:stretch>
        </p:blipFill>
        <p:spPr bwMode="auto">
          <a:xfrm>
            <a:off x="214282" y="1500174"/>
            <a:ext cx="3500462" cy="3071834"/>
          </a:xfrm>
          <a:prstGeom prst="rect">
            <a:avLst/>
          </a:prstGeom>
          <a:noFill/>
        </p:spPr>
      </p:pic>
      <p:sp>
        <p:nvSpPr>
          <p:cNvPr id="4" name="Заголовок 3"/>
          <p:cNvSpPr>
            <a:spLocks noGrp="1"/>
          </p:cNvSpPr>
          <p:nvPr>
            <p:ph type="title"/>
          </p:nvPr>
        </p:nvSpPr>
        <p:spPr/>
        <p:txBody>
          <a:bodyPr/>
          <a:lstStyle/>
          <a:p>
            <a:r>
              <a:rPr lang="ru-RU" sz="3600" b="1" dirty="0" smtClean="0">
                <a:latin typeface="Times New Roman" pitchFamily="18" charset="0"/>
                <a:cs typeface="Times New Roman" pitchFamily="18" charset="0"/>
              </a:rPr>
              <a:t>«Школа бабушек»-новая форма </a:t>
            </a:r>
            <a:endParaRPr lang="ru-RU" sz="3600" b="1" dirty="0">
              <a:latin typeface="Times New Roman" pitchFamily="18" charset="0"/>
              <a:cs typeface="Times New Roman" pitchFamily="18" charset="0"/>
            </a:endParaRPr>
          </a:p>
        </p:txBody>
      </p:sp>
      <p:pic>
        <p:nvPicPr>
          <p:cNvPr id="5122" name="Picture 2" descr="D:\Мои документы\все и фотки\2011-2012\музей (3)\DSCN2658.jpg"/>
          <p:cNvPicPr>
            <a:picLocks noGrp="1" noChangeAspect="1" noChangeArrowheads="1"/>
          </p:cNvPicPr>
          <p:nvPr>
            <p:ph sz="half" idx="1"/>
          </p:nvPr>
        </p:nvPicPr>
        <p:blipFill>
          <a:blip r:embed="rId4" cstate="print"/>
          <a:stretch>
            <a:fillRect/>
          </a:stretch>
        </p:blipFill>
        <p:spPr bwMode="auto">
          <a:xfrm>
            <a:off x="1348047" y="2348187"/>
            <a:ext cx="2256905" cy="3029989"/>
          </a:xfrm>
          <a:prstGeom prst="rect">
            <a:avLst/>
          </a:prstGeom>
          <a:noFill/>
        </p:spPr>
      </p:pic>
      <p:sp>
        <p:nvSpPr>
          <p:cNvPr id="6" name="Содержимое 5"/>
          <p:cNvSpPr>
            <a:spLocks noGrp="1"/>
          </p:cNvSpPr>
          <p:nvPr>
            <p:ph sz="half" idx="2"/>
          </p:nvPr>
        </p:nvSpPr>
        <p:spPr>
          <a:xfrm>
            <a:off x="4357686" y="1714488"/>
            <a:ext cx="4214842" cy="4411675"/>
          </a:xfrm>
        </p:spPr>
        <p:txBody>
          <a:bodyPr/>
          <a:lstStyle/>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22" name="Picture 2" descr="http://900igr.net/datas/pedagogika/Vospitanie-patriotizma/0022-022-Patrioticheskoe-vospitanie-uchaschikhsja-cherez-rabotu-biblioteki.jpg"/>
          <p:cNvPicPr>
            <a:picLocks noChangeAspect="1" noChangeArrowheads="1"/>
          </p:cNvPicPr>
          <p:nvPr/>
        </p:nvPicPr>
        <p:blipFill>
          <a:blip r:embed="rId2" cstate="print"/>
          <a:srcRect/>
          <a:stretch>
            <a:fillRect/>
          </a:stretch>
        </p:blipFill>
        <p:spPr bwMode="auto">
          <a:xfrm>
            <a:off x="0" y="0"/>
            <a:ext cx="9144000" cy="711864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4" name="Picture 2" descr="C:\Users\Сивко\Desktop\контрольная раота\контр\IMG_6474.JP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pic>
        <p:nvPicPr>
          <p:cNvPr id="8195" name="Picture 3" descr="C:\Users\Сивко\Desktop\контрольная раота\контр\IMG_6453.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lusana.ru/files/3606/573/11.jpg"/>
          <p:cNvPicPr>
            <a:picLocks noChangeAspect="1" noChangeArrowheads="1"/>
          </p:cNvPicPr>
          <p:nvPr/>
        </p:nvPicPr>
        <p:blipFill>
          <a:blip r:embed="rId2" cstate="print"/>
          <a:srcRect/>
          <a:stretch>
            <a:fillRect/>
          </a:stretch>
        </p:blipFill>
        <p:spPr bwMode="auto">
          <a:xfrm>
            <a:off x="899592" y="188640"/>
            <a:ext cx="8064896" cy="766023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t>Кружок «Фитнес для девочек»</a:t>
            </a:r>
            <a:endParaRPr lang="ru-RU" b="1" dirty="0"/>
          </a:p>
        </p:txBody>
      </p:sp>
      <p:sp>
        <p:nvSpPr>
          <p:cNvPr id="5" name="Текст 4"/>
          <p:cNvSpPr>
            <a:spLocks noGrp="1"/>
          </p:cNvSpPr>
          <p:nvPr>
            <p:ph type="body" idx="1"/>
          </p:nvPr>
        </p:nvSpPr>
        <p:spPr/>
        <p:txBody>
          <a:bodyPr/>
          <a:lstStyle/>
          <a:p>
            <a:endParaRPr lang="ru-RU"/>
          </a:p>
        </p:txBody>
      </p:sp>
      <p:sp>
        <p:nvSpPr>
          <p:cNvPr id="7" name="Текст 6"/>
          <p:cNvSpPr>
            <a:spLocks noGrp="1"/>
          </p:cNvSpPr>
          <p:nvPr>
            <p:ph type="body" sz="quarter" idx="3"/>
          </p:nvPr>
        </p:nvSpPr>
        <p:spPr/>
        <p:txBody>
          <a:bodyPr/>
          <a:lstStyle/>
          <a:p>
            <a:endParaRPr lang="ru-RU"/>
          </a:p>
        </p:txBody>
      </p:sp>
      <p:pic>
        <p:nvPicPr>
          <p:cNvPr id="1026" name="Picture 2" descr="C:\Users\Сивко\Desktop\фото\фото 2кл\день мам\IMG_4226.JPG"/>
          <p:cNvPicPr>
            <a:picLocks noGrp="1" noChangeAspect="1" noChangeArrowheads="1"/>
          </p:cNvPicPr>
          <p:nvPr>
            <p:ph sz="half" idx="2"/>
          </p:nvPr>
        </p:nvPicPr>
        <p:blipFill>
          <a:blip r:embed="rId2" cstate="print"/>
          <a:srcRect/>
          <a:stretch>
            <a:fillRect/>
          </a:stretch>
        </p:blipFill>
        <p:spPr bwMode="auto">
          <a:xfrm>
            <a:off x="457200" y="2635448"/>
            <a:ext cx="4040188" cy="3030141"/>
          </a:xfrm>
          <a:prstGeom prst="rect">
            <a:avLst/>
          </a:prstGeom>
          <a:noFill/>
        </p:spPr>
      </p:pic>
      <p:pic>
        <p:nvPicPr>
          <p:cNvPr id="1027" name="Picture 3" descr="C:\Users\Сивко\Desktop\фото\фото 2кл\день мам\IMG_4231.JPG"/>
          <p:cNvPicPr>
            <a:picLocks noGrp="1" noChangeAspect="1" noChangeArrowheads="1"/>
          </p:cNvPicPr>
          <p:nvPr>
            <p:ph sz="quarter" idx="4"/>
          </p:nvPr>
        </p:nvPicPr>
        <p:blipFill>
          <a:blip r:embed="rId3" cstate="print"/>
          <a:srcRect/>
          <a:stretch>
            <a:fillRect/>
          </a:stretch>
        </p:blipFill>
        <p:spPr bwMode="auto">
          <a:xfrm>
            <a:off x="4645025" y="2634853"/>
            <a:ext cx="4041775" cy="303133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6318448" cy="1292662"/>
          </a:xfrm>
          <a:prstGeom prst="rect">
            <a:avLst/>
          </a:prstGeom>
        </p:spPr>
        <p:txBody>
          <a:bodyPr wrap="square">
            <a:spAutoFit/>
          </a:bodyPr>
          <a:lstStyle/>
          <a:p>
            <a:pPr lvl="0" eaLnBrk="0" hangingPunct="0"/>
            <a:r>
              <a:rPr lang="ru-RU" dirty="0" smtClean="0">
                <a:latin typeface="Arial" pitchFamily="34" charset="0"/>
                <a:ea typeface="Times New Roman" pitchFamily="18" charset="0"/>
                <a:cs typeface="Arial" pitchFamily="34" charset="0"/>
              </a:rPr>
              <a:t>Любят ребята участвовать в спортивных соревнованиях и   акциях «Кросс нации»  «Какое чувство гордости охватывает душу, когда слышишь о своей Родине как о путеводной звезде человечества.»</a:t>
            </a:r>
            <a:endParaRPr lang="ru-RU" sz="2400" dirty="0" smtClean="0">
              <a:latin typeface="Arial" pitchFamily="34" charset="0"/>
              <a:cs typeface="Arial" pitchFamily="34" charset="0"/>
            </a:endParaRPr>
          </a:p>
        </p:txBody>
      </p:sp>
      <p:pic>
        <p:nvPicPr>
          <p:cNvPr id="30721" name="Picture 1" descr="I:\патриот\IMG_1207.JPG"/>
          <p:cNvPicPr>
            <a:picLocks noChangeAspect="1" noChangeArrowheads="1"/>
          </p:cNvPicPr>
          <p:nvPr/>
        </p:nvPicPr>
        <p:blipFill>
          <a:blip r:embed="rId2" cstate="print"/>
          <a:srcRect/>
          <a:stretch>
            <a:fillRect/>
          </a:stretch>
        </p:blipFill>
        <p:spPr bwMode="auto">
          <a:xfrm>
            <a:off x="6300192" y="2492896"/>
            <a:ext cx="2016225" cy="3960440"/>
          </a:xfrm>
          <a:prstGeom prst="rect">
            <a:avLst/>
          </a:prstGeom>
          <a:noFill/>
        </p:spPr>
      </p:pic>
      <p:pic>
        <p:nvPicPr>
          <p:cNvPr id="30722" name="Picture 2" descr="I:\патриот\футбол\DSCN4201.JPG"/>
          <p:cNvPicPr>
            <a:picLocks noChangeAspect="1" noChangeArrowheads="1"/>
          </p:cNvPicPr>
          <p:nvPr/>
        </p:nvPicPr>
        <p:blipFill>
          <a:blip r:embed="rId3" cstate="print"/>
          <a:srcRect/>
          <a:stretch>
            <a:fillRect/>
          </a:stretch>
        </p:blipFill>
        <p:spPr bwMode="auto">
          <a:xfrm>
            <a:off x="2195736" y="4797152"/>
            <a:ext cx="2736304" cy="2060848"/>
          </a:xfrm>
          <a:prstGeom prst="rect">
            <a:avLst/>
          </a:prstGeom>
          <a:noFill/>
        </p:spPr>
      </p:pic>
      <p:pic>
        <p:nvPicPr>
          <p:cNvPr id="30725" name="Picture 5" descr="I:\патриот\футбол\DSCN4212.JPG"/>
          <p:cNvPicPr>
            <a:picLocks noChangeAspect="1" noChangeArrowheads="1"/>
          </p:cNvPicPr>
          <p:nvPr/>
        </p:nvPicPr>
        <p:blipFill>
          <a:blip r:embed="rId4" cstate="print"/>
          <a:srcRect/>
          <a:stretch>
            <a:fillRect/>
          </a:stretch>
        </p:blipFill>
        <p:spPr bwMode="auto">
          <a:xfrm>
            <a:off x="323528" y="2609528"/>
            <a:ext cx="2088232" cy="4248472"/>
          </a:xfrm>
          <a:prstGeom prst="rect">
            <a:avLst/>
          </a:prstGeom>
          <a:noFill/>
        </p:spPr>
      </p:pic>
      <p:sp>
        <p:nvSpPr>
          <p:cNvPr id="8" name="Заголовок 7"/>
          <p:cNvSpPr>
            <a:spLocks noGrp="1"/>
          </p:cNvSpPr>
          <p:nvPr>
            <p:ph type="ctrTitle"/>
          </p:nvPr>
        </p:nvSpPr>
        <p:spPr>
          <a:xfrm>
            <a:off x="251520" y="188641"/>
            <a:ext cx="8206680" cy="2016223"/>
          </a:xfrm>
        </p:spPr>
        <p:txBody>
          <a:bodyPr/>
          <a:lstStyle/>
          <a:p>
            <a:endParaRPr lang="ru-RU" dirty="0"/>
          </a:p>
        </p:txBody>
      </p:sp>
      <p:sp>
        <p:nvSpPr>
          <p:cNvPr id="9" name="Подзаголовок 8"/>
          <p:cNvSpPr>
            <a:spLocks noGrp="1"/>
          </p:cNvSpPr>
          <p:nvPr>
            <p:ph type="subTitle" idx="1"/>
          </p:nvPr>
        </p:nvSpPr>
        <p:spPr/>
        <p:txBody>
          <a:bodyPr/>
          <a:lstStyle/>
          <a:p>
            <a:endParaRPr lang="ru-RU" dirty="0"/>
          </a:p>
        </p:txBody>
      </p:sp>
      <p:pic>
        <p:nvPicPr>
          <p:cNvPr id="30726" name="Picture 6" descr="I:\патриот\IMG_1200.JPG"/>
          <p:cNvPicPr>
            <a:picLocks noChangeAspect="1" noChangeArrowheads="1"/>
          </p:cNvPicPr>
          <p:nvPr/>
        </p:nvPicPr>
        <p:blipFill>
          <a:blip r:embed="rId5" cstate="print"/>
          <a:srcRect/>
          <a:stretch>
            <a:fillRect/>
          </a:stretch>
        </p:blipFill>
        <p:spPr bwMode="auto">
          <a:xfrm>
            <a:off x="3491880" y="2204864"/>
            <a:ext cx="2376265" cy="266429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Президентские состязания.</a:t>
            </a:r>
            <a:endParaRPr lang="ru-RU" b="1" dirty="0"/>
          </a:p>
        </p:txBody>
      </p:sp>
      <p:pic>
        <p:nvPicPr>
          <p:cNvPr id="3074" name="Picture 2" descr="C:\Users\Сивко\Desktop\контрольная раота\контр\IMG_5907.JPG"/>
          <p:cNvPicPr>
            <a:picLocks noGrp="1" noChangeAspect="1" noChangeArrowheads="1"/>
          </p:cNvPicPr>
          <p:nvPr>
            <p:ph sz="half" idx="1"/>
          </p:nvPr>
        </p:nvPicPr>
        <p:blipFill>
          <a:blip r:embed="rId2" cstate="print"/>
          <a:stretch>
            <a:fillRect/>
          </a:stretch>
        </p:blipFill>
        <p:spPr bwMode="auto">
          <a:xfrm>
            <a:off x="457200" y="2348706"/>
            <a:ext cx="4038600" cy="3028950"/>
          </a:xfrm>
          <a:prstGeom prst="rect">
            <a:avLst/>
          </a:prstGeom>
          <a:noFill/>
        </p:spPr>
      </p:pic>
      <p:pic>
        <p:nvPicPr>
          <p:cNvPr id="4098" name="Picture 2" descr="C:\Users\Сивко\Desktop\фото\фото 2кл\спорт\IMG_5848.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 К Зарнице- готовы!</a:t>
            </a:r>
            <a:endParaRPr lang="ru-RU" b="1" dirty="0"/>
          </a:p>
        </p:txBody>
      </p:sp>
      <p:pic>
        <p:nvPicPr>
          <p:cNvPr id="6147" name="Picture 3" descr="C:\Users\Сивко\Desktop\контрольная раота\контр\IMG_6361.JPG"/>
          <p:cNvPicPr>
            <a:picLocks noGrp="1" noChangeAspect="1" noChangeArrowheads="1"/>
          </p:cNvPicPr>
          <p:nvPr>
            <p:ph idx="1"/>
          </p:nvPr>
        </p:nvPicPr>
        <p:blipFill>
          <a:blip r:embed="rId2" cstate="print"/>
          <a:stretch>
            <a:fillRect/>
          </a:stretch>
        </p:blipFill>
        <p:spPr bwMode="auto">
          <a:xfrm>
            <a:off x="1115616" y="1484784"/>
            <a:ext cx="7128791" cy="460851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t>Инсценировки  «Знать правила ПДД.»</a:t>
            </a:r>
            <a:endParaRPr lang="ru-RU" sz="3600" b="1" dirty="0"/>
          </a:p>
        </p:txBody>
      </p:sp>
      <p:pic>
        <p:nvPicPr>
          <p:cNvPr id="5122" name="Picture 2" descr="C:\Users\Сивко\Desktop\фото\фото 2кл\девчонки\IMG_4980.JP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pic>
        <p:nvPicPr>
          <p:cNvPr id="5123" name="Picture 3" descr="C:\Users\Сивко\Desktop\контрольная раота\контр\IMG_4075.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2800" dirty="0" smtClean="0">
                <a:solidFill>
                  <a:srgbClr val="0070C0"/>
                </a:solidFill>
              </a:rPr>
              <a:t>Соревновались 2 команды :                                           девочки -«</a:t>
            </a:r>
            <a:r>
              <a:rPr lang="ru-RU" sz="2800" dirty="0" err="1" smtClean="0">
                <a:solidFill>
                  <a:srgbClr val="0070C0"/>
                </a:solidFill>
              </a:rPr>
              <a:t>Снегурята</a:t>
            </a:r>
            <a:r>
              <a:rPr lang="ru-RU" sz="2800" dirty="0" smtClean="0">
                <a:solidFill>
                  <a:srgbClr val="0070C0"/>
                </a:solidFill>
              </a:rPr>
              <a:t>»,                                        мальчики- «</a:t>
            </a:r>
            <a:r>
              <a:rPr lang="ru-RU" sz="2800" dirty="0" err="1" smtClean="0">
                <a:solidFill>
                  <a:srgbClr val="0070C0"/>
                </a:solidFill>
              </a:rPr>
              <a:t>Морозята</a:t>
            </a:r>
            <a:r>
              <a:rPr lang="ru-RU" sz="2800" dirty="0" smtClean="0">
                <a:solidFill>
                  <a:srgbClr val="0070C0"/>
                </a:solidFill>
              </a:rPr>
              <a:t>» </a:t>
            </a:r>
            <a:endParaRPr lang="ru-RU" sz="2800" dirty="0">
              <a:solidFill>
                <a:srgbClr val="0070C0"/>
              </a:solidFill>
            </a:endParaRPr>
          </a:p>
        </p:txBody>
      </p:sp>
      <p:pic>
        <p:nvPicPr>
          <p:cNvPr id="52226" name="Picture 2" descr="H:\фото 2кл\140___01\IMG_6124.JP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pic>
        <p:nvPicPr>
          <p:cNvPr id="52227" name="Picture 3" descr="H:\фото 2кл\140___01\IMG_6123.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62" name="Picture 2" descr="http://tyva.er.ru/media/userdata/news/2016/04/20/a81eee797091bcc7d1c36163869ca5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C:\Users\Сивко\Desktop\ремонт\IMG_5946.JP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pic>
        <p:nvPicPr>
          <p:cNvPr id="10243" name="Picture 3" descr="C:\Users\Сивко\Desktop\контрольная раота\контр\IMG_5690.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4" descr="http://images.myshared.ru/26/1283914/slide_5.jpg"/>
          <p:cNvPicPr>
            <a:picLocks noChangeAspect="1" noChangeArrowheads="1"/>
          </p:cNvPicPr>
          <p:nvPr/>
        </p:nvPicPr>
        <p:blipFill>
          <a:blip r:embed="rId3" cstate="print"/>
          <a:srcRect/>
          <a:stretch>
            <a:fillRect/>
          </a:stretch>
        </p:blipFill>
        <p:spPr bwMode="auto">
          <a:xfrm>
            <a:off x="0" y="0"/>
            <a:ext cx="9144000" cy="102423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3010" name="Picture 2" descr="https://ds04.infourok.ru/uploads/ex/1073/00030a2a-790e8cfb/img4.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5058" name="Picture 2" descr="http://images.myshared.ru/4/195945/slide_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625958"/>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Цели</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своей работе я сформулировала, исходя из  опыта великого педагога Сухомлинского </a:t>
            </a:r>
            <a:r>
              <a:rPr lang="ru-RU" sz="1400" b="1" dirty="0" smtClean="0">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«Прекрасное поколение, завидная судьба ваша, дорогой сын.  Меня больше всего тревожит: сумеем ли мы передать вам все наши нравственные ценности, все наши богатства, которые так дорого достались нам? Поймете ли вы до конца, почувствуете ли всем сердцем, какие страшные трудности переживали мы в годы Великой Отечественной войны и в годы восстановления народного хозяйства нашей Родины? Хочется, чтобы вы стали достойными нашими наследниками.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70" name="Rectangle 2"/>
          <p:cNvSpPr>
            <a:spLocks noChangeArrowheads="1"/>
          </p:cNvSpPr>
          <p:nvPr/>
        </p:nvSpPr>
        <p:spPr bwMode="auto">
          <a:xfrm>
            <a:off x="0" y="2208225"/>
            <a:ext cx="9144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Основной задачей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военно-патриотического воспитания младшего школьника я считаю : « что в    жизни каждого  русского человека наступит минута, когда  потребуется гражданское мужество, стойкость, когда по одну сторону - радости, блага, удовольствия, а по другую - огромные лишения, самопожертвования, даже смерть во имя жизни и счастья людей. Готовь себя к тому, чтобы в нужный момент перейти черту именно на этот, второй путь.»</a:t>
            </a:r>
            <a:endParaRPr kumimoji="0" lang="ru-RU" sz="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Предметом исследования работы – взаимодействие классного руководителя с семьями учащихся  « Видеть в маленьком ребенке завтрашнего взрослого человека - вот в этом, мне кажется, и заключается жизненная мудрость отца, матери, педагога - всех, кто воспитывает детей.» </a:t>
            </a:r>
            <a:endParaRPr kumimoji="0" lang="ru-RU" sz="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 своей работы по патриотическому воспитанию я жду следующих результатов:  научить своих учеников  «жить  и трудиться так, чтобы Родина гордилась тобой.. Самовоспитание - это прежде всего воспитание в самом себе мужественного патриота  » .                                                                             </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7650" name="Picture 2" descr="https://arhivurokov.ru/kopilka/up/html/2017/03/21/k_58d1316fd92d0/img_user_file_58d131704f4da_16.jpg"/>
          <p:cNvPicPr>
            <a:picLocks noChangeAspect="1" noChangeArrowheads="1"/>
          </p:cNvPicPr>
          <p:nvPr/>
        </p:nvPicPr>
        <p:blipFill>
          <a:blip r:embed="rId2" cstate="print"/>
          <a:srcRect/>
          <a:stretch>
            <a:fillRect/>
          </a:stretch>
        </p:blipFill>
        <p:spPr bwMode="auto">
          <a:xfrm>
            <a:off x="0" y="-243408"/>
            <a:ext cx="9144000" cy="914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6866" name="Picture 2" descr="http://900igr.net/datas/pedagogika/Patrioticheskoe-vospitanie-molodjozhi/0012-012-Vospitanie-ljubvi-k-rodnomu-kraju.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3">
      <a:dk1>
        <a:srgbClr val="000000"/>
      </a:dk1>
      <a:lt1>
        <a:srgbClr val="FF99FF"/>
      </a:lt1>
      <a:dk2>
        <a:srgbClr val="000000"/>
      </a:dk2>
      <a:lt2>
        <a:srgbClr val="808080"/>
      </a:lt2>
      <a:accent1>
        <a:srgbClr val="BBE0E3"/>
      </a:accent1>
      <a:accent2>
        <a:srgbClr val="333399"/>
      </a:accent2>
      <a:accent3>
        <a:srgbClr val="FFCA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99FF"/>
        </a:lt1>
        <a:dk2>
          <a:srgbClr val="000000"/>
        </a:dk2>
        <a:lt2>
          <a:srgbClr val="808080"/>
        </a:lt2>
        <a:accent1>
          <a:srgbClr val="BBE0E3"/>
        </a:accent1>
        <a:accent2>
          <a:srgbClr val="333399"/>
        </a:accent2>
        <a:accent3>
          <a:srgbClr val="FFCA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1339</TotalTime>
  <Words>738</Words>
  <Application>Microsoft Office PowerPoint</Application>
  <PresentationFormat>Экран (4:3)</PresentationFormat>
  <Paragraphs>30</Paragraphs>
  <Slides>30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Оформление по умолчанию</vt:lpstr>
      <vt:lpstr>  «Развитие  социально- личностных качеств  учащихся начальных классов  через патриотическое воспитание                                             « С чего начинается Родина»</vt:lpstr>
      <vt:lpstr>Слайд 2</vt:lpstr>
      <vt:lpstr>Слайд 3</vt:lpstr>
      <vt:lpstr>Слайд 4</vt:lpstr>
      <vt:lpstr>Слайд 5</vt:lpstr>
      <vt:lpstr>Слайд 6</vt:lpstr>
      <vt:lpstr>Слайд 7</vt:lpstr>
      <vt:lpstr>Слайд 8</vt:lpstr>
      <vt:lpstr>Слайд 9</vt:lpstr>
      <vt:lpstr>Во всей судьбе твоей  Останутся лишь две Святых святыни. Их имя - Мать и Родина. Они - начало всех начал.</vt:lpstr>
      <vt:lpstr>Слайд 11</vt:lpstr>
      <vt:lpstr>Слайд 12</vt:lpstr>
      <vt:lpstr>Уроки Мужества </vt:lpstr>
      <vt:lpstr>Участие в Акции «Красная гвоздика»</vt:lpstr>
      <vt:lpstr>Победители конкурсов «Сталинградская сирень» и «Красная гвоздика» Абрамян Артур и Лата Валерия</vt:lpstr>
      <vt:lpstr>Слайд 16</vt:lpstr>
      <vt:lpstr>В школьном музее                                                                                                       Без памяти – нет истории, Без истории – нет культуры,  Без культуры – нет духовности,                                                                                     . </vt:lpstr>
      <vt:lpstr>Слайд 18</vt:lpstr>
      <vt:lpstr>Слайд 19</vt:lpstr>
      <vt:lpstr>«Школа бабушек»-новая форма </vt:lpstr>
      <vt:lpstr>Слайд 21</vt:lpstr>
      <vt:lpstr>Слайд 22</vt:lpstr>
      <vt:lpstr>Слайд 23</vt:lpstr>
      <vt:lpstr>Кружок «Фитнес для девочек»</vt:lpstr>
      <vt:lpstr>Слайд 25</vt:lpstr>
      <vt:lpstr>Президентские состязания.</vt:lpstr>
      <vt:lpstr> К Зарнице- готовы!</vt:lpstr>
      <vt:lpstr>Инсценировки  «Знать правила ПДД.»</vt:lpstr>
      <vt:lpstr>Соревновались 2 команды :                                           девочки -«Снегурята»,                                        мальчики- «Морозята» </vt:lpstr>
      <vt:lpstr>Слайд 30</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Сивко</cp:lastModifiedBy>
  <cp:revision>65</cp:revision>
  <dcterms:created xsi:type="dcterms:W3CDTF">2011-10-04T13:53:40Z</dcterms:created>
  <dcterms:modified xsi:type="dcterms:W3CDTF">2017-12-02T18:52:04Z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2217231</vt:lpwstr>
  </property>
  <property fmtid="{D5CDD505-2E9C-101B-9397-08002B2CF9AE}" name="NXPowerLiteSettings" pid="3">
    <vt:lpwstr>C700052003A000</vt:lpwstr>
  </property>
  <property fmtid="{D5CDD505-2E9C-101B-9397-08002B2CF9AE}" name="NXPowerLiteVersion" pid="4">
    <vt:lpwstr>D8.0.4</vt:lpwstr>
  </property>
</Properties>
</file>