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CC0099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403648" y="0"/>
            <a:ext cx="6120680" cy="6669360"/>
            <a:chOff x="1403648" y="260648"/>
            <a:chExt cx="6120680" cy="612068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1403648" y="260648"/>
              <a:ext cx="6120680" cy="6120680"/>
              <a:chOff x="1403648" y="260648"/>
              <a:chExt cx="6120680" cy="6120680"/>
            </a:xfrm>
          </p:grpSpPr>
          <p:pic>
            <p:nvPicPr>
              <p:cNvPr id="1026" name="Picture 2" descr="http://mypresentation.ru/documents/3e37c9e0675aaf7847b4c05f29326771/img6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5035" t="28500" r="23935" b="941"/>
              <a:stretch>
                <a:fillRect/>
              </a:stretch>
            </p:blipFill>
            <p:spPr bwMode="auto">
              <a:xfrm>
                <a:off x="1403648" y="260648"/>
                <a:ext cx="6120680" cy="6120680"/>
              </a:xfrm>
              <a:prstGeom prst="rect">
                <a:avLst/>
              </a:prstGeom>
              <a:noFill/>
            </p:spPr>
          </p:pic>
          <p:sp>
            <p:nvSpPr>
              <p:cNvPr id="3" name="Прямоугольник 2"/>
              <p:cNvSpPr/>
              <p:nvPr/>
            </p:nvSpPr>
            <p:spPr>
              <a:xfrm>
                <a:off x="2423761" y="4960456"/>
                <a:ext cx="1020113" cy="9836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5597447" y="4851158"/>
                <a:ext cx="1020113" cy="98368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5436096" y="4653136"/>
                <a:ext cx="360040" cy="50405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5580112" y="4725144"/>
                <a:ext cx="72008" cy="21602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Полилиния 13"/>
            <p:cNvSpPr/>
            <p:nvPr/>
          </p:nvSpPr>
          <p:spPr>
            <a:xfrm>
              <a:off x="2771800" y="3356992"/>
              <a:ext cx="2664296" cy="1359659"/>
            </a:xfrm>
            <a:custGeom>
              <a:avLst/>
              <a:gdLst>
                <a:gd name="connsiteX0" fmla="*/ 0 w 2371240"/>
                <a:gd name="connsiteY0" fmla="*/ 1286360 h 1291526"/>
                <a:gd name="connsiteX1" fmla="*/ 1069383 w 2371240"/>
                <a:gd name="connsiteY1" fmla="*/ 1084882 h 1291526"/>
                <a:gd name="connsiteX2" fmla="*/ 2371240 w 2371240"/>
                <a:gd name="connsiteY2" fmla="*/ 46495 h 1291526"/>
                <a:gd name="connsiteX3" fmla="*/ 2371240 w 2371240"/>
                <a:gd name="connsiteY3" fmla="*/ 46495 h 1291526"/>
                <a:gd name="connsiteX4" fmla="*/ 2355742 w 2371240"/>
                <a:gd name="connsiteY4" fmla="*/ 92990 h 1291526"/>
                <a:gd name="connsiteX5" fmla="*/ 2371240 w 2371240"/>
                <a:gd name="connsiteY5" fmla="*/ 0 h 129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71240" h="1291526">
                  <a:moveTo>
                    <a:pt x="0" y="1286360"/>
                  </a:moveTo>
                  <a:cubicBezTo>
                    <a:pt x="337088" y="1288943"/>
                    <a:pt x="674176" y="1291526"/>
                    <a:pt x="1069383" y="1084882"/>
                  </a:cubicBezTo>
                  <a:cubicBezTo>
                    <a:pt x="1464590" y="878238"/>
                    <a:pt x="2371240" y="46495"/>
                    <a:pt x="2371240" y="46495"/>
                  </a:cubicBezTo>
                  <a:lnTo>
                    <a:pt x="2371240" y="46495"/>
                  </a:lnTo>
                  <a:cubicBezTo>
                    <a:pt x="2368657" y="54244"/>
                    <a:pt x="2355742" y="100739"/>
                    <a:pt x="2355742" y="92990"/>
                  </a:cubicBezTo>
                  <a:cubicBezTo>
                    <a:pt x="2355742" y="85241"/>
                    <a:pt x="2363491" y="42620"/>
                    <a:pt x="2371240" y="0"/>
                  </a:cubicBezTo>
                </a:path>
              </a:pathLst>
            </a:custGeom>
            <a:ln w="762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800" b="1" dirty="0" smtClean="0">
                <a:latin typeface="Arial" pitchFamily="34" charset="0"/>
                <a:cs typeface="Arial" pitchFamily="34" charset="0"/>
              </a:rPr>
              <a:t>Сл   </a:t>
            </a:r>
            <a:r>
              <a:rPr lang="ru-RU" sz="8800" b="1" dirty="0" err="1" smtClean="0">
                <a:latin typeface="Arial" pitchFamily="34" charset="0"/>
                <a:cs typeface="Arial" pitchFamily="34" charset="0"/>
              </a:rPr>
              <a:t>ов</a:t>
            </a:r>
            <a:r>
              <a:rPr lang="ru-RU" sz="8800" b="1" dirty="0" smtClean="0">
                <a:latin typeface="Arial" pitchFamily="34" charset="0"/>
                <a:cs typeface="Arial" pitchFamily="34" charset="0"/>
              </a:rPr>
              <a:t>  о   и   е   го   </a:t>
            </a:r>
            <a:r>
              <a:rPr lang="ru-RU" sz="8800" b="1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8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8800" b="1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8800" b="1" dirty="0" smtClean="0">
                <a:latin typeface="Arial" pitchFamily="34" charset="0"/>
                <a:cs typeface="Arial" pitchFamily="34" charset="0"/>
              </a:rPr>
              <a:t>   а  </a:t>
            </a:r>
            <a:r>
              <a:rPr lang="ru-RU" sz="8800" b="1" dirty="0" err="1" smtClean="0">
                <a:latin typeface="Arial" pitchFamily="34" charset="0"/>
                <a:cs typeface="Arial" pitchFamily="34" charset="0"/>
              </a:rPr>
              <a:t>че</a:t>
            </a:r>
            <a:r>
              <a:rPr lang="ru-RU" sz="8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8800" b="1" dirty="0" err="1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8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8800" b="1" dirty="0" err="1" smtClean="0">
                <a:latin typeface="Arial" pitchFamily="34" charset="0"/>
                <a:cs typeface="Arial" pitchFamily="34" charset="0"/>
              </a:rPr>
              <a:t>ие</a:t>
            </a:r>
            <a:endParaRPr lang="ru-RU" sz="8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1484784"/>
            <a:ext cx="504056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2852936"/>
            <a:ext cx="576064" cy="864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4221088"/>
            <a:ext cx="504056" cy="864096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1484784"/>
            <a:ext cx="432048" cy="86409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80112" y="1412776"/>
            <a:ext cx="504056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31840" y="2852936"/>
            <a:ext cx="648072" cy="936104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88024" y="2996952"/>
            <a:ext cx="576064" cy="648072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115616" y="2924944"/>
            <a:ext cx="648072" cy="792088"/>
          </a:xfrm>
          <a:prstGeom prst="triangle">
            <a:avLst>
              <a:gd name="adj" fmla="val 49780"/>
            </a:avLst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карточка 10"/>
          <p:cNvSpPr/>
          <p:nvPr/>
        </p:nvSpPr>
        <p:spPr>
          <a:xfrm>
            <a:off x="2195736" y="1484784"/>
            <a:ext cx="504056" cy="864096"/>
          </a:xfrm>
          <a:prstGeom prst="flowChartPunchedCard">
            <a:avLst/>
          </a:prstGeom>
          <a:solidFill>
            <a:srgbClr val="FF66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7380312" y="1628800"/>
            <a:ext cx="648072" cy="648072"/>
          </a:xfrm>
          <a:prstGeom prst="hexagon">
            <a:avLst>
              <a:gd name="adj" fmla="val 27391"/>
              <a:gd name="vf" fmla="val 115470"/>
            </a:avLst>
          </a:prstGeom>
          <a:solidFill>
            <a:srgbClr val="CC0099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1920" y="2780928"/>
            <a:ext cx="288032" cy="93610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апеция 13"/>
          <p:cNvSpPr/>
          <p:nvPr/>
        </p:nvSpPr>
        <p:spPr>
          <a:xfrm>
            <a:off x="6804248" y="2924944"/>
            <a:ext cx="504056" cy="792088"/>
          </a:xfrm>
          <a:prstGeom prst="trapezoid">
            <a:avLst>
              <a:gd name="adj" fmla="val 21925"/>
            </a:avLst>
          </a:prstGeom>
          <a:solidFill>
            <a:srgbClr val="00B05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омб 14"/>
          <p:cNvSpPr/>
          <p:nvPr/>
        </p:nvSpPr>
        <p:spPr>
          <a:xfrm>
            <a:off x="1835696" y="2852936"/>
            <a:ext cx="576064" cy="864096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рапеция 15"/>
          <p:cNvSpPr/>
          <p:nvPr/>
        </p:nvSpPr>
        <p:spPr>
          <a:xfrm>
            <a:off x="6156176" y="1628800"/>
            <a:ext cx="504056" cy="648072"/>
          </a:xfrm>
          <a:prstGeom prst="trapezoid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7956376" y="1412776"/>
            <a:ext cx="504056" cy="936104"/>
          </a:xfrm>
          <a:prstGeom prst="triangle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омб 17"/>
          <p:cNvSpPr/>
          <p:nvPr/>
        </p:nvSpPr>
        <p:spPr>
          <a:xfrm>
            <a:off x="7380312" y="2852936"/>
            <a:ext cx="360040" cy="936104"/>
          </a:xfrm>
          <a:prstGeom prst="diamond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755576" y="4437112"/>
            <a:ext cx="360040" cy="43204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>
            <a:off x="4067944" y="1484784"/>
            <a:ext cx="216024" cy="9361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676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u="sng" dirty="0" smtClean="0"/>
              <a:t>Тема</a:t>
            </a:r>
            <a:r>
              <a:rPr lang="ru-RU" sz="4800" dirty="0" smtClean="0"/>
              <a:t>: </a:t>
            </a:r>
          </a:p>
          <a:p>
            <a:r>
              <a:rPr lang="ru-RU" sz="4800" dirty="0" smtClean="0"/>
              <a:t>Слово  и  его  значение.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573016"/>
            <a:ext cx="8676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u="sng" dirty="0" smtClean="0"/>
              <a:t>Цель</a:t>
            </a:r>
            <a:r>
              <a:rPr lang="ru-RU" sz="4800" dirty="0" smtClean="0"/>
              <a:t>: </a:t>
            </a:r>
          </a:p>
          <a:p>
            <a:r>
              <a:rPr lang="ru-RU" sz="4800" dirty="0" smtClean="0"/>
              <a:t>Закрепить  знания  о  слове  и  его </a:t>
            </a:r>
            <a:r>
              <a:rPr lang="ru-RU" sz="4800" dirty="0" smtClean="0"/>
              <a:t>значении</a:t>
            </a:r>
            <a:r>
              <a:rPr lang="ru-RU" sz="4800" dirty="0" smtClean="0"/>
              <a:t>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Однозначные слова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слова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  которые имеют одно значение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Береза, торт)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22108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Многозначные слова - слова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которые имеют несколько значений.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(Звезда, шляпа</a:t>
            </a:r>
            <a:r>
              <a:rPr lang="ru-RU" sz="4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r>
              <a:rPr lang="ru-RU" sz="4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lang="ru-RU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2308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Синонимы - слова одной части речи,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разные по написанию, но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совпадающие или сходные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лексическом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значении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(бросать - кидать, кричать - вопить)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71703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Антонимы - 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слова одной части речи,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различные по звучанию и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написанию, 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противоположные по лексическому </a:t>
            </a:r>
            <a:r>
              <a:rPr lang="ru-RU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значению.</a:t>
            </a:r>
            <a:r>
              <a:rPr lang="ru-RU" sz="36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(защищать - нападать,  свет - тьма)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Самостоятельная работа 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84784"/>
          <a:ext cx="9144000" cy="4516180"/>
        </p:xfrm>
        <a:graphic>
          <a:graphicData uri="http://schemas.openxmlformats.org/drawingml/2006/table">
            <a:tbl>
              <a:tblPr/>
              <a:tblGrid>
                <a:gridCol w="2483768"/>
                <a:gridCol w="2520280"/>
                <a:gridCol w="1944216"/>
                <a:gridCol w="2195736"/>
              </a:tblGrid>
              <a:tr h="763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Синонимы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Антонимы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Однозначные </a:t>
                      </a:r>
                      <a:r>
                        <a:rPr lang="ru-RU" sz="32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слова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Многозначные </a:t>
                      </a:r>
                      <a:r>
                        <a:rPr lang="ru-RU" sz="3200" b="1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слова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Смелый – </a:t>
                      </a:r>
                      <a:r>
                        <a:rPr lang="ru-RU" sz="320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Жара – </a:t>
                      </a:r>
                      <a:r>
                        <a:rPr lang="ru-RU" sz="320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Грусть – </a:t>
                      </a:r>
                      <a:r>
                        <a:rPr lang="ru-RU" sz="320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Добро – </a:t>
                      </a:r>
                      <a:r>
                        <a:rPr lang="ru-RU" sz="320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Врач – </a:t>
                      </a: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Война – </a:t>
                      </a:r>
                      <a:r>
                        <a:rPr lang="ru-RU" sz="320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Красивый – </a:t>
                      </a: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Старое – </a:t>
                      </a:r>
                      <a:r>
                        <a:rPr lang="ru-RU" sz="3200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260648"/>
            <a:ext cx="2512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 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52736"/>
          <a:ext cx="9144000" cy="5364480"/>
        </p:xfrm>
        <a:graphic>
          <a:graphicData uri="http://schemas.openxmlformats.org/drawingml/2006/table">
            <a:tbl>
              <a:tblPr/>
              <a:tblGrid>
                <a:gridCol w="2915816"/>
                <a:gridCol w="2520280"/>
                <a:gridCol w="1944216"/>
                <a:gridCol w="1763688"/>
              </a:tblGrid>
              <a:tr h="271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Синонимы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Антонимы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Одноз</a:t>
                      </a:r>
                      <a:r>
                        <a:rPr lang="ru-RU" sz="32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3200" b="1" i="1" dirty="0" err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начные</a:t>
                      </a:r>
                      <a:r>
                        <a:rPr lang="ru-RU" sz="3200" b="1" i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32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слова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Многозначные слова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Смелый – храбрый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Жара – холод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Грусть – </a:t>
                      </a:r>
                      <a:r>
                        <a:rPr lang="ru-RU" sz="3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   печаль 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Добро – </a:t>
                      </a:r>
                      <a:endParaRPr lang="ru-RU" sz="3200" i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зло 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Врач – </a:t>
                      </a:r>
                      <a:endParaRPr lang="ru-RU" sz="3200" i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доктор 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Война – </a:t>
                      </a:r>
                      <a:endParaRPr lang="ru-RU" sz="3200" i="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мир </a:t>
                      </a:r>
                      <a:endParaRPr lang="ru-RU" sz="3200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i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Красивый – прекрасный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3200" i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Старое – новое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186608" y="980728"/>
            <a:ext cx="7957392" cy="5400600"/>
            <a:chOff x="467544" y="2924944"/>
            <a:chExt cx="8424936" cy="3600400"/>
          </a:xfrm>
          <a:solidFill>
            <a:srgbClr val="00FF99"/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4716016" y="2924944"/>
              <a:ext cx="4176464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10</a:t>
              </a:r>
              <a:endParaRPr lang="ru-RU" sz="20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283968" y="3284984"/>
              <a:ext cx="4608512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9</a:t>
              </a:r>
              <a:endParaRPr lang="ru-RU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23928" y="3645024"/>
              <a:ext cx="4968552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8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491880" y="4005064"/>
              <a:ext cx="5400600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7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87824" y="4365104"/>
              <a:ext cx="5904656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6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483768" y="4725144"/>
              <a:ext cx="6408712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5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979712" y="5085184"/>
              <a:ext cx="6912768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4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75656" y="5445224"/>
              <a:ext cx="7416824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3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71600" y="5805264"/>
              <a:ext cx="7920880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2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67544" y="6165304"/>
              <a:ext cx="8424936" cy="36004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4400" dirty="0" smtClean="0">
                  <a:ln>
                    <a:solidFill>
                      <a:schemeClr val="tx1"/>
                    </a:solidFill>
                  </a:ln>
                  <a:solidFill>
                    <a:sysClr val="windowText" lastClr="000000"/>
                  </a:solidFill>
                </a:rPr>
                <a:t>1</a:t>
              </a:r>
              <a:endParaRPr lang="ru-RU" sz="44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155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RePack by SPecialiST</cp:lastModifiedBy>
  <cp:revision>35</cp:revision>
  <dcterms:created xsi:type="dcterms:W3CDTF">2018-04-29T07:51:07Z</dcterms:created>
  <dcterms:modified xsi:type="dcterms:W3CDTF">2018-05-10T18:33:02Z</dcterms:modified>
</cp:coreProperties>
</file>