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70" r:id="rId2"/>
    <p:sldId id="271" r:id="rId3"/>
    <p:sldId id="257" r:id="rId4"/>
    <p:sldId id="272" r:id="rId5"/>
    <p:sldId id="258" r:id="rId6"/>
    <p:sldId id="259" r:id="rId7"/>
    <p:sldId id="260" r:id="rId8"/>
    <p:sldId id="262" r:id="rId9"/>
    <p:sldId id="274" r:id="rId10"/>
    <p:sldId id="264" r:id="rId11"/>
    <p:sldId id="265" r:id="rId12"/>
    <p:sldId id="266" r:id="rId13"/>
    <p:sldId id="267" r:id="rId14"/>
    <p:sldId id="275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87" d="100"/>
          <a:sy n="87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50"/>
    </p:cViewPr>
  </p:sorterViewPr>
  <p:notesViewPr>
    <p:cSldViewPr>
      <p:cViewPr varScale="1">
        <p:scale>
          <a:sx n="56" d="100"/>
          <a:sy n="56" d="100"/>
        </p:scale>
        <p:origin x="-186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A3CCF-676D-4F97-AF35-1B56C5D77A92}" type="doc">
      <dgm:prSet loTypeId="urn:microsoft.com/office/officeart/2008/layout/AlternatingPictureBlocks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63A5D6B-4312-4532-9223-A85434A8AFB7}">
      <dgm:prSet phldrT="[Текст]" custT="1"/>
      <dgm:spPr/>
      <dgm:t>
        <a:bodyPr/>
        <a:lstStyle/>
        <a:p>
          <a:pPr algn="l"/>
          <a:r>
            <a:rPr lang="ru-RU" sz="1800" dirty="0" smtClean="0"/>
            <a:t>Чарльз Дарвин. Он обосновал гипотезу происхождения человека от обезьяноподобного предка (1871).</a:t>
          </a:r>
        </a:p>
        <a:p>
          <a:pPr algn="ctr"/>
          <a:r>
            <a:rPr lang="ru-RU" sz="1200" dirty="0" smtClean="0"/>
            <a:t>  </a:t>
          </a:r>
          <a:endParaRPr lang="ru-RU" sz="1200" dirty="0"/>
        </a:p>
      </dgm:t>
    </dgm:pt>
    <dgm:pt modelId="{6B087552-8244-43BF-8BF4-035293E1AB24}" type="parTrans" cxnId="{5FAE3FE3-4EB5-4BC5-9F49-853C92B8EEDB}">
      <dgm:prSet/>
      <dgm:spPr/>
      <dgm:t>
        <a:bodyPr/>
        <a:lstStyle/>
        <a:p>
          <a:endParaRPr lang="ru-RU"/>
        </a:p>
      </dgm:t>
    </dgm:pt>
    <dgm:pt modelId="{BDFE6947-9A0B-46DC-94FD-1AA80D25A42D}" type="sibTrans" cxnId="{5FAE3FE3-4EB5-4BC5-9F49-853C92B8EEDB}">
      <dgm:prSet/>
      <dgm:spPr/>
      <dgm:t>
        <a:bodyPr/>
        <a:lstStyle/>
        <a:p>
          <a:endParaRPr lang="ru-RU"/>
        </a:p>
      </dgm:t>
    </dgm:pt>
    <dgm:pt modelId="{167F1D69-B0DC-42FC-829F-F01DE7FF836D}">
      <dgm:prSet phldrT="[Текст]" custT="1"/>
      <dgm:spPr/>
      <dgm:t>
        <a:bodyPr/>
        <a:lstStyle/>
        <a:p>
          <a:pPr algn="l"/>
          <a:r>
            <a:rPr lang="ru-RU" sz="1800" dirty="0" smtClean="0"/>
            <a:t>Карл Линней. Он отнёс человека к животному миру (1735).</a:t>
          </a:r>
        </a:p>
        <a:p>
          <a:pPr algn="ctr"/>
          <a:r>
            <a:rPr lang="ru-RU" sz="2000" dirty="0" smtClean="0"/>
            <a:t> </a:t>
          </a:r>
          <a:endParaRPr lang="ru-RU" sz="2000" dirty="0"/>
        </a:p>
      </dgm:t>
    </dgm:pt>
    <dgm:pt modelId="{AF963F29-5BF9-4D4A-A9EE-A64377EBBF44}" type="parTrans" cxnId="{237C88A8-9939-499D-B0B3-6681A6EF4E19}">
      <dgm:prSet/>
      <dgm:spPr/>
      <dgm:t>
        <a:bodyPr/>
        <a:lstStyle/>
        <a:p>
          <a:endParaRPr lang="ru-RU"/>
        </a:p>
      </dgm:t>
    </dgm:pt>
    <dgm:pt modelId="{58C27E14-8E12-46CF-A074-C79BC1395B55}" type="sibTrans" cxnId="{237C88A8-9939-499D-B0B3-6681A6EF4E19}">
      <dgm:prSet/>
      <dgm:spPr/>
      <dgm:t>
        <a:bodyPr/>
        <a:lstStyle/>
        <a:p>
          <a:endParaRPr lang="ru-RU"/>
        </a:p>
      </dgm:t>
    </dgm:pt>
    <dgm:pt modelId="{A56B5259-C618-42B0-9F02-8CC708A6D722}">
      <dgm:prSet custT="1"/>
      <dgm:spPr/>
      <dgm:t>
        <a:bodyPr/>
        <a:lstStyle/>
        <a:p>
          <a:r>
            <a:rPr lang="ru-RU" sz="1800" dirty="0" smtClean="0"/>
            <a:t> Томас Хаксли.</a:t>
          </a:r>
        </a:p>
        <a:p>
          <a:r>
            <a:rPr lang="ru-RU" sz="1800" dirty="0" smtClean="0"/>
            <a:t> Он убедительно описал сходство и различия между человеком и обезьянами в своей книге «О положении человека в природе» (1863).</a:t>
          </a:r>
          <a:endParaRPr lang="ru-RU" sz="1800" dirty="0"/>
        </a:p>
      </dgm:t>
    </dgm:pt>
    <dgm:pt modelId="{54A55A50-DDCA-4066-BF68-2ECBE83C2682}" type="parTrans" cxnId="{5C3510CC-F1C8-4644-B953-9895652779C6}">
      <dgm:prSet/>
      <dgm:spPr/>
      <dgm:t>
        <a:bodyPr/>
        <a:lstStyle/>
        <a:p>
          <a:endParaRPr lang="ru-RU"/>
        </a:p>
      </dgm:t>
    </dgm:pt>
    <dgm:pt modelId="{70E92DE1-A695-451F-8A7F-4F397E416625}" type="sibTrans" cxnId="{5C3510CC-F1C8-4644-B953-9895652779C6}">
      <dgm:prSet/>
      <dgm:spPr/>
      <dgm:t>
        <a:bodyPr/>
        <a:lstStyle/>
        <a:p>
          <a:endParaRPr lang="ru-RU"/>
        </a:p>
      </dgm:t>
    </dgm:pt>
    <dgm:pt modelId="{4AD7302A-1056-40B1-8505-6A8BFC7BE955}" type="pres">
      <dgm:prSet presAssocID="{973A3CCF-676D-4F97-AF35-1B56C5D77A9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B36218-EAB1-4655-A182-6260CEC397FA}" type="pres">
      <dgm:prSet presAssocID="{663A5D6B-4312-4532-9223-A85434A8AFB7}" presName="comp" presStyleCnt="0"/>
      <dgm:spPr/>
    </dgm:pt>
    <dgm:pt modelId="{8E7E7F9D-4837-46CC-93DD-7B0635FDE9F6}" type="pres">
      <dgm:prSet presAssocID="{663A5D6B-4312-4532-9223-A85434A8AFB7}" presName="rect2" presStyleLbl="node1" presStyleIdx="0" presStyleCnt="3" custScaleY="171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3F653-0411-4FFB-AB96-0F63B8FF76F6}" type="pres">
      <dgm:prSet presAssocID="{663A5D6B-4312-4532-9223-A85434A8AFB7}" presName="rect1" presStyleLbl="lnNode1" presStyleIdx="0" presStyleCnt="3" custScaleX="128447" custScaleY="159082" custLinFactNeighborX="-11126" custLinFactNeighborY="-42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EBCA59C-AD8D-40D5-B107-38468C5D7F8D}" type="pres">
      <dgm:prSet presAssocID="{BDFE6947-9A0B-46DC-94FD-1AA80D25A42D}" presName="sibTrans" presStyleCnt="0"/>
      <dgm:spPr/>
    </dgm:pt>
    <dgm:pt modelId="{1CA49757-7591-4382-8A12-DEA860E16F5A}" type="pres">
      <dgm:prSet presAssocID="{167F1D69-B0DC-42FC-829F-F01DE7FF836D}" presName="comp" presStyleCnt="0"/>
      <dgm:spPr/>
    </dgm:pt>
    <dgm:pt modelId="{5A959B42-AFB0-47C8-AD65-127E63FA226C}" type="pres">
      <dgm:prSet presAssocID="{167F1D69-B0DC-42FC-829F-F01DE7FF836D}" presName="rect2" presStyleLbl="node1" presStyleIdx="1" presStyleCnt="3" custScaleY="134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E642C-9973-44BE-8D85-AE7FCAC49914}" type="pres">
      <dgm:prSet presAssocID="{167F1D69-B0DC-42FC-829F-F01DE7FF836D}" presName="rect1" presStyleLbl="lnNode1" presStyleIdx="1" presStyleCnt="3" custScaleX="128073" custScaleY="157837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812AE2D-B4B7-4332-A550-12B4A340DA34}" type="pres">
      <dgm:prSet presAssocID="{58C27E14-8E12-46CF-A074-C79BC1395B55}" presName="sibTrans" presStyleCnt="0"/>
      <dgm:spPr/>
    </dgm:pt>
    <dgm:pt modelId="{BCD1E233-D314-46FB-A196-9E1044DE3830}" type="pres">
      <dgm:prSet presAssocID="{A56B5259-C618-42B0-9F02-8CC708A6D722}" presName="comp" presStyleCnt="0"/>
      <dgm:spPr/>
    </dgm:pt>
    <dgm:pt modelId="{7150EE09-BC99-4D4C-904B-2973FD4136F8}" type="pres">
      <dgm:prSet presAssocID="{A56B5259-C618-42B0-9F02-8CC708A6D722}" presName="rect2" presStyleLbl="node1" presStyleIdx="2" presStyleCnt="3" custScaleX="121233" custScaleY="175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0BED6-0EF4-40B8-BA08-B44B4145E0A6}" type="pres">
      <dgm:prSet presAssocID="{A56B5259-C618-42B0-9F02-8CC708A6D722}" presName="rect1" presStyleLbl="lnNode1" presStyleIdx="2" presStyleCnt="3" custScaleX="118160" custScaleY="187878" custLinFactNeighborX="-28421" custLinFactNeighborY="-10337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237C88A8-9939-499D-B0B3-6681A6EF4E19}" srcId="{973A3CCF-676D-4F97-AF35-1B56C5D77A92}" destId="{167F1D69-B0DC-42FC-829F-F01DE7FF836D}" srcOrd="1" destOrd="0" parTransId="{AF963F29-5BF9-4D4A-A9EE-A64377EBBF44}" sibTransId="{58C27E14-8E12-46CF-A074-C79BC1395B55}"/>
    <dgm:cxn modelId="{5C3510CC-F1C8-4644-B953-9895652779C6}" srcId="{973A3CCF-676D-4F97-AF35-1B56C5D77A92}" destId="{A56B5259-C618-42B0-9F02-8CC708A6D722}" srcOrd="2" destOrd="0" parTransId="{54A55A50-DDCA-4066-BF68-2ECBE83C2682}" sibTransId="{70E92DE1-A695-451F-8A7F-4F397E416625}"/>
    <dgm:cxn modelId="{5FAE3FE3-4EB5-4BC5-9F49-853C92B8EEDB}" srcId="{973A3CCF-676D-4F97-AF35-1B56C5D77A92}" destId="{663A5D6B-4312-4532-9223-A85434A8AFB7}" srcOrd="0" destOrd="0" parTransId="{6B087552-8244-43BF-8BF4-035293E1AB24}" sibTransId="{BDFE6947-9A0B-46DC-94FD-1AA80D25A42D}"/>
    <dgm:cxn modelId="{98E296A6-0464-40F5-939B-E4766C85F40F}" type="presOf" srcId="{663A5D6B-4312-4532-9223-A85434A8AFB7}" destId="{8E7E7F9D-4837-46CC-93DD-7B0635FDE9F6}" srcOrd="0" destOrd="0" presId="urn:microsoft.com/office/officeart/2008/layout/AlternatingPictureBlocks"/>
    <dgm:cxn modelId="{0198EF5E-AA6E-4703-A14D-817AE47A35C7}" type="presOf" srcId="{973A3CCF-676D-4F97-AF35-1B56C5D77A92}" destId="{4AD7302A-1056-40B1-8505-6A8BFC7BE955}" srcOrd="0" destOrd="0" presId="urn:microsoft.com/office/officeart/2008/layout/AlternatingPictureBlocks"/>
    <dgm:cxn modelId="{85FB5669-24E1-4F9E-BF36-7583C55E509C}" type="presOf" srcId="{A56B5259-C618-42B0-9F02-8CC708A6D722}" destId="{7150EE09-BC99-4D4C-904B-2973FD4136F8}" srcOrd="0" destOrd="0" presId="urn:microsoft.com/office/officeart/2008/layout/AlternatingPictureBlocks"/>
    <dgm:cxn modelId="{D057AD43-3065-494E-9461-DB6DF3613D83}" type="presOf" srcId="{167F1D69-B0DC-42FC-829F-F01DE7FF836D}" destId="{5A959B42-AFB0-47C8-AD65-127E63FA226C}" srcOrd="0" destOrd="0" presId="urn:microsoft.com/office/officeart/2008/layout/AlternatingPictureBlocks"/>
    <dgm:cxn modelId="{AF16539C-56C2-4B60-8E0A-684A698D8919}" type="presParOf" srcId="{4AD7302A-1056-40B1-8505-6A8BFC7BE955}" destId="{9FB36218-EAB1-4655-A182-6260CEC397FA}" srcOrd="0" destOrd="0" presId="urn:microsoft.com/office/officeart/2008/layout/AlternatingPictureBlocks"/>
    <dgm:cxn modelId="{E99F9FA9-6C45-4CF6-A4C7-1D397003A26F}" type="presParOf" srcId="{9FB36218-EAB1-4655-A182-6260CEC397FA}" destId="{8E7E7F9D-4837-46CC-93DD-7B0635FDE9F6}" srcOrd="0" destOrd="0" presId="urn:microsoft.com/office/officeart/2008/layout/AlternatingPictureBlocks"/>
    <dgm:cxn modelId="{75BF0A41-811E-44AC-9BEC-EB640C536708}" type="presParOf" srcId="{9FB36218-EAB1-4655-A182-6260CEC397FA}" destId="{A903F653-0411-4FFB-AB96-0F63B8FF76F6}" srcOrd="1" destOrd="0" presId="urn:microsoft.com/office/officeart/2008/layout/AlternatingPictureBlocks"/>
    <dgm:cxn modelId="{95D0C988-EF11-4F50-A3F6-7FAF0089D59A}" type="presParOf" srcId="{4AD7302A-1056-40B1-8505-6A8BFC7BE955}" destId="{AEBCA59C-AD8D-40D5-B107-38468C5D7F8D}" srcOrd="1" destOrd="0" presId="urn:microsoft.com/office/officeart/2008/layout/AlternatingPictureBlocks"/>
    <dgm:cxn modelId="{D0CA1333-F631-4DF1-A6DE-6DF406AC7450}" type="presParOf" srcId="{4AD7302A-1056-40B1-8505-6A8BFC7BE955}" destId="{1CA49757-7591-4382-8A12-DEA860E16F5A}" srcOrd="2" destOrd="0" presId="urn:microsoft.com/office/officeart/2008/layout/AlternatingPictureBlocks"/>
    <dgm:cxn modelId="{2AA1543B-AC51-42DA-B4B1-D2E56CB59C9C}" type="presParOf" srcId="{1CA49757-7591-4382-8A12-DEA860E16F5A}" destId="{5A959B42-AFB0-47C8-AD65-127E63FA226C}" srcOrd="0" destOrd="0" presId="urn:microsoft.com/office/officeart/2008/layout/AlternatingPictureBlocks"/>
    <dgm:cxn modelId="{F78F7077-D4D2-4611-8BD9-95218869D311}" type="presParOf" srcId="{1CA49757-7591-4382-8A12-DEA860E16F5A}" destId="{5D2E642C-9973-44BE-8D85-AE7FCAC49914}" srcOrd="1" destOrd="0" presId="urn:microsoft.com/office/officeart/2008/layout/AlternatingPictureBlocks"/>
    <dgm:cxn modelId="{D2FA7702-1232-4AA3-A35B-9D9281BC093C}" type="presParOf" srcId="{4AD7302A-1056-40B1-8505-6A8BFC7BE955}" destId="{E812AE2D-B4B7-4332-A550-12B4A340DA34}" srcOrd="3" destOrd="0" presId="urn:microsoft.com/office/officeart/2008/layout/AlternatingPictureBlocks"/>
    <dgm:cxn modelId="{B450EDA2-3CAF-43D7-85E6-6DC4191363CC}" type="presParOf" srcId="{4AD7302A-1056-40B1-8505-6A8BFC7BE955}" destId="{BCD1E233-D314-46FB-A196-9E1044DE3830}" srcOrd="4" destOrd="0" presId="urn:microsoft.com/office/officeart/2008/layout/AlternatingPictureBlocks"/>
    <dgm:cxn modelId="{12582335-9B0C-4103-A397-9147BA543DCC}" type="presParOf" srcId="{BCD1E233-D314-46FB-A196-9E1044DE3830}" destId="{7150EE09-BC99-4D4C-904B-2973FD4136F8}" srcOrd="0" destOrd="0" presId="urn:microsoft.com/office/officeart/2008/layout/AlternatingPictureBlocks"/>
    <dgm:cxn modelId="{345592A5-8EC6-42C4-BB2B-2373FF031F3E}" type="presParOf" srcId="{BCD1E233-D314-46FB-A196-9E1044DE3830}" destId="{0840BED6-0EF4-40B8-BA08-B44B4145E0A6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E7F9D-4837-46CC-93DD-7B0635FDE9F6}">
      <dsp:nvSpPr>
        <dsp:cNvPr id="0" name=""/>
        <dsp:cNvSpPr/>
      </dsp:nvSpPr>
      <dsp:spPr>
        <a:xfrm>
          <a:off x="1804118" y="887"/>
          <a:ext cx="2416272" cy="18723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Чарльз Дарвин. Он обосновал гипотезу происхождения человека от обезьяноподобного предка (1871).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 </a:t>
          </a:r>
          <a:endParaRPr lang="ru-RU" sz="1200" kern="1200" dirty="0"/>
        </a:p>
      </dsp:txBody>
      <dsp:txXfrm>
        <a:off x="1804118" y="887"/>
        <a:ext cx="2416272" cy="1872398"/>
      </dsp:txXfrm>
    </dsp:sp>
    <dsp:sp modelId="{A903F653-0411-4FFB-AB96-0F63B8FF76F6}">
      <dsp:nvSpPr>
        <dsp:cNvPr id="0" name=""/>
        <dsp:cNvSpPr/>
      </dsp:nvSpPr>
      <dsp:spPr>
        <a:xfrm>
          <a:off x="339754" y="67370"/>
          <a:ext cx="1389685" cy="173851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59B42-AFB0-47C8-AD65-127E63FA226C}">
      <dsp:nvSpPr>
        <dsp:cNvPr id="0" name=""/>
        <dsp:cNvSpPr/>
      </dsp:nvSpPr>
      <dsp:spPr>
        <a:xfrm>
          <a:off x="461140" y="2178910"/>
          <a:ext cx="2416272" cy="147429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Карл Линней. Он отнёс человека к животному миру (1735).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461140" y="2178910"/>
        <a:ext cx="2416272" cy="1474297"/>
      </dsp:txXfrm>
    </dsp:sp>
    <dsp:sp modelId="{5D2E642C-9973-44BE-8D85-AE7FCAC49914}">
      <dsp:nvSpPr>
        <dsp:cNvPr id="0" name=""/>
        <dsp:cNvSpPr/>
      </dsp:nvSpPr>
      <dsp:spPr>
        <a:xfrm>
          <a:off x="2833741" y="2053604"/>
          <a:ext cx="1385638" cy="1724908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0EE09-BC99-4D4C-904B-2973FD4136F8}">
      <dsp:nvSpPr>
        <dsp:cNvPr id="0" name=""/>
        <dsp:cNvSpPr/>
      </dsp:nvSpPr>
      <dsp:spPr>
        <a:xfrm>
          <a:off x="1391509" y="4025009"/>
          <a:ext cx="2929319" cy="19208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Томас Хаксли.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Он убедительно описал сходство и различия между человеком и обезьянами в своей книге «О положении человека в природе» (1863).</a:t>
          </a:r>
          <a:endParaRPr lang="ru-RU" sz="1800" kern="1200" dirty="0"/>
        </a:p>
      </dsp:txBody>
      <dsp:txXfrm>
        <a:off x="1391509" y="4025009"/>
        <a:ext cx="2929319" cy="1920854"/>
      </dsp:txXfrm>
    </dsp:sp>
    <dsp:sp modelId="{0840BED6-0EF4-40B8-BA08-B44B4145E0A6}">
      <dsp:nvSpPr>
        <dsp:cNvPr id="0" name=""/>
        <dsp:cNvSpPr/>
      </dsp:nvSpPr>
      <dsp:spPr>
        <a:xfrm>
          <a:off x="52200" y="3845865"/>
          <a:ext cx="1278388" cy="2053208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2CAE4-6176-4FE5-B0FA-F37D39B7A738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CF5BD-996B-422C-822C-EF1EA25EF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650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9B5CB-FC18-4624-B003-DBBE3EFEE877}" type="datetimeFigureOut">
              <a:rPr lang="ru-RU" smtClean="0"/>
              <a:t>25.04.2016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B5B52-C387-4958-A4F0-2FABF4B01F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18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B5B52-C387-4958-A4F0-2FABF4B01F02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487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B5B52-C387-4958-A4F0-2FABF4B01F02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050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B5B52-C387-4958-A4F0-2FABF4B01F02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227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B5B52-C387-4958-A4F0-2FABF4B01F02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422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B5B52-C387-4958-A4F0-2FABF4B01F02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792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B5B52-C387-4958-A4F0-2FABF4B01F02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952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B5B52-C387-4958-A4F0-2FABF4B01F02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056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B5B52-C387-4958-A4F0-2FABF4B01F02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83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30B44E3B-0870-4D7A-859A-4E45094F4168}" type="datetimeFigureOut">
              <a:rPr lang="ru-RU" smtClean="0"/>
              <a:t>25.04.2016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513F5306-13AA-423D-859E-8A1CD4CBA8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30B44E3B-0870-4D7A-859A-4E45094F4168}" type="datetimeFigureOut">
              <a:rPr lang="ru-RU" smtClean="0"/>
              <a:t>25.04.2016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513F5306-13AA-423D-859E-8A1CD4CBA8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0B44E3B-0870-4D7A-859A-4E45094F4168}" type="datetimeFigureOut">
              <a:rPr lang="ru-RU" smtClean="0"/>
              <a:t>25.04.2016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13F5306-13AA-423D-859E-8A1CD4CBA8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0B44E3B-0870-4D7A-859A-4E45094F4168}" type="datetimeFigureOut">
              <a:rPr lang="ru-RU" smtClean="0"/>
              <a:t>25.04.2016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513F5306-13AA-423D-859E-8A1CD4CBA8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0B44E3B-0870-4D7A-859A-4E45094F4168}" type="datetimeFigureOut">
              <a:rPr lang="ru-RU" smtClean="0"/>
              <a:t>25.04.2016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513F5306-13AA-423D-859E-8A1CD4CBA8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30B44E3B-0870-4D7A-859A-4E45094F4168}" type="datetimeFigureOut">
              <a:rPr lang="ru-RU" smtClean="0"/>
              <a:t>25.04.2016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513F5306-13AA-423D-859E-8A1CD4CBA8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0B44E3B-0870-4D7A-859A-4E45094F4168}" type="datetimeFigureOut">
              <a:rPr lang="ru-RU" smtClean="0"/>
              <a:t>25.04.2016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13F5306-13AA-423D-859E-8A1CD4CBA8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30B44E3B-0870-4D7A-859A-4E45094F4168}" type="datetimeFigureOut">
              <a:rPr lang="ru-RU" smtClean="0"/>
              <a:t>25.04.2016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513F5306-13AA-423D-859E-8A1CD4CBA8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0B44E3B-0870-4D7A-859A-4E45094F4168}" type="datetimeFigureOut">
              <a:rPr lang="ru-RU" smtClean="0"/>
              <a:t>25.04.2016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513F5306-13AA-423D-859E-8A1CD4CBA8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30B44E3B-0870-4D7A-859A-4E45094F4168}" type="datetimeFigureOut">
              <a:rPr lang="ru-RU" smtClean="0"/>
              <a:t>25.04.2016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13F5306-13AA-423D-859E-8A1CD4CBA8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30B44E3B-0870-4D7A-859A-4E45094F4168}" type="datetimeFigureOut">
              <a:rPr lang="ru-RU" smtClean="0"/>
              <a:t>25.04.2016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513F5306-13AA-423D-859E-8A1CD4CBA85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30B44E3B-0870-4D7A-859A-4E45094F4168}" type="datetimeFigureOut">
              <a:rPr lang="ru-RU" smtClean="0"/>
              <a:t>25.04.2016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F5306-13AA-423D-859E-8A1CD4CBA856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548680"/>
            <a:ext cx="7488832" cy="5679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26 апреля 2016 г.</a:t>
            </a:r>
          </a:p>
          <a:p>
            <a:pPr marL="0" indent="0">
              <a:buNone/>
            </a:pPr>
            <a:r>
              <a:rPr lang="ru-RU" sz="4800" dirty="0" err="1" smtClean="0"/>
              <a:t>Тема:Как</a:t>
            </a:r>
            <a:r>
              <a:rPr lang="ru-RU" sz="4800" dirty="0" smtClean="0"/>
              <a:t> появился человек на Земле.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94112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152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171" y="906442"/>
            <a:ext cx="4118689" cy="59308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Неандерталец</a:t>
            </a:r>
            <a:endParaRPr lang="ru-RU" sz="3600" dirty="0"/>
          </a:p>
        </p:txBody>
      </p:sp>
      <p:pic>
        <p:nvPicPr>
          <p:cNvPr id="4" name="Picture 7" descr="&quot;Неандерталец&quot;&#10;&#10;Примерно 70 тысяч лет назад в Европе появился первый представитель человека разумного - неандерталец. По сравнению со всеми своими предшественниками он был более рослым, со значительно более развитым головным мозгом. Свое название он получил по реке Неандерталь в Германии, на берегах которой впервые были найдены его ископаемые остатки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844824"/>
            <a:ext cx="3365764" cy="497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83968" y="2348880"/>
            <a:ext cx="4572000" cy="32316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2000" dirty="0">
                <a:solidFill>
                  <a:srgbClr val="6600FF"/>
                </a:solidFill>
              </a:rPr>
              <a:t>Примерно 70 тыс. лет назад в Европе появился первый представитель человека разумного- </a:t>
            </a:r>
            <a:r>
              <a:rPr lang="ru-RU" sz="2400" b="1" i="1" u="sng" dirty="0">
                <a:solidFill>
                  <a:srgbClr val="6600FF"/>
                </a:solidFill>
              </a:rPr>
              <a:t>неандерталец</a:t>
            </a:r>
            <a:r>
              <a:rPr lang="ru-RU" sz="2000" dirty="0">
                <a:solidFill>
                  <a:srgbClr val="6600FF"/>
                </a:solidFill>
              </a:rPr>
              <a:t>. По сравнению со своими предками он был рослым, со значительно  более развитым головным мозгом. Своё название он получил по реке Неандерталь в Германии. На берегах которой впервые нашли его останки. </a:t>
            </a:r>
          </a:p>
        </p:txBody>
      </p:sp>
    </p:spTree>
    <p:extLst>
      <p:ext uri="{BB962C8B-B14F-4D97-AF65-F5344CB8AC3E}">
        <p14:creationId xmlns:p14="http://schemas.microsoft.com/office/powerpoint/2010/main" val="163798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152783"/>
            <a:ext cx="3247677" cy="6189070"/>
            <a:chOff x="3484563" y="118440"/>
            <a:chExt cx="1707329" cy="6189070"/>
          </a:xfrm>
        </p:grpSpPr>
        <p:sp>
          <p:nvSpPr>
            <p:cNvPr id="8" name="Полилиния 7"/>
            <p:cNvSpPr/>
            <p:nvPr/>
          </p:nvSpPr>
          <p:spPr>
            <a:xfrm>
              <a:off x="3484563" y="118440"/>
              <a:ext cx="1707329" cy="853664"/>
            </a:xfrm>
            <a:custGeom>
              <a:avLst/>
              <a:gdLst>
                <a:gd name="connsiteX0" fmla="*/ 0 w 1707329"/>
                <a:gd name="connsiteY0" fmla="*/ 85366 h 853664"/>
                <a:gd name="connsiteX1" fmla="*/ 85366 w 1707329"/>
                <a:gd name="connsiteY1" fmla="*/ 0 h 853664"/>
                <a:gd name="connsiteX2" fmla="*/ 1621963 w 1707329"/>
                <a:gd name="connsiteY2" fmla="*/ 0 h 853664"/>
                <a:gd name="connsiteX3" fmla="*/ 1707329 w 1707329"/>
                <a:gd name="connsiteY3" fmla="*/ 85366 h 853664"/>
                <a:gd name="connsiteX4" fmla="*/ 1707329 w 1707329"/>
                <a:gd name="connsiteY4" fmla="*/ 768298 h 853664"/>
                <a:gd name="connsiteX5" fmla="*/ 1621963 w 1707329"/>
                <a:gd name="connsiteY5" fmla="*/ 853664 h 853664"/>
                <a:gd name="connsiteX6" fmla="*/ 85366 w 1707329"/>
                <a:gd name="connsiteY6" fmla="*/ 853664 h 853664"/>
                <a:gd name="connsiteX7" fmla="*/ 0 w 1707329"/>
                <a:gd name="connsiteY7" fmla="*/ 768298 h 853664"/>
                <a:gd name="connsiteX8" fmla="*/ 0 w 1707329"/>
                <a:gd name="connsiteY8" fmla="*/ 85366 h 85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7329" h="853664">
                  <a:moveTo>
                    <a:pt x="0" y="85366"/>
                  </a:moveTo>
                  <a:cubicBezTo>
                    <a:pt x="0" y="38220"/>
                    <a:pt x="38220" y="0"/>
                    <a:pt x="85366" y="0"/>
                  </a:cubicBezTo>
                  <a:lnTo>
                    <a:pt x="1621963" y="0"/>
                  </a:lnTo>
                  <a:cubicBezTo>
                    <a:pt x="1669109" y="0"/>
                    <a:pt x="1707329" y="38220"/>
                    <a:pt x="1707329" y="85366"/>
                  </a:cubicBezTo>
                  <a:lnTo>
                    <a:pt x="1707329" y="768298"/>
                  </a:lnTo>
                  <a:cubicBezTo>
                    <a:pt x="1707329" y="815444"/>
                    <a:pt x="1669109" y="853664"/>
                    <a:pt x="1621963" y="853664"/>
                  </a:cubicBezTo>
                  <a:lnTo>
                    <a:pt x="85366" y="853664"/>
                  </a:lnTo>
                  <a:cubicBezTo>
                    <a:pt x="38220" y="853664"/>
                    <a:pt x="0" y="815444"/>
                    <a:pt x="0" y="768298"/>
                  </a:cubicBezTo>
                  <a:lnTo>
                    <a:pt x="0" y="8536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9293" tIns="47863" rIns="59293" bIns="4786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Жизнь неандертальца</a:t>
              </a:r>
              <a:endParaRPr lang="ru-RU" sz="18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655296" y="972105"/>
              <a:ext cx="170732" cy="64024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40248"/>
                  </a:lnTo>
                  <a:lnTo>
                    <a:pt x="170732" y="640248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Полилиния 9"/>
            <p:cNvSpPr/>
            <p:nvPr/>
          </p:nvSpPr>
          <p:spPr>
            <a:xfrm>
              <a:off x="3826029" y="1185521"/>
              <a:ext cx="1365863" cy="853664"/>
            </a:xfrm>
            <a:custGeom>
              <a:avLst/>
              <a:gdLst>
                <a:gd name="connsiteX0" fmla="*/ 0 w 1365863"/>
                <a:gd name="connsiteY0" fmla="*/ 85366 h 853664"/>
                <a:gd name="connsiteX1" fmla="*/ 85366 w 1365863"/>
                <a:gd name="connsiteY1" fmla="*/ 0 h 853664"/>
                <a:gd name="connsiteX2" fmla="*/ 1280497 w 1365863"/>
                <a:gd name="connsiteY2" fmla="*/ 0 h 853664"/>
                <a:gd name="connsiteX3" fmla="*/ 1365863 w 1365863"/>
                <a:gd name="connsiteY3" fmla="*/ 85366 h 853664"/>
                <a:gd name="connsiteX4" fmla="*/ 1365863 w 1365863"/>
                <a:gd name="connsiteY4" fmla="*/ 768298 h 853664"/>
                <a:gd name="connsiteX5" fmla="*/ 1280497 w 1365863"/>
                <a:gd name="connsiteY5" fmla="*/ 853664 h 853664"/>
                <a:gd name="connsiteX6" fmla="*/ 85366 w 1365863"/>
                <a:gd name="connsiteY6" fmla="*/ 853664 h 853664"/>
                <a:gd name="connsiteX7" fmla="*/ 0 w 1365863"/>
                <a:gd name="connsiteY7" fmla="*/ 768298 h 853664"/>
                <a:gd name="connsiteX8" fmla="*/ 0 w 1365863"/>
                <a:gd name="connsiteY8" fmla="*/ 85366 h 85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863" h="853664">
                  <a:moveTo>
                    <a:pt x="0" y="85366"/>
                  </a:moveTo>
                  <a:cubicBezTo>
                    <a:pt x="0" y="38220"/>
                    <a:pt x="38220" y="0"/>
                    <a:pt x="85366" y="0"/>
                  </a:cubicBezTo>
                  <a:lnTo>
                    <a:pt x="1280497" y="0"/>
                  </a:lnTo>
                  <a:cubicBezTo>
                    <a:pt x="1327643" y="0"/>
                    <a:pt x="1365863" y="38220"/>
                    <a:pt x="1365863" y="85366"/>
                  </a:cubicBezTo>
                  <a:lnTo>
                    <a:pt x="1365863" y="768298"/>
                  </a:lnTo>
                  <a:cubicBezTo>
                    <a:pt x="1365863" y="815444"/>
                    <a:pt x="1327643" y="853664"/>
                    <a:pt x="1280497" y="853664"/>
                  </a:cubicBezTo>
                  <a:lnTo>
                    <a:pt x="85366" y="853664"/>
                  </a:lnTo>
                  <a:cubicBezTo>
                    <a:pt x="38220" y="853664"/>
                    <a:pt x="0" y="815444"/>
                    <a:pt x="0" y="768298"/>
                  </a:cubicBezTo>
                  <a:lnTo>
                    <a:pt x="0" y="85366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768" tIns="41513" rIns="49768" bIns="4151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 Строение жилища</a:t>
              </a:r>
              <a:endParaRPr lang="ru-RU" sz="1300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3655296" y="972105"/>
              <a:ext cx="170732" cy="170732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707329"/>
                  </a:lnTo>
                  <a:lnTo>
                    <a:pt x="170732" y="1707329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3826029" y="2252602"/>
              <a:ext cx="1365863" cy="853664"/>
            </a:xfrm>
            <a:custGeom>
              <a:avLst/>
              <a:gdLst>
                <a:gd name="connsiteX0" fmla="*/ 0 w 1365863"/>
                <a:gd name="connsiteY0" fmla="*/ 85366 h 853664"/>
                <a:gd name="connsiteX1" fmla="*/ 85366 w 1365863"/>
                <a:gd name="connsiteY1" fmla="*/ 0 h 853664"/>
                <a:gd name="connsiteX2" fmla="*/ 1280497 w 1365863"/>
                <a:gd name="connsiteY2" fmla="*/ 0 h 853664"/>
                <a:gd name="connsiteX3" fmla="*/ 1365863 w 1365863"/>
                <a:gd name="connsiteY3" fmla="*/ 85366 h 853664"/>
                <a:gd name="connsiteX4" fmla="*/ 1365863 w 1365863"/>
                <a:gd name="connsiteY4" fmla="*/ 768298 h 853664"/>
                <a:gd name="connsiteX5" fmla="*/ 1280497 w 1365863"/>
                <a:gd name="connsiteY5" fmla="*/ 853664 h 853664"/>
                <a:gd name="connsiteX6" fmla="*/ 85366 w 1365863"/>
                <a:gd name="connsiteY6" fmla="*/ 853664 h 853664"/>
                <a:gd name="connsiteX7" fmla="*/ 0 w 1365863"/>
                <a:gd name="connsiteY7" fmla="*/ 768298 h 853664"/>
                <a:gd name="connsiteX8" fmla="*/ 0 w 1365863"/>
                <a:gd name="connsiteY8" fmla="*/ 85366 h 85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863" h="853664">
                  <a:moveTo>
                    <a:pt x="0" y="85366"/>
                  </a:moveTo>
                  <a:cubicBezTo>
                    <a:pt x="0" y="38220"/>
                    <a:pt x="38220" y="0"/>
                    <a:pt x="85366" y="0"/>
                  </a:cubicBezTo>
                  <a:lnTo>
                    <a:pt x="1280497" y="0"/>
                  </a:lnTo>
                  <a:cubicBezTo>
                    <a:pt x="1327643" y="0"/>
                    <a:pt x="1365863" y="38220"/>
                    <a:pt x="1365863" y="85366"/>
                  </a:cubicBezTo>
                  <a:lnTo>
                    <a:pt x="1365863" y="768298"/>
                  </a:lnTo>
                  <a:cubicBezTo>
                    <a:pt x="1365863" y="815444"/>
                    <a:pt x="1327643" y="853664"/>
                    <a:pt x="1280497" y="853664"/>
                  </a:cubicBezTo>
                  <a:lnTo>
                    <a:pt x="85366" y="853664"/>
                  </a:lnTo>
                  <a:cubicBezTo>
                    <a:pt x="38220" y="853664"/>
                    <a:pt x="0" y="815444"/>
                    <a:pt x="0" y="768298"/>
                  </a:cubicBezTo>
                  <a:lnTo>
                    <a:pt x="0" y="85366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9293" tIns="47863" rIns="59293" bIns="4786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Охота</a:t>
              </a:r>
              <a:endParaRPr lang="ru-RU" sz="1800" kern="1200" dirty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3655296" y="972105"/>
              <a:ext cx="170732" cy="27744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774411"/>
                  </a:lnTo>
                  <a:lnTo>
                    <a:pt x="170732" y="2774411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3826029" y="3319684"/>
              <a:ext cx="1365863" cy="853664"/>
            </a:xfrm>
            <a:custGeom>
              <a:avLst/>
              <a:gdLst>
                <a:gd name="connsiteX0" fmla="*/ 0 w 1365863"/>
                <a:gd name="connsiteY0" fmla="*/ 85366 h 853664"/>
                <a:gd name="connsiteX1" fmla="*/ 85366 w 1365863"/>
                <a:gd name="connsiteY1" fmla="*/ 0 h 853664"/>
                <a:gd name="connsiteX2" fmla="*/ 1280497 w 1365863"/>
                <a:gd name="connsiteY2" fmla="*/ 0 h 853664"/>
                <a:gd name="connsiteX3" fmla="*/ 1365863 w 1365863"/>
                <a:gd name="connsiteY3" fmla="*/ 85366 h 853664"/>
                <a:gd name="connsiteX4" fmla="*/ 1365863 w 1365863"/>
                <a:gd name="connsiteY4" fmla="*/ 768298 h 853664"/>
                <a:gd name="connsiteX5" fmla="*/ 1280497 w 1365863"/>
                <a:gd name="connsiteY5" fmla="*/ 853664 h 853664"/>
                <a:gd name="connsiteX6" fmla="*/ 85366 w 1365863"/>
                <a:gd name="connsiteY6" fmla="*/ 853664 h 853664"/>
                <a:gd name="connsiteX7" fmla="*/ 0 w 1365863"/>
                <a:gd name="connsiteY7" fmla="*/ 768298 h 853664"/>
                <a:gd name="connsiteX8" fmla="*/ 0 w 1365863"/>
                <a:gd name="connsiteY8" fmla="*/ 85366 h 85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863" h="853664">
                  <a:moveTo>
                    <a:pt x="0" y="85366"/>
                  </a:moveTo>
                  <a:cubicBezTo>
                    <a:pt x="0" y="38220"/>
                    <a:pt x="38220" y="0"/>
                    <a:pt x="85366" y="0"/>
                  </a:cubicBezTo>
                  <a:lnTo>
                    <a:pt x="1280497" y="0"/>
                  </a:lnTo>
                  <a:cubicBezTo>
                    <a:pt x="1327643" y="0"/>
                    <a:pt x="1365863" y="38220"/>
                    <a:pt x="1365863" y="85366"/>
                  </a:cubicBezTo>
                  <a:lnTo>
                    <a:pt x="1365863" y="768298"/>
                  </a:lnTo>
                  <a:cubicBezTo>
                    <a:pt x="1365863" y="815444"/>
                    <a:pt x="1327643" y="853664"/>
                    <a:pt x="1280497" y="853664"/>
                  </a:cubicBezTo>
                  <a:lnTo>
                    <a:pt x="85366" y="853664"/>
                  </a:lnTo>
                  <a:cubicBezTo>
                    <a:pt x="38220" y="853664"/>
                    <a:pt x="0" y="815444"/>
                    <a:pt x="0" y="768298"/>
                  </a:cubicBezTo>
                  <a:lnTo>
                    <a:pt x="0" y="85366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768" tIns="41513" rIns="49768" bIns="4151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Оружие</a:t>
              </a:r>
              <a:endParaRPr lang="ru-RU" sz="1300" kern="1200" dirty="0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3655296" y="972105"/>
              <a:ext cx="170732" cy="38414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41492"/>
                  </a:lnTo>
                  <a:lnTo>
                    <a:pt x="170732" y="3841492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826029" y="4386765"/>
              <a:ext cx="1365863" cy="853664"/>
            </a:xfrm>
            <a:custGeom>
              <a:avLst/>
              <a:gdLst>
                <a:gd name="connsiteX0" fmla="*/ 0 w 1365863"/>
                <a:gd name="connsiteY0" fmla="*/ 85366 h 853664"/>
                <a:gd name="connsiteX1" fmla="*/ 85366 w 1365863"/>
                <a:gd name="connsiteY1" fmla="*/ 0 h 853664"/>
                <a:gd name="connsiteX2" fmla="*/ 1280497 w 1365863"/>
                <a:gd name="connsiteY2" fmla="*/ 0 h 853664"/>
                <a:gd name="connsiteX3" fmla="*/ 1365863 w 1365863"/>
                <a:gd name="connsiteY3" fmla="*/ 85366 h 853664"/>
                <a:gd name="connsiteX4" fmla="*/ 1365863 w 1365863"/>
                <a:gd name="connsiteY4" fmla="*/ 768298 h 853664"/>
                <a:gd name="connsiteX5" fmla="*/ 1280497 w 1365863"/>
                <a:gd name="connsiteY5" fmla="*/ 853664 h 853664"/>
                <a:gd name="connsiteX6" fmla="*/ 85366 w 1365863"/>
                <a:gd name="connsiteY6" fmla="*/ 853664 h 853664"/>
                <a:gd name="connsiteX7" fmla="*/ 0 w 1365863"/>
                <a:gd name="connsiteY7" fmla="*/ 768298 h 853664"/>
                <a:gd name="connsiteX8" fmla="*/ 0 w 1365863"/>
                <a:gd name="connsiteY8" fmla="*/ 85366 h 85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863" h="853664">
                  <a:moveTo>
                    <a:pt x="0" y="85366"/>
                  </a:moveTo>
                  <a:cubicBezTo>
                    <a:pt x="0" y="38220"/>
                    <a:pt x="38220" y="0"/>
                    <a:pt x="85366" y="0"/>
                  </a:cubicBezTo>
                  <a:lnTo>
                    <a:pt x="1280497" y="0"/>
                  </a:lnTo>
                  <a:cubicBezTo>
                    <a:pt x="1327643" y="0"/>
                    <a:pt x="1365863" y="38220"/>
                    <a:pt x="1365863" y="85366"/>
                  </a:cubicBezTo>
                  <a:lnTo>
                    <a:pt x="1365863" y="768298"/>
                  </a:lnTo>
                  <a:cubicBezTo>
                    <a:pt x="1365863" y="815444"/>
                    <a:pt x="1327643" y="853664"/>
                    <a:pt x="1280497" y="853664"/>
                  </a:cubicBezTo>
                  <a:lnTo>
                    <a:pt x="85366" y="853664"/>
                  </a:lnTo>
                  <a:cubicBezTo>
                    <a:pt x="38220" y="853664"/>
                    <a:pt x="0" y="815444"/>
                    <a:pt x="0" y="768298"/>
                  </a:cubicBezTo>
                  <a:lnTo>
                    <a:pt x="0" y="85366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768" tIns="41513" rIns="49768" bIns="4151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Стоянка</a:t>
              </a:r>
              <a:r>
                <a:rPr lang="ru-RU" sz="1300" kern="1200" dirty="0" smtClean="0"/>
                <a:t> </a:t>
              </a:r>
              <a:r>
                <a:rPr lang="ru-RU" sz="1600" kern="1200" dirty="0" smtClean="0"/>
                <a:t>неандертальца</a:t>
              </a:r>
              <a:endParaRPr lang="ru-RU" sz="1300" kern="1200" dirty="0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3655296" y="972105"/>
              <a:ext cx="170732" cy="49085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908573"/>
                  </a:lnTo>
                  <a:lnTo>
                    <a:pt x="170732" y="4908573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3826029" y="5453846"/>
              <a:ext cx="1365863" cy="853664"/>
            </a:xfrm>
            <a:custGeom>
              <a:avLst/>
              <a:gdLst>
                <a:gd name="connsiteX0" fmla="*/ 0 w 1365863"/>
                <a:gd name="connsiteY0" fmla="*/ 85366 h 853664"/>
                <a:gd name="connsiteX1" fmla="*/ 85366 w 1365863"/>
                <a:gd name="connsiteY1" fmla="*/ 0 h 853664"/>
                <a:gd name="connsiteX2" fmla="*/ 1280497 w 1365863"/>
                <a:gd name="connsiteY2" fmla="*/ 0 h 853664"/>
                <a:gd name="connsiteX3" fmla="*/ 1365863 w 1365863"/>
                <a:gd name="connsiteY3" fmla="*/ 85366 h 853664"/>
                <a:gd name="connsiteX4" fmla="*/ 1365863 w 1365863"/>
                <a:gd name="connsiteY4" fmla="*/ 768298 h 853664"/>
                <a:gd name="connsiteX5" fmla="*/ 1280497 w 1365863"/>
                <a:gd name="connsiteY5" fmla="*/ 853664 h 853664"/>
                <a:gd name="connsiteX6" fmla="*/ 85366 w 1365863"/>
                <a:gd name="connsiteY6" fmla="*/ 853664 h 853664"/>
                <a:gd name="connsiteX7" fmla="*/ 0 w 1365863"/>
                <a:gd name="connsiteY7" fmla="*/ 768298 h 853664"/>
                <a:gd name="connsiteX8" fmla="*/ 0 w 1365863"/>
                <a:gd name="connsiteY8" fmla="*/ 85366 h 85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863" h="853664">
                  <a:moveTo>
                    <a:pt x="0" y="85366"/>
                  </a:moveTo>
                  <a:cubicBezTo>
                    <a:pt x="0" y="38220"/>
                    <a:pt x="38220" y="0"/>
                    <a:pt x="85366" y="0"/>
                  </a:cubicBezTo>
                  <a:lnTo>
                    <a:pt x="1280497" y="0"/>
                  </a:lnTo>
                  <a:cubicBezTo>
                    <a:pt x="1327643" y="0"/>
                    <a:pt x="1365863" y="38220"/>
                    <a:pt x="1365863" y="85366"/>
                  </a:cubicBezTo>
                  <a:lnTo>
                    <a:pt x="1365863" y="768298"/>
                  </a:lnTo>
                  <a:cubicBezTo>
                    <a:pt x="1365863" y="815444"/>
                    <a:pt x="1327643" y="853664"/>
                    <a:pt x="1280497" y="853664"/>
                  </a:cubicBezTo>
                  <a:lnTo>
                    <a:pt x="85366" y="853664"/>
                  </a:lnTo>
                  <a:cubicBezTo>
                    <a:pt x="38220" y="853664"/>
                    <a:pt x="0" y="815444"/>
                    <a:pt x="0" y="768298"/>
                  </a:cubicBezTo>
                  <a:lnTo>
                    <a:pt x="0" y="85366"/>
                  </a:lnTo>
                  <a:close/>
                </a:path>
              </a:pathLst>
            </a:cu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768" tIns="41513" rIns="49768" bIns="4151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Захоронение</a:t>
              </a:r>
              <a:endParaRPr lang="ru-RU" sz="1300" kern="1200" dirty="0"/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3663247" y="576681"/>
            <a:ext cx="5044799" cy="1477328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C000"/>
                </a:solidFill>
              </a:rPr>
              <a:t>Неандертальцы населяли Европу в один из самых суровых периодов </a:t>
            </a:r>
            <a:r>
              <a:rPr lang="ru-RU" dirty="0" smtClean="0">
                <a:solidFill>
                  <a:srgbClr val="FFC000"/>
                </a:solidFill>
              </a:rPr>
              <a:t>. Они </a:t>
            </a:r>
            <a:r>
              <a:rPr lang="ru-RU" dirty="0">
                <a:solidFill>
                  <a:srgbClr val="FFC000"/>
                </a:solidFill>
              </a:rPr>
              <a:t>шили одежду из звериных шкур. </a:t>
            </a:r>
            <a:r>
              <a:rPr lang="ru-RU" dirty="0" smtClean="0">
                <a:solidFill>
                  <a:srgbClr val="FFC000"/>
                </a:solidFill>
              </a:rPr>
              <a:t> Спасались </a:t>
            </a:r>
            <a:r>
              <a:rPr lang="ru-RU" dirty="0">
                <a:solidFill>
                  <a:srgbClr val="FFC000"/>
                </a:solidFill>
              </a:rPr>
              <a:t>от холодов в пещерах, или в сделанных из шкур убитых зверей жилищах.</a:t>
            </a: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3247677" y="1131052"/>
            <a:ext cx="352723" cy="515644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3544660" y="2116845"/>
            <a:ext cx="559934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Неандертальцы охотились на живущих в то время в Европе северных оленей, </a:t>
            </a:r>
            <a:r>
              <a:rPr lang="ru-RU" dirty="0" smtClean="0">
                <a:solidFill>
                  <a:srgbClr val="FF0000"/>
                </a:solidFill>
              </a:rPr>
              <a:t>мамонтов. </a:t>
            </a:r>
            <a:r>
              <a:rPr lang="ru-RU" dirty="0">
                <a:solidFill>
                  <a:srgbClr val="FF0000"/>
                </a:solidFill>
              </a:rPr>
              <a:t>Одолеть таких зверей в одиночку было очень трудно ,поэтому на охоту они отправлялись большими группами.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614468" y="3354027"/>
            <a:ext cx="5214977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Неандертальцы изготавливали каменные орудия труда и оружие- скребки и пилки, остроконечники и ножи, а также деревянные копья.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 flipV="1">
            <a:off x="3247677" y="3780859"/>
            <a:ext cx="352723" cy="106709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3643212" y="4440736"/>
            <a:ext cx="5186233" cy="120032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92D050"/>
                </a:solidFill>
              </a:rPr>
              <a:t>Неандертальцы умели строить </a:t>
            </a:r>
            <a:r>
              <a:rPr lang="ru-RU" dirty="0" smtClean="0">
                <a:solidFill>
                  <a:srgbClr val="92D050"/>
                </a:solidFill>
              </a:rPr>
              <a:t>жилища. </a:t>
            </a:r>
            <a:r>
              <a:rPr lang="ru-RU" dirty="0">
                <a:solidFill>
                  <a:srgbClr val="92D050"/>
                </a:solidFill>
              </a:rPr>
              <a:t>Внутри или рядом с жилищем горел огонь, который неандертальцы не только умели поддерживать, но и добывать.</a:t>
            </a: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3247677" y="2713777"/>
            <a:ext cx="41557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247677" y="4847940"/>
            <a:ext cx="395536" cy="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3464303" y="5641065"/>
            <a:ext cx="4572000" cy="120032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 </a:t>
            </a:r>
            <a:r>
              <a:rPr lang="ru-RU" dirty="0">
                <a:solidFill>
                  <a:srgbClr val="0070C0"/>
                </a:solidFill>
              </a:rPr>
              <a:t>неандертальцев были зачатки религиозной культуры. Они верили в загробную жизнь и </a:t>
            </a:r>
            <a:r>
              <a:rPr lang="ru-RU" dirty="0" smtClean="0">
                <a:solidFill>
                  <a:srgbClr val="0070C0"/>
                </a:solidFill>
              </a:rPr>
              <a:t>погребали </a:t>
            </a:r>
            <a:r>
              <a:rPr lang="ru-RU" dirty="0">
                <a:solidFill>
                  <a:srgbClr val="0070C0"/>
                </a:solidFill>
              </a:rPr>
              <a:t>своих умерших собратьев.</a:t>
            </a:r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3247677" y="5915021"/>
            <a:ext cx="216626" cy="178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0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2" grpId="0" animBg="1"/>
      <p:bldP spid="46" grpId="0" animBg="1"/>
      <p:bldP spid="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48323">
            <a:off x="5377008" y="1058545"/>
            <a:ext cx="3947301" cy="569452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Кроманьонец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420888"/>
            <a:ext cx="4464496" cy="421653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r>
              <a:rPr lang="ru-RU" sz="2400" dirty="0"/>
              <a:t>Человек современного мира появился около 30 тыс. лет назад. Впервые его останки нашли в гроте Кро-Маньон во Франции. По этому его назвали </a:t>
            </a:r>
            <a:r>
              <a:rPr lang="ru-RU" sz="2800" b="1" i="1" u="sng" dirty="0"/>
              <a:t>кроманьонец</a:t>
            </a:r>
            <a:r>
              <a:rPr lang="ru-RU" sz="2400" dirty="0"/>
              <a:t>. По сравнению с неандертальцем, которого он заменил, кроманьонец был более рослым и у него был лучше развит головной мозг.</a:t>
            </a:r>
          </a:p>
        </p:txBody>
      </p:sp>
      <p:pic>
        <p:nvPicPr>
          <p:cNvPr id="5" name="Picture 13" descr="&quot;Кроманьонец&quot;&#10;&#10;Человек современного типа появился на Земле около 30 тысяч лет назад. Впервые его ископаемые остатки были найдены в гроте Кро-Маньон во Франции. Поэтому его и назвали кроманьонцем. По сравнению с неандертальцем, которого он заменил, кроманьонец был более рослым и у него был лучше развит головной мозг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2080706"/>
            <a:ext cx="2612142" cy="410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190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152783"/>
            <a:ext cx="3247677" cy="6189070"/>
            <a:chOff x="3484563" y="118440"/>
            <a:chExt cx="1707329" cy="6189070"/>
          </a:xfrm>
        </p:grpSpPr>
        <p:sp>
          <p:nvSpPr>
            <p:cNvPr id="5" name="Полилиния 4"/>
            <p:cNvSpPr/>
            <p:nvPr/>
          </p:nvSpPr>
          <p:spPr>
            <a:xfrm>
              <a:off x="3484563" y="118440"/>
              <a:ext cx="1707329" cy="853664"/>
            </a:xfrm>
            <a:custGeom>
              <a:avLst/>
              <a:gdLst>
                <a:gd name="connsiteX0" fmla="*/ 0 w 1707329"/>
                <a:gd name="connsiteY0" fmla="*/ 85366 h 853664"/>
                <a:gd name="connsiteX1" fmla="*/ 85366 w 1707329"/>
                <a:gd name="connsiteY1" fmla="*/ 0 h 853664"/>
                <a:gd name="connsiteX2" fmla="*/ 1621963 w 1707329"/>
                <a:gd name="connsiteY2" fmla="*/ 0 h 853664"/>
                <a:gd name="connsiteX3" fmla="*/ 1707329 w 1707329"/>
                <a:gd name="connsiteY3" fmla="*/ 85366 h 853664"/>
                <a:gd name="connsiteX4" fmla="*/ 1707329 w 1707329"/>
                <a:gd name="connsiteY4" fmla="*/ 768298 h 853664"/>
                <a:gd name="connsiteX5" fmla="*/ 1621963 w 1707329"/>
                <a:gd name="connsiteY5" fmla="*/ 853664 h 853664"/>
                <a:gd name="connsiteX6" fmla="*/ 85366 w 1707329"/>
                <a:gd name="connsiteY6" fmla="*/ 853664 h 853664"/>
                <a:gd name="connsiteX7" fmla="*/ 0 w 1707329"/>
                <a:gd name="connsiteY7" fmla="*/ 768298 h 853664"/>
                <a:gd name="connsiteX8" fmla="*/ 0 w 1707329"/>
                <a:gd name="connsiteY8" fmla="*/ 85366 h 85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07329" h="853664">
                  <a:moveTo>
                    <a:pt x="0" y="85366"/>
                  </a:moveTo>
                  <a:cubicBezTo>
                    <a:pt x="0" y="38220"/>
                    <a:pt x="38220" y="0"/>
                    <a:pt x="85366" y="0"/>
                  </a:cubicBezTo>
                  <a:lnTo>
                    <a:pt x="1621963" y="0"/>
                  </a:lnTo>
                  <a:cubicBezTo>
                    <a:pt x="1669109" y="0"/>
                    <a:pt x="1707329" y="38220"/>
                    <a:pt x="1707329" y="85366"/>
                  </a:cubicBezTo>
                  <a:lnTo>
                    <a:pt x="1707329" y="768298"/>
                  </a:lnTo>
                  <a:cubicBezTo>
                    <a:pt x="1707329" y="815444"/>
                    <a:pt x="1669109" y="853664"/>
                    <a:pt x="1621963" y="853664"/>
                  </a:cubicBezTo>
                  <a:lnTo>
                    <a:pt x="85366" y="853664"/>
                  </a:lnTo>
                  <a:cubicBezTo>
                    <a:pt x="38220" y="853664"/>
                    <a:pt x="0" y="815444"/>
                    <a:pt x="0" y="768298"/>
                  </a:cubicBezTo>
                  <a:lnTo>
                    <a:pt x="0" y="8536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9293" tIns="47863" rIns="59293" bIns="4786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Жизнь кроманьонца</a:t>
              </a:r>
              <a:endParaRPr lang="ru-RU" sz="1800" kern="1200" dirty="0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3655296" y="972105"/>
              <a:ext cx="170732" cy="64024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40248"/>
                  </a:lnTo>
                  <a:lnTo>
                    <a:pt x="170732" y="640248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олилиния 6"/>
            <p:cNvSpPr/>
            <p:nvPr/>
          </p:nvSpPr>
          <p:spPr>
            <a:xfrm>
              <a:off x="3826029" y="1185521"/>
              <a:ext cx="1365863" cy="853664"/>
            </a:xfrm>
            <a:custGeom>
              <a:avLst/>
              <a:gdLst>
                <a:gd name="connsiteX0" fmla="*/ 0 w 1365863"/>
                <a:gd name="connsiteY0" fmla="*/ 85366 h 853664"/>
                <a:gd name="connsiteX1" fmla="*/ 85366 w 1365863"/>
                <a:gd name="connsiteY1" fmla="*/ 0 h 853664"/>
                <a:gd name="connsiteX2" fmla="*/ 1280497 w 1365863"/>
                <a:gd name="connsiteY2" fmla="*/ 0 h 853664"/>
                <a:gd name="connsiteX3" fmla="*/ 1365863 w 1365863"/>
                <a:gd name="connsiteY3" fmla="*/ 85366 h 853664"/>
                <a:gd name="connsiteX4" fmla="*/ 1365863 w 1365863"/>
                <a:gd name="connsiteY4" fmla="*/ 768298 h 853664"/>
                <a:gd name="connsiteX5" fmla="*/ 1280497 w 1365863"/>
                <a:gd name="connsiteY5" fmla="*/ 853664 h 853664"/>
                <a:gd name="connsiteX6" fmla="*/ 85366 w 1365863"/>
                <a:gd name="connsiteY6" fmla="*/ 853664 h 853664"/>
                <a:gd name="connsiteX7" fmla="*/ 0 w 1365863"/>
                <a:gd name="connsiteY7" fmla="*/ 768298 h 853664"/>
                <a:gd name="connsiteX8" fmla="*/ 0 w 1365863"/>
                <a:gd name="connsiteY8" fmla="*/ 85366 h 85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863" h="853664">
                  <a:moveTo>
                    <a:pt x="0" y="85366"/>
                  </a:moveTo>
                  <a:cubicBezTo>
                    <a:pt x="0" y="38220"/>
                    <a:pt x="38220" y="0"/>
                    <a:pt x="85366" y="0"/>
                  </a:cubicBezTo>
                  <a:lnTo>
                    <a:pt x="1280497" y="0"/>
                  </a:lnTo>
                  <a:cubicBezTo>
                    <a:pt x="1327643" y="0"/>
                    <a:pt x="1365863" y="38220"/>
                    <a:pt x="1365863" y="85366"/>
                  </a:cubicBezTo>
                  <a:lnTo>
                    <a:pt x="1365863" y="768298"/>
                  </a:lnTo>
                  <a:cubicBezTo>
                    <a:pt x="1365863" y="815444"/>
                    <a:pt x="1327643" y="853664"/>
                    <a:pt x="1280497" y="853664"/>
                  </a:cubicBezTo>
                  <a:lnTo>
                    <a:pt x="85366" y="853664"/>
                  </a:lnTo>
                  <a:cubicBezTo>
                    <a:pt x="38220" y="853664"/>
                    <a:pt x="0" y="815444"/>
                    <a:pt x="0" y="768298"/>
                  </a:cubicBezTo>
                  <a:lnTo>
                    <a:pt x="0" y="85366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768" tIns="41513" rIns="49768" bIns="4151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 Строение жилища</a:t>
              </a:r>
              <a:endParaRPr lang="ru-RU" sz="13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655296" y="972105"/>
              <a:ext cx="170732" cy="170732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707329"/>
                  </a:lnTo>
                  <a:lnTo>
                    <a:pt x="170732" y="1707329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3826029" y="2252602"/>
              <a:ext cx="1365863" cy="853664"/>
            </a:xfrm>
            <a:custGeom>
              <a:avLst/>
              <a:gdLst>
                <a:gd name="connsiteX0" fmla="*/ 0 w 1365863"/>
                <a:gd name="connsiteY0" fmla="*/ 85366 h 853664"/>
                <a:gd name="connsiteX1" fmla="*/ 85366 w 1365863"/>
                <a:gd name="connsiteY1" fmla="*/ 0 h 853664"/>
                <a:gd name="connsiteX2" fmla="*/ 1280497 w 1365863"/>
                <a:gd name="connsiteY2" fmla="*/ 0 h 853664"/>
                <a:gd name="connsiteX3" fmla="*/ 1365863 w 1365863"/>
                <a:gd name="connsiteY3" fmla="*/ 85366 h 853664"/>
                <a:gd name="connsiteX4" fmla="*/ 1365863 w 1365863"/>
                <a:gd name="connsiteY4" fmla="*/ 768298 h 853664"/>
                <a:gd name="connsiteX5" fmla="*/ 1280497 w 1365863"/>
                <a:gd name="connsiteY5" fmla="*/ 853664 h 853664"/>
                <a:gd name="connsiteX6" fmla="*/ 85366 w 1365863"/>
                <a:gd name="connsiteY6" fmla="*/ 853664 h 853664"/>
                <a:gd name="connsiteX7" fmla="*/ 0 w 1365863"/>
                <a:gd name="connsiteY7" fmla="*/ 768298 h 853664"/>
                <a:gd name="connsiteX8" fmla="*/ 0 w 1365863"/>
                <a:gd name="connsiteY8" fmla="*/ 85366 h 85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863" h="853664">
                  <a:moveTo>
                    <a:pt x="0" y="85366"/>
                  </a:moveTo>
                  <a:cubicBezTo>
                    <a:pt x="0" y="38220"/>
                    <a:pt x="38220" y="0"/>
                    <a:pt x="85366" y="0"/>
                  </a:cubicBezTo>
                  <a:lnTo>
                    <a:pt x="1280497" y="0"/>
                  </a:lnTo>
                  <a:cubicBezTo>
                    <a:pt x="1327643" y="0"/>
                    <a:pt x="1365863" y="38220"/>
                    <a:pt x="1365863" y="85366"/>
                  </a:cubicBezTo>
                  <a:lnTo>
                    <a:pt x="1365863" y="768298"/>
                  </a:lnTo>
                  <a:cubicBezTo>
                    <a:pt x="1365863" y="815444"/>
                    <a:pt x="1327643" y="853664"/>
                    <a:pt x="1280497" y="853664"/>
                  </a:cubicBezTo>
                  <a:lnTo>
                    <a:pt x="85366" y="853664"/>
                  </a:lnTo>
                  <a:cubicBezTo>
                    <a:pt x="38220" y="853664"/>
                    <a:pt x="0" y="815444"/>
                    <a:pt x="0" y="768298"/>
                  </a:cubicBezTo>
                  <a:lnTo>
                    <a:pt x="0" y="85366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9293" tIns="47863" rIns="59293" bIns="4786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kern="1200" dirty="0" smtClean="0"/>
                <a:t>Охота</a:t>
              </a:r>
              <a:endParaRPr lang="ru-RU" sz="18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655296" y="972105"/>
              <a:ext cx="170732" cy="27744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774411"/>
                  </a:lnTo>
                  <a:lnTo>
                    <a:pt x="170732" y="2774411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3826029" y="3319684"/>
              <a:ext cx="1365863" cy="853664"/>
            </a:xfrm>
            <a:custGeom>
              <a:avLst/>
              <a:gdLst>
                <a:gd name="connsiteX0" fmla="*/ 0 w 1365863"/>
                <a:gd name="connsiteY0" fmla="*/ 85366 h 853664"/>
                <a:gd name="connsiteX1" fmla="*/ 85366 w 1365863"/>
                <a:gd name="connsiteY1" fmla="*/ 0 h 853664"/>
                <a:gd name="connsiteX2" fmla="*/ 1280497 w 1365863"/>
                <a:gd name="connsiteY2" fmla="*/ 0 h 853664"/>
                <a:gd name="connsiteX3" fmla="*/ 1365863 w 1365863"/>
                <a:gd name="connsiteY3" fmla="*/ 85366 h 853664"/>
                <a:gd name="connsiteX4" fmla="*/ 1365863 w 1365863"/>
                <a:gd name="connsiteY4" fmla="*/ 768298 h 853664"/>
                <a:gd name="connsiteX5" fmla="*/ 1280497 w 1365863"/>
                <a:gd name="connsiteY5" fmla="*/ 853664 h 853664"/>
                <a:gd name="connsiteX6" fmla="*/ 85366 w 1365863"/>
                <a:gd name="connsiteY6" fmla="*/ 853664 h 853664"/>
                <a:gd name="connsiteX7" fmla="*/ 0 w 1365863"/>
                <a:gd name="connsiteY7" fmla="*/ 768298 h 853664"/>
                <a:gd name="connsiteX8" fmla="*/ 0 w 1365863"/>
                <a:gd name="connsiteY8" fmla="*/ 85366 h 85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863" h="853664">
                  <a:moveTo>
                    <a:pt x="0" y="85366"/>
                  </a:moveTo>
                  <a:cubicBezTo>
                    <a:pt x="0" y="38220"/>
                    <a:pt x="38220" y="0"/>
                    <a:pt x="85366" y="0"/>
                  </a:cubicBezTo>
                  <a:lnTo>
                    <a:pt x="1280497" y="0"/>
                  </a:lnTo>
                  <a:cubicBezTo>
                    <a:pt x="1327643" y="0"/>
                    <a:pt x="1365863" y="38220"/>
                    <a:pt x="1365863" y="85366"/>
                  </a:cubicBezTo>
                  <a:lnTo>
                    <a:pt x="1365863" y="768298"/>
                  </a:lnTo>
                  <a:cubicBezTo>
                    <a:pt x="1365863" y="815444"/>
                    <a:pt x="1327643" y="853664"/>
                    <a:pt x="1280497" y="853664"/>
                  </a:cubicBezTo>
                  <a:lnTo>
                    <a:pt x="85366" y="853664"/>
                  </a:lnTo>
                  <a:cubicBezTo>
                    <a:pt x="38220" y="853664"/>
                    <a:pt x="0" y="815444"/>
                    <a:pt x="0" y="768298"/>
                  </a:cubicBezTo>
                  <a:lnTo>
                    <a:pt x="0" y="85366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768" tIns="41513" rIns="49768" bIns="4151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Оружие</a:t>
              </a:r>
              <a:endParaRPr lang="ru-RU" sz="1300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3655296" y="972105"/>
              <a:ext cx="170732" cy="384149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3841492"/>
                  </a:lnTo>
                  <a:lnTo>
                    <a:pt x="170732" y="3841492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3826029" y="4386765"/>
              <a:ext cx="1365863" cy="853664"/>
            </a:xfrm>
            <a:custGeom>
              <a:avLst/>
              <a:gdLst>
                <a:gd name="connsiteX0" fmla="*/ 0 w 1365863"/>
                <a:gd name="connsiteY0" fmla="*/ 85366 h 853664"/>
                <a:gd name="connsiteX1" fmla="*/ 85366 w 1365863"/>
                <a:gd name="connsiteY1" fmla="*/ 0 h 853664"/>
                <a:gd name="connsiteX2" fmla="*/ 1280497 w 1365863"/>
                <a:gd name="connsiteY2" fmla="*/ 0 h 853664"/>
                <a:gd name="connsiteX3" fmla="*/ 1365863 w 1365863"/>
                <a:gd name="connsiteY3" fmla="*/ 85366 h 853664"/>
                <a:gd name="connsiteX4" fmla="*/ 1365863 w 1365863"/>
                <a:gd name="connsiteY4" fmla="*/ 768298 h 853664"/>
                <a:gd name="connsiteX5" fmla="*/ 1280497 w 1365863"/>
                <a:gd name="connsiteY5" fmla="*/ 853664 h 853664"/>
                <a:gd name="connsiteX6" fmla="*/ 85366 w 1365863"/>
                <a:gd name="connsiteY6" fmla="*/ 853664 h 853664"/>
                <a:gd name="connsiteX7" fmla="*/ 0 w 1365863"/>
                <a:gd name="connsiteY7" fmla="*/ 768298 h 853664"/>
                <a:gd name="connsiteX8" fmla="*/ 0 w 1365863"/>
                <a:gd name="connsiteY8" fmla="*/ 85366 h 85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863" h="853664">
                  <a:moveTo>
                    <a:pt x="0" y="85366"/>
                  </a:moveTo>
                  <a:cubicBezTo>
                    <a:pt x="0" y="38220"/>
                    <a:pt x="38220" y="0"/>
                    <a:pt x="85366" y="0"/>
                  </a:cubicBezTo>
                  <a:lnTo>
                    <a:pt x="1280497" y="0"/>
                  </a:lnTo>
                  <a:cubicBezTo>
                    <a:pt x="1327643" y="0"/>
                    <a:pt x="1365863" y="38220"/>
                    <a:pt x="1365863" y="85366"/>
                  </a:cubicBezTo>
                  <a:lnTo>
                    <a:pt x="1365863" y="768298"/>
                  </a:lnTo>
                  <a:cubicBezTo>
                    <a:pt x="1365863" y="815444"/>
                    <a:pt x="1327643" y="853664"/>
                    <a:pt x="1280497" y="853664"/>
                  </a:cubicBezTo>
                  <a:lnTo>
                    <a:pt x="85366" y="853664"/>
                  </a:lnTo>
                  <a:cubicBezTo>
                    <a:pt x="38220" y="853664"/>
                    <a:pt x="0" y="815444"/>
                    <a:pt x="0" y="768298"/>
                  </a:cubicBezTo>
                  <a:lnTo>
                    <a:pt x="0" y="85366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768" tIns="41513" rIns="49768" bIns="4151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/>
                <a:t>Захоронение</a:t>
              </a:r>
              <a:endParaRPr lang="ru-RU" sz="1300" kern="1200" dirty="0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3655296" y="972105"/>
              <a:ext cx="170732" cy="490857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908573"/>
                  </a:lnTo>
                  <a:lnTo>
                    <a:pt x="170732" y="4908573"/>
                  </a:lnTo>
                </a:path>
              </a:pathLst>
            </a:custGeom>
            <a:no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3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олилиния 14"/>
            <p:cNvSpPr/>
            <p:nvPr/>
          </p:nvSpPr>
          <p:spPr>
            <a:xfrm>
              <a:off x="3826029" y="5453846"/>
              <a:ext cx="1365863" cy="853664"/>
            </a:xfrm>
            <a:custGeom>
              <a:avLst/>
              <a:gdLst>
                <a:gd name="connsiteX0" fmla="*/ 0 w 1365863"/>
                <a:gd name="connsiteY0" fmla="*/ 85366 h 853664"/>
                <a:gd name="connsiteX1" fmla="*/ 85366 w 1365863"/>
                <a:gd name="connsiteY1" fmla="*/ 0 h 853664"/>
                <a:gd name="connsiteX2" fmla="*/ 1280497 w 1365863"/>
                <a:gd name="connsiteY2" fmla="*/ 0 h 853664"/>
                <a:gd name="connsiteX3" fmla="*/ 1365863 w 1365863"/>
                <a:gd name="connsiteY3" fmla="*/ 85366 h 853664"/>
                <a:gd name="connsiteX4" fmla="*/ 1365863 w 1365863"/>
                <a:gd name="connsiteY4" fmla="*/ 768298 h 853664"/>
                <a:gd name="connsiteX5" fmla="*/ 1280497 w 1365863"/>
                <a:gd name="connsiteY5" fmla="*/ 853664 h 853664"/>
                <a:gd name="connsiteX6" fmla="*/ 85366 w 1365863"/>
                <a:gd name="connsiteY6" fmla="*/ 853664 h 853664"/>
                <a:gd name="connsiteX7" fmla="*/ 0 w 1365863"/>
                <a:gd name="connsiteY7" fmla="*/ 768298 h 853664"/>
                <a:gd name="connsiteX8" fmla="*/ 0 w 1365863"/>
                <a:gd name="connsiteY8" fmla="*/ 85366 h 853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5863" h="853664">
                  <a:moveTo>
                    <a:pt x="0" y="85366"/>
                  </a:moveTo>
                  <a:cubicBezTo>
                    <a:pt x="0" y="38220"/>
                    <a:pt x="38220" y="0"/>
                    <a:pt x="85366" y="0"/>
                  </a:cubicBezTo>
                  <a:lnTo>
                    <a:pt x="1280497" y="0"/>
                  </a:lnTo>
                  <a:cubicBezTo>
                    <a:pt x="1327643" y="0"/>
                    <a:pt x="1365863" y="38220"/>
                    <a:pt x="1365863" y="85366"/>
                  </a:cubicBezTo>
                  <a:lnTo>
                    <a:pt x="1365863" y="768298"/>
                  </a:lnTo>
                  <a:cubicBezTo>
                    <a:pt x="1365863" y="815444"/>
                    <a:pt x="1327643" y="853664"/>
                    <a:pt x="1280497" y="853664"/>
                  </a:cubicBezTo>
                  <a:lnTo>
                    <a:pt x="85366" y="853664"/>
                  </a:lnTo>
                  <a:cubicBezTo>
                    <a:pt x="38220" y="853664"/>
                    <a:pt x="0" y="815444"/>
                    <a:pt x="0" y="768298"/>
                  </a:cubicBezTo>
                  <a:lnTo>
                    <a:pt x="0" y="85366"/>
                  </a:lnTo>
                  <a:close/>
                </a:path>
              </a:pathLst>
            </a:cu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768" tIns="41513" rIns="49768" bIns="4151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dirty="0" smtClean="0"/>
                <a:t>Искусство</a:t>
              </a:r>
              <a:endParaRPr lang="ru-RU" sz="1300" kern="1200" dirty="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3635896" y="200910"/>
            <a:ext cx="4572000" cy="1477328"/>
          </a:xfrm>
          <a:prstGeom prst="rect">
            <a:avLst/>
          </a:prstGeom>
          <a:solidFill>
            <a:srgbClr val="0070C0"/>
          </a:solidFill>
        </p:spPr>
        <p:txBody>
          <a:bodyPr>
            <a:spAutoFit/>
          </a:bodyPr>
          <a:lstStyle/>
          <a:p>
            <a:r>
              <a:rPr lang="ru-RU" dirty="0">
                <a:solidFill>
                  <a:srgbClr val="FFC000"/>
                </a:solidFill>
              </a:rPr>
              <a:t>Кроманьонцы нередко поселялись в пещерах. Однако чаще они строили жилища самостоятельно, используя для этого кости и шкуры убитых на охоте животных. </a:t>
            </a:r>
          </a:p>
        </p:txBody>
      </p:sp>
      <p:cxnSp>
        <p:nvCxnSpPr>
          <p:cNvPr id="18" name="Прямая со стрелкой 17"/>
          <p:cNvCxnSpPr>
            <a:endCxn id="16" idx="1"/>
          </p:cNvCxnSpPr>
          <p:nvPr/>
        </p:nvCxnSpPr>
        <p:spPr>
          <a:xfrm flipV="1">
            <a:off x="3247677" y="939574"/>
            <a:ext cx="388219" cy="707122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579023" y="1860112"/>
            <a:ext cx="4572000" cy="1477328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Охотясь, кроманьонцы использовали не только преследование зверей, но и загон в сложно устроенные ловушки. Попавших в них крупных животных без труда добивали. 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3247677" y="2393653"/>
            <a:ext cx="331346" cy="3201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648156" y="3385569"/>
            <a:ext cx="5316332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романьонцы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умели делать орудия не только из камня, но и из рога и кости. Их оружие было снабжено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костяными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наконечниками.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3247677" y="3645024"/>
            <a:ext cx="400479" cy="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635896" y="4308899"/>
            <a:ext cx="5123678" cy="120032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Захоронение </a:t>
            </a:r>
            <a:r>
              <a:rPr lang="ru-RU" dirty="0">
                <a:solidFill>
                  <a:srgbClr val="92D050"/>
                </a:solidFill>
              </a:rPr>
              <a:t>умерших или погибших сородичей приобрело черты определённого ритуала. Об этом свидетельствуют всевозможные </a:t>
            </a:r>
            <a:r>
              <a:rPr lang="ru-RU" dirty="0" smtClean="0">
                <a:solidFill>
                  <a:srgbClr val="92D050"/>
                </a:solidFill>
              </a:rPr>
              <a:t>украшения.</a:t>
            </a:r>
            <a:endParaRPr lang="ru-RU" dirty="0">
              <a:solidFill>
                <a:srgbClr val="92D050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3247677" y="4653136"/>
            <a:ext cx="331346" cy="194804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751732" y="5514424"/>
            <a:ext cx="5212756" cy="92333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Кроманьонцы делали различные украшения из дерева, камня, </a:t>
            </a:r>
            <a:r>
              <a:rPr lang="ru-RU" dirty="0" smtClean="0">
                <a:solidFill>
                  <a:srgbClr val="0070C0"/>
                </a:solidFill>
              </a:rPr>
              <a:t>костей. </a:t>
            </a:r>
            <a:r>
              <a:rPr lang="ru-RU" dirty="0">
                <a:solidFill>
                  <a:srgbClr val="0070C0"/>
                </a:solidFill>
              </a:rPr>
              <a:t>Чаще всего это были различные ожерелья или подвески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3247677" y="5915021"/>
            <a:ext cx="50405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4154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2" grpId="0" animBg="1"/>
      <p:bldP spid="25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836712"/>
            <a:ext cx="66247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Проверка теста:</a:t>
            </a:r>
          </a:p>
          <a:p>
            <a:r>
              <a:rPr lang="ru-RU" sz="2800" dirty="0" smtClean="0"/>
              <a:t>1-верное утверждение</a:t>
            </a:r>
          </a:p>
          <a:p>
            <a:r>
              <a:rPr lang="ru-RU" sz="2800" dirty="0" smtClean="0"/>
              <a:t>2-верное утверждение</a:t>
            </a:r>
          </a:p>
          <a:p>
            <a:r>
              <a:rPr lang="ru-RU" sz="2800" dirty="0" smtClean="0"/>
              <a:t>3-неверное утверждение</a:t>
            </a:r>
          </a:p>
          <a:p>
            <a:r>
              <a:rPr lang="ru-RU" sz="2800" dirty="0" smtClean="0"/>
              <a:t>4-верное утверждение</a:t>
            </a:r>
          </a:p>
          <a:p>
            <a:r>
              <a:rPr lang="ru-RU" sz="2800" dirty="0" smtClean="0"/>
              <a:t>5-неверное утверждение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8340564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070938"/>
            <a:ext cx="6520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Д.з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параграф 24,вопрос 3(ответить устно)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759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7833480" cy="5572681"/>
          </a:xfrm>
        </p:spPr>
        <p:txBody>
          <a:bodyPr/>
          <a:lstStyle/>
          <a:p>
            <a:pPr marL="0" indent="0">
              <a:buNone/>
            </a:pPr>
            <a:r>
              <a:rPr lang="ru-RU" sz="6600" dirty="0" err="1"/>
              <a:t>Цель:изучить</a:t>
            </a:r>
            <a:r>
              <a:rPr lang="ru-RU" sz="6600" dirty="0"/>
              <a:t> происхождение человека на Земле.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99293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8439039">
            <a:off x="-580300" y="1724166"/>
            <a:ext cx="4746163" cy="84567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Гипотезы ученых о появлении человека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138413"/>
              </p:ext>
            </p:extLst>
          </p:nvPr>
        </p:nvGraphicFramePr>
        <p:xfrm>
          <a:off x="3707904" y="476672"/>
          <a:ext cx="4680520" cy="6012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952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532385"/>
              </p:ext>
            </p:extLst>
          </p:nvPr>
        </p:nvGraphicFramePr>
        <p:xfrm>
          <a:off x="323528" y="260648"/>
          <a:ext cx="8136902" cy="6167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8451"/>
                <a:gridCol w="4068451"/>
              </a:tblGrid>
              <a:tr h="3733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Обезьяна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Человек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5459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 Передвижение на </a:t>
                      </a:r>
                      <a:r>
                        <a:rPr lang="ru-RU" sz="2000" dirty="0" smtClean="0">
                          <a:effectLst/>
                        </a:rPr>
                        <a:t>четырех</a:t>
                      </a:r>
                      <a:r>
                        <a:rPr lang="ru-RU" sz="2000" baseline="0" dirty="0" smtClean="0">
                          <a:effectLst/>
                        </a:rPr>
                        <a:t> конечностях</a:t>
                      </a:r>
                      <a:r>
                        <a:rPr lang="ru-RU" sz="2000" dirty="0" smtClean="0">
                          <a:effectLst/>
                        </a:rPr>
                        <a:t>”.</a:t>
                      </a:r>
                      <a:endParaRPr lang="ru-RU" sz="2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2. Небольшой мозг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3. Возможность обдумывать свои действия по ходу самих действий и, как правило, в своих действиях использовать только готовые вещи.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4. </a:t>
                      </a:r>
                      <a:r>
                        <a:rPr lang="ru-RU" sz="2000" dirty="0" smtClean="0"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5</a:t>
                      </a:r>
                      <a:r>
                        <a:rPr lang="ru-RU" sz="2000" dirty="0">
                          <a:effectLst/>
                        </a:rPr>
                        <a:t>. Способность испытывать радость, чувство вины, привязанность.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6. Способность матери отдавать необходимую ей пищу ради своего детеныша.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2000" dirty="0" smtClean="0">
                          <a:effectLst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2.   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</a:t>
                      </a:r>
                      <a:r>
                        <a:rPr lang="ru-RU" sz="2000" dirty="0">
                          <a:effectLst/>
                        </a:rPr>
                        <a:t>. Возможность предвидеть результаты своих действий, обдумывать их |(мыслить образами), изготавливать</a:t>
                      </a:r>
                      <a:r>
                        <a:rPr lang="ru-RU" sz="2000" dirty="0" smtClean="0">
                          <a:effectLst/>
                        </a:rPr>
                        <a:t>”….?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4</a:t>
                      </a:r>
                      <a:r>
                        <a:rPr lang="ru-RU" sz="2000" dirty="0">
                          <a:effectLst/>
                        </a:rPr>
                        <a:t>. Общение с помощью речи.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5. Способность испытывать угрызения совести, чувства дружбы и любви.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</a:rPr>
                        <a:t>6. </a:t>
                      </a:r>
                      <a:r>
                        <a:rPr lang="ru-RU" sz="2000" dirty="0" smtClean="0">
                          <a:effectLst/>
                        </a:rPr>
                        <a:t>?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626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3220870" cy="116137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Древнейший человек</a:t>
            </a:r>
            <a:endParaRPr lang="ru-RU" dirty="0"/>
          </a:p>
        </p:txBody>
      </p:sp>
      <p:pic>
        <p:nvPicPr>
          <p:cNvPr id="4" name="Picture 17" descr="&quot;Дриопитек&quot;&#10;&#10;Ученые считают, что общим предком человека и человекообразных обезьян были вымершие дриопитеки, что в переводе с латыни означает &quot;древесные обезьяны&quot;. Они появились в Африке около 25 миллионов лет назад, а затем проникли на территорию Европы и Азии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88640"/>
            <a:ext cx="4982233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1988840"/>
            <a:ext cx="3816424" cy="34163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Учёные считают первым человекообразным существом был </a:t>
            </a:r>
            <a:r>
              <a:rPr lang="ru-RU" sz="2400" b="1" i="1" u="sng" dirty="0" smtClean="0">
                <a:solidFill>
                  <a:schemeClr val="bg1"/>
                </a:solidFill>
              </a:rPr>
              <a:t>дриопитек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  <a:r>
              <a:rPr lang="ru-RU" sz="2400" dirty="0" smtClean="0">
                <a:solidFill>
                  <a:schemeClr val="bg1"/>
                </a:solidFill>
              </a:rPr>
              <a:t> В переводе он значит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«</a:t>
            </a:r>
            <a:r>
              <a:rPr lang="ru-RU" sz="2400" dirty="0">
                <a:solidFill>
                  <a:schemeClr val="bg1"/>
                </a:solidFill>
              </a:rPr>
              <a:t>древесная обезьяна</a:t>
            </a:r>
            <a:r>
              <a:rPr lang="ru-RU" sz="2400" dirty="0" smtClean="0">
                <a:solidFill>
                  <a:schemeClr val="bg1"/>
                </a:solidFill>
              </a:rPr>
              <a:t>». </a:t>
            </a:r>
            <a:r>
              <a:rPr lang="ru-RU" sz="2400" dirty="0">
                <a:solidFill>
                  <a:schemeClr val="bg1"/>
                </a:solidFill>
              </a:rPr>
              <a:t>Они появились в </a:t>
            </a:r>
            <a:r>
              <a:rPr lang="ru-RU" sz="2400" dirty="0" smtClean="0">
                <a:solidFill>
                  <a:schemeClr val="bg1"/>
                </a:solidFill>
              </a:rPr>
              <a:t>Африке</a:t>
            </a:r>
            <a:r>
              <a:rPr lang="ru-RU" sz="2400" dirty="0">
                <a:solidFill>
                  <a:schemeClr val="bg1"/>
                </a:solidFill>
              </a:rPr>
              <a:t>,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проникли на территорию Европы и Азии.</a:t>
            </a:r>
          </a:p>
        </p:txBody>
      </p:sp>
    </p:spTree>
    <p:extLst>
      <p:ext uri="{BB962C8B-B14F-4D97-AF65-F5344CB8AC3E}">
        <p14:creationId xmlns:p14="http://schemas.microsoft.com/office/powerpoint/2010/main" val="406412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548680"/>
            <a:ext cx="3871034" cy="65764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Австралопитек</a:t>
            </a:r>
            <a:endParaRPr lang="ru-RU" dirty="0"/>
          </a:p>
        </p:txBody>
      </p:sp>
      <p:pic>
        <p:nvPicPr>
          <p:cNvPr id="4" name="Picture 4" descr="Изображение 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07745"/>
            <a:ext cx="3396990" cy="504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&quot;Австралопитек&quot;&#10;&#10;Примерно 3 миллиона лет назад некоторые дриопитеки спустились с деревьев и стали жить на земле. Для того чтобы лучше видеть в высокой траве, они стали передвигаться на двух ногах. Так возникли австралопитеки, что в переводе с латыни означает &quot;южные  обезьяны&quot;. Такое название они получили из-за того, что их ископаемые остатки впервые нашли на юге Африки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1130"/>
            <a:ext cx="4066727" cy="354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3773540"/>
            <a:ext cx="4820704" cy="329320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rgbClr val="CCFF33"/>
                </a:solidFill>
              </a:rPr>
              <a:t> </a:t>
            </a:r>
            <a:r>
              <a:rPr lang="ru-RU" sz="2000" dirty="0">
                <a:solidFill>
                  <a:srgbClr val="CCFF33"/>
                </a:solidFill>
              </a:rPr>
              <a:t>Примерно </a:t>
            </a:r>
            <a:r>
              <a:rPr lang="ru-RU" sz="2000" dirty="0" smtClean="0">
                <a:solidFill>
                  <a:srgbClr val="CCFF33"/>
                </a:solidFill>
              </a:rPr>
              <a:t> 4-1,5 </a:t>
            </a:r>
            <a:r>
              <a:rPr lang="ru-RU" sz="2000" dirty="0" err="1" smtClean="0">
                <a:solidFill>
                  <a:srgbClr val="CCFF33"/>
                </a:solidFill>
              </a:rPr>
              <a:t>млн.лет</a:t>
            </a:r>
            <a:r>
              <a:rPr lang="ru-RU" sz="2000" dirty="0" smtClean="0">
                <a:solidFill>
                  <a:srgbClr val="CCFF33"/>
                </a:solidFill>
              </a:rPr>
              <a:t> </a:t>
            </a:r>
            <a:r>
              <a:rPr lang="ru-RU" sz="2000" dirty="0" err="1" smtClean="0">
                <a:solidFill>
                  <a:srgbClr val="CCFF33"/>
                </a:solidFill>
              </a:rPr>
              <a:t>т.н</a:t>
            </a:r>
            <a:r>
              <a:rPr lang="ru-RU" sz="2000" dirty="0" smtClean="0">
                <a:solidFill>
                  <a:srgbClr val="CCFF33"/>
                </a:solidFill>
              </a:rPr>
              <a:t> назад некоторые </a:t>
            </a:r>
            <a:r>
              <a:rPr lang="ru-RU" sz="2000" dirty="0">
                <a:solidFill>
                  <a:srgbClr val="CCFF33"/>
                </a:solidFill>
              </a:rPr>
              <a:t>дриопитеки спустились с деревьев и стали жить на земле. Для того чтобы лучше видеть в высокой траве, они стали передвигаться на двух ногах. Так возникли</a:t>
            </a:r>
            <a:r>
              <a:rPr lang="ru-RU" sz="2000" dirty="0"/>
              <a:t> </a:t>
            </a:r>
            <a:r>
              <a:rPr lang="ru-RU" sz="2800" b="1" i="1" u="sng" dirty="0" smtClean="0">
                <a:solidFill>
                  <a:srgbClr val="FF0000"/>
                </a:solidFill>
              </a:rPr>
              <a:t>австралопитеки </a:t>
            </a:r>
            <a:r>
              <a:rPr lang="ru-RU" sz="2000" dirty="0" smtClean="0">
                <a:solidFill>
                  <a:srgbClr val="CCFF33"/>
                </a:solidFill>
              </a:rPr>
              <a:t>(«</a:t>
            </a:r>
            <a:r>
              <a:rPr lang="ru-RU" sz="2000" dirty="0">
                <a:solidFill>
                  <a:srgbClr val="CCFF33"/>
                </a:solidFill>
              </a:rPr>
              <a:t>Южные обезьяны»). Такое название они получили из-за того что их первые останки нашли на юге Африки.</a:t>
            </a:r>
          </a:p>
        </p:txBody>
      </p:sp>
    </p:spTree>
    <p:extLst>
      <p:ext uri="{BB962C8B-B14F-4D97-AF65-F5344CB8AC3E}">
        <p14:creationId xmlns:p14="http://schemas.microsoft.com/office/powerpoint/2010/main" val="314203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894192">
            <a:off x="4985239" y="540399"/>
            <a:ext cx="4105011" cy="68992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Человек умелый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3997170"/>
            <a:ext cx="4680520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Первым представителем людей был </a:t>
            </a:r>
            <a:r>
              <a:rPr lang="ru-RU" sz="2000" b="1" i="1" u="sng" dirty="0"/>
              <a:t>человек </a:t>
            </a:r>
            <a:r>
              <a:rPr lang="ru-RU" sz="2000" b="1" i="1" u="sng" dirty="0" err="1" smtClean="0"/>
              <a:t>умелый</a:t>
            </a:r>
            <a:r>
              <a:rPr lang="ru-RU" sz="2000" dirty="0" err="1"/>
              <a:t>.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/>
              <a:t>отличии от австралопитеков, он мог не только использовать различные орудия но и </a:t>
            </a:r>
            <a:r>
              <a:rPr lang="ru-RU" sz="2000" dirty="0" smtClean="0"/>
              <a:t>  </a:t>
            </a:r>
            <a:r>
              <a:rPr lang="ru-RU" sz="2000" dirty="0"/>
              <a:t>изготавливать их. Это были молотки, скребки, рубила, а также «инструменты» для изготовления новых орудий</a:t>
            </a:r>
          </a:p>
        </p:txBody>
      </p:sp>
      <p:pic>
        <p:nvPicPr>
          <p:cNvPr id="5" name="Picture 7" descr="&quot;Человек умелый&quot;&#10;&#10;Первым представителем рода людей был человек умелый, появившийся на Земле около 2 миллионов лет назад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68" y="980728"/>
            <a:ext cx="2844378" cy="415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Копия Изображение 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591381"/>
            <a:ext cx="3672408" cy="21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10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499874">
            <a:off x="-24863" y="761018"/>
            <a:ext cx="3279043" cy="88494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Питекантроп </a:t>
            </a:r>
            <a:endParaRPr lang="ru-RU" dirty="0"/>
          </a:p>
        </p:txBody>
      </p:sp>
      <p:pic>
        <p:nvPicPr>
          <p:cNvPr id="4" name="Picture 12" descr="&quot;Человек прямоходящий, или питекантроп&quot;&#10;&#10;Спустя 25 тысяч лет после появления человека умелого на Земле возник новый вид - человек прямоходящий, или питекантроп. Он был значительно выше и сильнее своего предшественника. Благодаря тому что в то далекое время Африка соединялась с Европой и Азией, питекантропы расселились практически по всему земному шару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11" y="2780928"/>
            <a:ext cx="3708400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&quot;Семейная группа питекантропов&quot;&#10;&#10;Питекантропы жили небольшими группами, состоявшими примерно из 30-35 человек. Вероятно, они уже обладали примитивной речью, поскольку без нее невозможны согласованные действия в трудовой деятельности и на охоте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803" y="116632"/>
            <a:ext cx="403244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45611" y="3140968"/>
            <a:ext cx="4572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оявился </a:t>
            </a:r>
            <a:r>
              <a:rPr lang="ru-RU" sz="2000" b="1" i="1" u="sng" dirty="0"/>
              <a:t>человек прямоходящий или питекантроп. </a:t>
            </a:r>
            <a:r>
              <a:rPr lang="ru-RU" dirty="0"/>
              <a:t>Он был выше и сильнее своих предков. Питекантропы изготовляли не только орудия труда, но и оружие. Для приготовления пищи  они использовали огонь. Питекантропы жили небольшими группами (30-35 человек) Возможно они обладали примитивной речью. Из-за того что Африка соединялась с  Евразией,                                   они расселились почти  по всему  </a:t>
            </a:r>
          </a:p>
          <a:p>
            <a:r>
              <a:rPr lang="ru-RU" dirty="0"/>
              <a:t>    миру.</a:t>
            </a:r>
          </a:p>
        </p:txBody>
      </p:sp>
    </p:spTree>
    <p:extLst>
      <p:ext uri="{BB962C8B-B14F-4D97-AF65-F5344CB8AC3E}">
        <p14:creationId xmlns:p14="http://schemas.microsoft.com/office/powerpoint/2010/main" val="27047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900igr.net/datas/okruzhajuschij-mir/CHelovek-organy-chuvstv/0011-011-Fizkultminut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04664"/>
            <a:ext cx="8311776" cy="585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49192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TC101859865[[fn=Порядок]]</Template>
  <TotalTime>317</TotalTime>
  <Words>754</Words>
  <Application>Microsoft Office PowerPoint</Application>
  <PresentationFormat>Экран (4:3)</PresentationFormat>
  <Paragraphs>78</Paragraphs>
  <Slides>15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Kilter</vt:lpstr>
      <vt:lpstr>Презентация PowerPoint</vt:lpstr>
      <vt:lpstr>Презентация PowerPoint</vt:lpstr>
      <vt:lpstr>Гипотезы ученых о появлении человека</vt:lpstr>
      <vt:lpstr>Презентация PowerPoint</vt:lpstr>
      <vt:lpstr>Древнейший человек</vt:lpstr>
      <vt:lpstr>Австралопитек</vt:lpstr>
      <vt:lpstr>Человек умелый</vt:lpstr>
      <vt:lpstr>Питекантроп </vt:lpstr>
      <vt:lpstr>Презентация PowerPoint</vt:lpstr>
      <vt:lpstr>Неандерталец</vt:lpstr>
      <vt:lpstr>Презентация PowerPoint</vt:lpstr>
      <vt:lpstr>Кроманьонец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человек проявился на Земле?</dc:title>
  <dc:creator>Светлана</dc:creator>
  <cp:lastModifiedBy>Asus</cp:lastModifiedBy>
  <cp:revision>24</cp:revision>
  <dcterms:created xsi:type="dcterms:W3CDTF">2013-04-08T16:31:37Z</dcterms:created>
  <dcterms:modified xsi:type="dcterms:W3CDTF">2016-04-25T16:52:07Z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792264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