
<file path=[Content_Types].xml><?xml version="1.0" encoding="utf-8"?>
<Types xmlns="http://schemas.openxmlformats.org/package/2006/content-types">
  <Default ContentType="image/png" Extension="png"/>
  <Default ContentType="image/jpeg" Extension="jpeg"/>
  <Default ContentType="application/vnd.openxmlformats-package.relationships+xml" Extension="rels"/>
  <Default ContentType="application/xml" Extension="xml"/>
  <Default ContentType="image/gif" Extension="gif"/>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7" r:id="rId2"/>
    <p:sldId id="258" r:id="rId3"/>
    <p:sldId id="267" r:id="rId4"/>
    <p:sldId id="279" r:id="rId5"/>
    <p:sldId id="280" r:id="rId6"/>
    <p:sldId id="278" r:id="rId7"/>
    <p:sldId id="276" r:id="rId8"/>
    <p:sldId id="281" r:id="rId9"/>
    <p:sldId id="277" r:id="rId10"/>
    <p:sldId id="275" r:id="rId11"/>
    <p:sldId id="274" r:id="rId12"/>
    <p:sldId id="273" r:id="rId13"/>
    <p:sldId id="282" r:id="rId14"/>
    <p:sldId id="272" r:id="rId15"/>
    <p:sldId id="270" r:id="rId16"/>
    <p:sldId id="271" r:id="rId17"/>
    <p:sldId id="283" r:id="rId18"/>
    <p:sldId id="269" r:id="rId19"/>
    <p:sldId id="268" r:id="rId20"/>
    <p:sldId id="300" r:id="rId21"/>
    <p:sldId id="299" r:id="rId22"/>
    <p:sldId id="298" r:id="rId23"/>
    <p:sldId id="297" r:id="rId24"/>
    <p:sldId id="296" r:id="rId25"/>
    <p:sldId id="301" r:id="rId26"/>
    <p:sldId id="303" r:id="rId27"/>
    <p:sldId id="304" r:id="rId28"/>
    <p:sldId id="302" r:id="rId29"/>
    <p:sldId id="305" r:id="rId30"/>
    <p:sldId id="306" r:id="rId31"/>
    <p:sldId id="309" r:id="rId32"/>
    <p:sldId id="312" r:id="rId33"/>
    <p:sldId id="310" r:id="rId34"/>
    <p:sldId id="311" r:id="rId35"/>
    <p:sldId id="287" r:id="rId36"/>
    <p:sldId id="288" r:id="rId37"/>
    <p:sldId id="290" r:id="rId38"/>
    <p:sldId id="291" r:id="rId39"/>
    <p:sldId id="314" r:id="rId40"/>
    <p:sldId id="292" r:id="rId41"/>
    <p:sldId id="293" r:id="rId42"/>
    <p:sldId id="294" r:id="rId43"/>
    <p:sldId id="285" r:id="rId44"/>
    <p:sldId id="289" r:id="rId45"/>
    <p:sldId id="313" r:id="rId46"/>
  </p:sldIdLst>
  <p:sldSz cx="9144000" cy="6858000" type="screen4x3"/>
  <p:notesSz cx="6858000" cy="9144000"/>
  <p:defaultTextStyle>
    <a:defPPr>
      <a:defRPr lang="ru-RU"/>
    </a:defPPr>
    <a:lvl1pPr algn="l" rtl="0" fontAlgn="base">
      <a:spcBef>
        <a:spcPct val="0"/>
      </a:spcBef>
      <a:spcAft>
        <a:spcPct val="0"/>
      </a:spcAft>
      <a:defRPr sz="3200" kern="1200">
        <a:solidFill>
          <a:srgbClr val="003366"/>
        </a:solidFill>
        <a:latin typeface="Arial" charset="0"/>
        <a:ea typeface="+mn-ea"/>
        <a:cs typeface="+mn-cs"/>
      </a:defRPr>
    </a:lvl1pPr>
    <a:lvl2pPr marL="457200" algn="l" rtl="0" fontAlgn="base">
      <a:spcBef>
        <a:spcPct val="0"/>
      </a:spcBef>
      <a:spcAft>
        <a:spcPct val="0"/>
      </a:spcAft>
      <a:defRPr sz="3200" kern="1200">
        <a:solidFill>
          <a:srgbClr val="003366"/>
        </a:solidFill>
        <a:latin typeface="Arial" charset="0"/>
        <a:ea typeface="+mn-ea"/>
        <a:cs typeface="+mn-cs"/>
      </a:defRPr>
    </a:lvl2pPr>
    <a:lvl3pPr marL="914400" algn="l" rtl="0" fontAlgn="base">
      <a:spcBef>
        <a:spcPct val="0"/>
      </a:spcBef>
      <a:spcAft>
        <a:spcPct val="0"/>
      </a:spcAft>
      <a:defRPr sz="3200" kern="1200">
        <a:solidFill>
          <a:srgbClr val="003366"/>
        </a:solidFill>
        <a:latin typeface="Arial" charset="0"/>
        <a:ea typeface="+mn-ea"/>
        <a:cs typeface="+mn-cs"/>
      </a:defRPr>
    </a:lvl3pPr>
    <a:lvl4pPr marL="1371600" algn="l" rtl="0" fontAlgn="base">
      <a:spcBef>
        <a:spcPct val="0"/>
      </a:spcBef>
      <a:spcAft>
        <a:spcPct val="0"/>
      </a:spcAft>
      <a:defRPr sz="3200" kern="1200">
        <a:solidFill>
          <a:srgbClr val="003366"/>
        </a:solidFill>
        <a:latin typeface="Arial" charset="0"/>
        <a:ea typeface="+mn-ea"/>
        <a:cs typeface="+mn-cs"/>
      </a:defRPr>
    </a:lvl4pPr>
    <a:lvl5pPr marL="1828800" algn="l" rtl="0" fontAlgn="base">
      <a:spcBef>
        <a:spcPct val="0"/>
      </a:spcBef>
      <a:spcAft>
        <a:spcPct val="0"/>
      </a:spcAft>
      <a:defRPr sz="3200" kern="1200">
        <a:solidFill>
          <a:srgbClr val="003366"/>
        </a:solidFill>
        <a:latin typeface="Arial" charset="0"/>
        <a:ea typeface="+mn-ea"/>
        <a:cs typeface="+mn-cs"/>
      </a:defRPr>
    </a:lvl5pPr>
    <a:lvl6pPr marL="2286000" algn="l" defTabSz="914400" rtl="0" eaLnBrk="1" latinLnBrk="0" hangingPunct="1">
      <a:defRPr sz="3200" kern="1200">
        <a:solidFill>
          <a:srgbClr val="003366"/>
        </a:solidFill>
        <a:latin typeface="Arial" charset="0"/>
        <a:ea typeface="+mn-ea"/>
        <a:cs typeface="+mn-cs"/>
      </a:defRPr>
    </a:lvl6pPr>
    <a:lvl7pPr marL="2743200" algn="l" defTabSz="914400" rtl="0" eaLnBrk="1" latinLnBrk="0" hangingPunct="1">
      <a:defRPr sz="3200" kern="1200">
        <a:solidFill>
          <a:srgbClr val="003366"/>
        </a:solidFill>
        <a:latin typeface="Arial" charset="0"/>
        <a:ea typeface="+mn-ea"/>
        <a:cs typeface="+mn-cs"/>
      </a:defRPr>
    </a:lvl7pPr>
    <a:lvl8pPr marL="3200400" algn="l" defTabSz="914400" rtl="0" eaLnBrk="1" latinLnBrk="0" hangingPunct="1">
      <a:defRPr sz="3200" kern="1200">
        <a:solidFill>
          <a:srgbClr val="003366"/>
        </a:solidFill>
        <a:latin typeface="Arial" charset="0"/>
        <a:ea typeface="+mn-ea"/>
        <a:cs typeface="+mn-cs"/>
      </a:defRPr>
    </a:lvl8pPr>
    <a:lvl9pPr marL="3657600" algn="l" defTabSz="914400" rtl="0" eaLnBrk="1" latinLnBrk="0" hangingPunct="1">
      <a:defRPr sz="3200" kern="1200">
        <a:solidFill>
          <a:srgbClr val="003366"/>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8" autoAdjust="0"/>
  </p:normalViewPr>
  <p:slideViewPr>
    <p:cSldViewPr>
      <p:cViewPr varScale="1">
        <p:scale>
          <a:sx n="42" d="100"/>
          <a:sy n="42" d="100"/>
        </p:scale>
        <p:origin x="1326" y="60"/>
      </p:cViewPr>
      <p:guideLst>
        <p:guide orient="horz" pos="2160"/>
        <p:guide pos="2880"/>
      </p:guideLst>
    </p:cSldViewPr>
  </p:slideViewPr>
  <p:outlineViewPr>
    <p:cViewPr>
      <p:scale>
        <a:sx n="33" d="100"/>
        <a:sy n="33" d="100"/>
      </p:scale>
      <p:origin x="0" y="17454"/>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1BDE351-050D-4DF1-864B-ECC4D7B60A28}" type="datetimeFigureOut">
              <a:rPr lang="ru-RU" smtClean="0"/>
              <a:pPr/>
              <a:t>13.09.2015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2DF201-A4D5-4117-BC37-B51C982E264E}" type="slidenum">
              <a:rPr lang="ru-RU" smtClean="0"/>
              <a:pPr/>
              <a:t>‹#›</a:t>
            </a:fld>
            <a:endParaRPr lang="ru-RU"/>
          </a:p>
        </p:txBody>
      </p:sp>
    </p:spTree>
    <p:extLst>
      <p:ext uri="{BB962C8B-B14F-4D97-AF65-F5344CB8AC3E}">
        <p14:creationId xmlns:p14="http://schemas.microsoft.com/office/powerpoint/2010/main" val="2513493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BD2DF201-A4D5-4117-BC37-B51C982E264E}" type="slidenum">
              <a:rPr lang="ru-RU" smtClean="0"/>
              <a:pPr/>
              <a:t>12</a:t>
            </a:fld>
            <a:endParaRPr lang="ru-RU"/>
          </a:p>
        </p:txBody>
      </p:sp>
    </p:spTree>
    <p:extLst>
      <p:ext uri="{BB962C8B-B14F-4D97-AF65-F5344CB8AC3E}">
        <p14:creationId xmlns:p14="http://schemas.microsoft.com/office/powerpoint/2010/main" val="2283660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F974526-B38A-405D-A249-FF2557CBD4BB}"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5EA5016-C21D-477B-8309-EEADC8F12522}"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A420767-BC6B-4021-A7CA-89F6469D61BC}"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7D35F11-ADF1-416B-9DE4-F0D3E1F9DDCE}"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66C5DD2-C60F-49D2-A8C7-002A3897C364}"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C0874D36-C326-4DEC-80E2-DC5A5EC2BE5B}"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4374A33-AF72-4F52-92D5-B98FA0ED2D38}"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B69AB248-386F-4A3C-A8C8-DEA5D4629F9A}"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ED016C9-A02D-4888-8605-0615D48A934D}"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5FED85B9-F170-45EA-8A3C-F8DB7545B8A4}"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4785B7C-5ED0-4A5F-95F8-4E82117F0420}"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fld id="{F52AC256-32E5-4276-BE52-86D381F7A52D}"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arget="../media/image26.jpeg" Type="http://schemas.openxmlformats.org/officeDocument/2006/relationships/image"/><Relationship Id="rId1" Target="../slideLayouts/slideLayout4.xml" Type="http://schemas.openxmlformats.org/officeDocument/2006/relationships/slideLayout"/></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arget="../media/image5.jpeg" Type="http://schemas.openxmlformats.org/officeDocument/2006/relationships/image"/><Relationship Id="rId2" Target="../media/image4.jpeg" Type="http://schemas.openxmlformats.org/officeDocument/2006/relationships/image"/><Relationship Id="rId1" Target="../slideLayouts/slideLayout4.xml" Type="http://schemas.openxmlformats.org/officeDocument/2006/relationships/slideLayout"/><Relationship Id="rId6" Target="../media/image8.jpeg" Type="http://schemas.openxmlformats.org/officeDocument/2006/relationships/image"/><Relationship Id="rId5" Target="../media/image7.jpeg" Type="http://schemas.openxmlformats.org/officeDocument/2006/relationships/image"/><Relationship Id="rId4" Target="../media/image6.gif" Type="http://schemas.openxmlformats.org/officeDocument/2006/relationships/image"/></Relationships>
</file>

<file path=ppt/slides/_rels/slide40.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a:xfrm>
            <a:off x="214282" y="1643051"/>
            <a:ext cx="6157943" cy="1570050"/>
          </a:xfrm>
        </p:spPr>
        <p:txBody>
          <a:bodyPr/>
          <a:lstStyle/>
          <a:p>
            <a:r>
              <a:rPr lang="ru-RU" b="1" dirty="0" smtClean="0"/>
              <a:t>ИЗ ИСТОРИИ ОТКРЫТИЯ РАДИОАКТИВНОСТИ</a:t>
            </a:r>
            <a:endParaRPr lang="ru-RU" b="1" dirty="0">
              <a:solidFill>
                <a:srgbClr val="003366"/>
              </a:solidFill>
            </a:endParaRPr>
          </a:p>
        </p:txBody>
      </p:sp>
      <p:sp>
        <p:nvSpPr>
          <p:cNvPr id="4101" name="Rectangle 5"/>
          <p:cNvSpPr>
            <a:spLocks noGrp="1" noChangeArrowheads="1"/>
          </p:cNvSpPr>
          <p:nvPr>
            <p:ph type="subTitle" idx="1"/>
          </p:nvPr>
        </p:nvSpPr>
        <p:spPr>
          <a:xfrm>
            <a:off x="179388" y="4221088"/>
            <a:ext cx="5976937" cy="1346275"/>
          </a:xfrm>
        </p:spPr>
        <p:txBody>
          <a:bodyPr/>
          <a:lstStyle/>
          <a:p>
            <a:r>
              <a:rPr lang="ru-RU" dirty="0" smtClean="0">
                <a:solidFill>
                  <a:srgbClr val="003366"/>
                </a:solidFill>
              </a:rPr>
              <a:t>Учитель физики </a:t>
            </a:r>
          </a:p>
          <a:p>
            <a:r>
              <a:rPr lang="ru-RU" dirty="0" smtClean="0">
                <a:solidFill>
                  <a:srgbClr val="003366"/>
                </a:solidFill>
              </a:rPr>
              <a:t>МОУ «</a:t>
            </a:r>
            <a:r>
              <a:rPr lang="ru-RU" dirty="0" err="1" smtClean="0">
                <a:solidFill>
                  <a:srgbClr val="003366"/>
                </a:solidFill>
              </a:rPr>
              <a:t>Губинская</a:t>
            </a:r>
            <a:r>
              <a:rPr lang="ru-RU" dirty="0" smtClean="0">
                <a:solidFill>
                  <a:srgbClr val="003366"/>
                </a:solidFill>
              </a:rPr>
              <a:t> СОШ»</a:t>
            </a:r>
            <a:endParaRPr lang="ru-RU" dirty="0">
              <a:solidFill>
                <a:srgbClr val="003366"/>
              </a:solidFill>
            </a:endParaRPr>
          </a:p>
          <a:p>
            <a:r>
              <a:rPr lang="ru-RU" smtClean="0">
                <a:solidFill>
                  <a:srgbClr val="003366"/>
                </a:solidFill>
              </a:rPr>
              <a:t>Константинова Елена Ивановна</a:t>
            </a:r>
            <a:endParaRPr lang="ru-RU" dirty="0" smtClean="0">
              <a:solidFill>
                <a:srgbClr val="0033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428736"/>
            <a:ext cx="8929718" cy="4697427"/>
          </a:xfrm>
        </p:spPr>
        <p:txBody>
          <a:bodyPr/>
          <a:lstStyle/>
          <a:p>
            <a:pPr>
              <a:buNone/>
            </a:pPr>
            <a:r>
              <a:rPr lang="ru-RU" sz="2800" b="1" dirty="0" smtClean="0">
                <a:latin typeface="Times New Roman" pitchFamily="18" charset="0"/>
                <a:cs typeface="Times New Roman" pitchFamily="18" charset="0"/>
              </a:rPr>
              <a:t>    Рентген установил важный факт рассеяния рентгеновских лучей веществом. Однако все его попытки обнаружить интерференцию рентгеновских лучей дали отрицательный результат. Отрицательный результат дали и попытки отклонения лучей магнитным полем. Отсюда Рентген сделал вывод, что Х-лучи не идентичны с катодными лучами, но возбуждаются ими в стеклянных стенках разрядной трубки. В заключение своего сообщения Рентген обсуждает вопрос о возможной природе открытых им лучей:</a:t>
            </a:r>
          </a:p>
          <a:p>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9388" y="549275"/>
            <a:ext cx="5184775" cy="796925"/>
          </a:xfrm>
        </p:spPr>
        <p:txBody>
          <a:bodyPr/>
          <a:lstStyle/>
          <a:p>
            <a:endParaRPr lang="ru-RU">
              <a:solidFill>
                <a:srgbClr val="003366"/>
              </a:solidFill>
            </a:endParaRPr>
          </a:p>
        </p:txBody>
      </p:sp>
      <p:sp>
        <p:nvSpPr>
          <p:cNvPr id="22531" name="Rectangle 3"/>
          <p:cNvSpPr>
            <a:spLocks noGrp="1" noChangeArrowheads="1"/>
          </p:cNvSpPr>
          <p:nvPr>
            <p:ph type="body" idx="1"/>
          </p:nvPr>
        </p:nvSpPr>
        <p:spPr>
          <a:xfrm>
            <a:off x="0" y="1357298"/>
            <a:ext cx="9144000" cy="4768865"/>
          </a:xfrm>
        </p:spPr>
        <p:txBody>
          <a:bodyPr/>
          <a:lstStyle/>
          <a:p>
            <a:pPr>
              <a:buNone/>
            </a:pPr>
            <a:r>
              <a:rPr lang="ru-RU" dirty="0" smtClean="0"/>
              <a:t>   </a:t>
            </a:r>
            <a:r>
              <a:rPr lang="ru-RU" sz="2800" b="1" dirty="0" smtClean="0">
                <a:latin typeface="Times New Roman" pitchFamily="18" charset="0"/>
                <a:cs typeface="Times New Roman" pitchFamily="18" charset="0"/>
              </a:rPr>
              <a:t>У Рентгена были веские основания сомневаться в единой природе световых и рентгеновских лучей, и правильное решение вопроса выпало на долю физики XX в. Однако неудачная гипотеза Рентгена явилась вместе с тем свидетельством недостатка его теоретического мышления, склонного к одностороннему эмпиризму. Тонкий и искусный экспериментатор, Рентген не испытал склонности к поискам нового, как ни парадоксально это звучит по отношению к автору одного из крупнейших в жизни физики новых открытий.</a:t>
            </a:r>
          </a:p>
          <a:p>
            <a:endParaRPr lang="ru-RU" sz="2800" b="1" dirty="0">
              <a:solidFill>
                <a:srgbClr val="0033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21507" name="Rectangle 3"/>
          <p:cNvSpPr>
            <a:spLocks noGrp="1" noChangeArrowheads="1"/>
          </p:cNvSpPr>
          <p:nvPr>
            <p:ph sz="half" idx="1"/>
          </p:nvPr>
        </p:nvSpPr>
        <p:spPr>
          <a:xfrm>
            <a:off x="-285784" y="1500174"/>
            <a:ext cx="5929354" cy="4625989"/>
          </a:xfrm>
        </p:spPr>
        <p:txBody>
          <a:bodyPr/>
          <a:lstStyle/>
          <a:p>
            <a:pPr>
              <a:buNone/>
            </a:pPr>
            <a:r>
              <a:rPr lang="ru-RU" b="1" dirty="0" smtClean="0"/>
              <a:t>   </a:t>
            </a:r>
            <a:r>
              <a:rPr lang="ru-RU" sz="2800" b="1" dirty="0" smtClean="0">
                <a:latin typeface="Times New Roman" pitchFamily="18" charset="0"/>
                <a:cs typeface="Times New Roman" pitchFamily="18" charset="0"/>
              </a:rPr>
              <a:t>Открытие Рентгеном Х-лучей сыграло важную роль в учении о радиоактивности. Благодаря ему, после повторения вышеизложенных опытов, тысячи ученых всего мира стали исследовать эту область. Неслучайно позже </a:t>
            </a:r>
            <a:r>
              <a:rPr lang="ru-RU" sz="2800" b="1" dirty="0" err="1" smtClean="0">
                <a:latin typeface="Times New Roman" pitchFamily="18" charset="0"/>
                <a:cs typeface="Times New Roman" pitchFamily="18" charset="0"/>
              </a:rPr>
              <a:t>Жолио</a:t>
            </a:r>
            <a:r>
              <a:rPr lang="ru-RU" sz="2800" b="1" dirty="0" smtClean="0">
                <a:latin typeface="Times New Roman" pitchFamily="18" charset="0"/>
                <a:cs typeface="Times New Roman" pitchFamily="18" charset="0"/>
              </a:rPr>
              <a:t> Кюри скажет: «Не было бы Вильгельма Рентгена, наверное, не было бы меня…»</a:t>
            </a:r>
            <a:endParaRPr lang="ru-RU" sz="2800" dirty="0" smtClean="0">
              <a:latin typeface="Times New Roman" pitchFamily="18" charset="0"/>
              <a:cs typeface="Times New Roman" pitchFamily="18" charset="0"/>
            </a:endParaRPr>
          </a:p>
          <a:p>
            <a:pPr>
              <a:buNone/>
            </a:pPr>
            <a:endParaRPr lang="ru-RU" dirty="0"/>
          </a:p>
        </p:txBody>
      </p:sp>
      <p:sp>
        <p:nvSpPr>
          <p:cNvPr id="5" name="Содержимое 4"/>
          <p:cNvSpPr>
            <a:spLocks noGrp="1"/>
          </p:cNvSpPr>
          <p:nvPr>
            <p:ph sz="half" idx="2"/>
          </p:nvPr>
        </p:nvSpPr>
        <p:spPr>
          <a:xfrm>
            <a:off x="4648200" y="2714620"/>
            <a:ext cx="1138246" cy="3411543"/>
          </a:xfrm>
        </p:spPr>
        <p:txBody>
          <a:bodyPr/>
          <a:lstStyle/>
          <a:p>
            <a:endParaRPr lang="ru-RU" dirty="0"/>
          </a:p>
        </p:txBody>
      </p:sp>
      <p:pic>
        <p:nvPicPr>
          <p:cNvPr id="35842" name="Picture 2" descr="roentgen298.jpg"/>
          <p:cNvPicPr>
            <a:picLocks noChangeAspect="1" noChangeArrowheads="1"/>
          </p:cNvPicPr>
          <p:nvPr/>
        </p:nvPicPr>
        <p:blipFill>
          <a:blip r:embed="rId3" cstate="print"/>
          <a:srcRect/>
          <a:stretch>
            <a:fillRect/>
          </a:stretch>
        </p:blipFill>
        <p:spPr bwMode="auto">
          <a:xfrm>
            <a:off x="5929322" y="714356"/>
            <a:ext cx="2762248" cy="2286001"/>
          </a:xfrm>
          <a:prstGeom prst="rect">
            <a:avLst/>
          </a:prstGeom>
          <a:noFill/>
        </p:spPr>
      </p:pic>
      <p:pic>
        <p:nvPicPr>
          <p:cNvPr id="35844" name="Picture 4" descr="roentgen2.jpg"/>
          <p:cNvPicPr>
            <a:picLocks noChangeAspect="1" noChangeArrowheads="1"/>
          </p:cNvPicPr>
          <p:nvPr/>
        </p:nvPicPr>
        <p:blipFill>
          <a:blip r:embed="rId4" cstate="print"/>
          <a:srcRect/>
          <a:stretch>
            <a:fillRect/>
          </a:stretch>
        </p:blipFill>
        <p:spPr bwMode="auto">
          <a:xfrm>
            <a:off x="5929322" y="3214687"/>
            <a:ext cx="2958738" cy="303370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sz="3600" b="1" dirty="0" smtClean="0">
                <a:latin typeface="Times New Roman" pitchFamily="18" charset="0"/>
                <a:cs typeface="Times New Roman" pitchFamily="18" charset="0"/>
              </a:rPr>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Опыты Беккереля</a:t>
            </a:r>
            <a:r>
              <a:rPr lang="ru-RU" b="1" dirty="0" smtClean="0"/>
              <a:t>.</a:t>
            </a:r>
            <a:r>
              <a:rPr lang="ru-RU" dirty="0" smtClean="0"/>
              <a:t/>
            </a:r>
            <a:br>
              <a:rPr lang="ru-RU" dirty="0" smtClean="0"/>
            </a:br>
            <a:endParaRPr lang="ru-RU" dirty="0"/>
          </a:p>
        </p:txBody>
      </p:sp>
      <p:sp>
        <p:nvSpPr>
          <p:cNvPr id="3" name="Содержимое 2"/>
          <p:cNvSpPr>
            <a:spLocks noGrp="1"/>
          </p:cNvSpPr>
          <p:nvPr>
            <p:ph sz="half" idx="1"/>
          </p:nvPr>
        </p:nvSpPr>
        <p:spPr>
          <a:xfrm>
            <a:off x="0" y="1357298"/>
            <a:ext cx="8929718" cy="4768865"/>
          </a:xfrm>
        </p:spPr>
        <p:txBody>
          <a:bodyPr/>
          <a:lstStyle/>
          <a:p>
            <a:pPr>
              <a:buNone/>
            </a:pPr>
            <a:r>
              <a:rPr lang="ru-RU" dirty="0" smtClean="0"/>
              <a:t>   </a:t>
            </a:r>
            <a:r>
              <a:rPr lang="ru-RU" sz="2800" b="1" dirty="0" smtClean="0">
                <a:latin typeface="Times New Roman" pitchFamily="18" charset="0"/>
                <a:cs typeface="Times New Roman" pitchFamily="18" charset="0"/>
              </a:rPr>
              <a:t>В 1896 г. А. Беккерель открыл </a:t>
            </a:r>
          </a:p>
          <a:p>
            <a:pPr>
              <a:buNone/>
            </a:pPr>
            <a:r>
              <a:rPr lang="ru-RU" b="1"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радиоактивность. Это открытие было непосредственно связано с открытием рентгеновских </a:t>
            </a:r>
            <a:r>
              <a:rPr lang="ru-RU" sz="2800" b="1" i="1" dirty="0" smtClean="0">
                <a:latin typeface="Times New Roman" pitchFamily="18" charset="0"/>
                <a:cs typeface="Times New Roman" pitchFamily="18" charset="0"/>
              </a:rPr>
              <a:t>лучей.</a:t>
            </a:r>
            <a:endParaRPr lang="ru-RU" sz="2800" b="1" dirty="0" smtClean="0">
              <a:latin typeface="Times New Roman" pitchFamily="18" charset="0"/>
              <a:cs typeface="Times New Roman" pitchFamily="18" charset="0"/>
            </a:endParaRPr>
          </a:p>
          <a:p>
            <a:pPr>
              <a:buNone/>
            </a:pPr>
            <a:r>
              <a:rPr lang="ru-RU" sz="2800" b="1" dirty="0" smtClean="0">
                <a:latin typeface="Times New Roman" pitchFamily="18" charset="0"/>
                <a:cs typeface="Times New Roman" pitchFamily="18" charset="0"/>
              </a:rPr>
              <a:t>    Беккерель, близко знакомый с исследованиями своего отца по люминесценции, обратил внимание на тот факт, что катодные лучи в опытах Рентгена производили при ударе одновременно и люминесценцию стекла и невидимые Х-лучи. Это привело его к идее, что всякая люминесценция сопровождается одновременно испусканием рентгеновских лучей</a:t>
            </a:r>
            <a:endParaRPr lang="ru-RU" sz="2800" b="1" dirty="0">
              <a:latin typeface="Times New Roman" pitchFamily="18" charset="0"/>
              <a:cs typeface="Times New Roman" pitchFamily="18" charset="0"/>
            </a:endParaRPr>
          </a:p>
        </p:txBody>
      </p:sp>
      <p:sp>
        <p:nvSpPr>
          <p:cNvPr id="5" name="Содержимое 4"/>
          <p:cNvSpPr>
            <a:spLocks noGrp="1"/>
          </p:cNvSpPr>
          <p:nvPr>
            <p:ph sz="half" idx="2"/>
          </p:nvPr>
        </p:nvSpPr>
        <p:spPr>
          <a:xfrm>
            <a:off x="7572396" y="1600200"/>
            <a:ext cx="1114404" cy="4525963"/>
          </a:xfrm>
        </p:spPr>
        <p:txBody>
          <a:bodyPr/>
          <a:lstStyle/>
          <a:p>
            <a:endParaRPr lang="ru-RU" dirty="0"/>
          </a:p>
        </p:txBody>
      </p:sp>
      <p:pic>
        <p:nvPicPr>
          <p:cNvPr id="4" name="Picture 7" descr="1"/>
          <p:cNvPicPr>
            <a:picLocks noChangeAspect="1" noChangeArrowheads="1"/>
          </p:cNvPicPr>
          <p:nvPr/>
        </p:nvPicPr>
        <p:blipFill>
          <a:blip r:embed="rId2" cstate="print"/>
          <a:srcRect/>
          <a:stretch>
            <a:fillRect/>
          </a:stretch>
        </p:blipFill>
        <p:spPr>
          <a:xfrm>
            <a:off x="6645734" y="214291"/>
            <a:ext cx="2236338" cy="292895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79388" y="549275"/>
            <a:ext cx="5184775" cy="796925"/>
          </a:xfrm>
        </p:spPr>
        <p:txBody>
          <a:bodyPr/>
          <a:lstStyle/>
          <a:p>
            <a:endParaRPr lang="ru-RU">
              <a:solidFill>
                <a:srgbClr val="003366"/>
              </a:solidFill>
            </a:endParaRPr>
          </a:p>
        </p:txBody>
      </p:sp>
      <p:sp>
        <p:nvSpPr>
          <p:cNvPr id="20483" name="Rectangle 3"/>
          <p:cNvSpPr>
            <a:spLocks noGrp="1" noChangeArrowheads="1"/>
          </p:cNvSpPr>
          <p:nvPr>
            <p:ph type="body" idx="1"/>
          </p:nvPr>
        </p:nvSpPr>
        <p:spPr>
          <a:xfrm>
            <a:off x="0" y="1600200"/>
            <a:ext cx="8929718" cy="4525963"/>
          </a:xfrm>
        </p:spPr>
        <p:txBody>
          <a:bodyPr/>
          <a:lstStyle/>
          <a:p>
            <a:pPr>
              <a:buNone/>
            </a:pP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Для проверки этой идеи </a:t>
            </a:r>
          </a:p>
          <a:p>
            <a:pPr>
              <a:buNone/>
            </a:pPr>
            <a:r>
              <a:rPr lang="ru-RU" sz="2800" b="1" dirty="0" smtClean="0">
                <a:latin typeface="Times New Roman" pitchFamily="18" charset="0"/>
                <a:cs typeface="Times New Roman" pitchFamily="18" charset="0"/>
              </a:rPr>
              <a:t>    Беккерель использовал большое количество люминесцирующих материалов, пока после ряда безуспешных опытов не поместил двух кристаллических пластинок урановой соли на фотографическую пластинку, завёрнутую в чёрную бумагу. Урановая соль подвергалась действию сильного солнечного света и через несколько часов экспозиции на фотографической пластинке было ясно обнаружено очертание кристаллов</a:t>
            </a:r>
            <a:r>
              <a:rPr lang="ru-RU" sz="2800" dirty="0" smtClean="0">
                <a:latin typeface="Times New Roman" pitchFamily="18" charset="0"/>
                <a:cs typeface="Times New Roman" pitchFamily="18" charset="0"/>
              </a:rPr>
              <a:t>.</a:t>
            </a:r>
          </a:p>
          <a:p>
            <a:endParaRPr lang="ru-RU" sz="2800" dirty="0">
              <a:solidFill>
                <a:srgbClr val="003366"/>
              </a:solidFill>
              <a:latin typeface="Times New Roman" pitchFamily="18" charset="0"/>
              <a:cs typeface="Times New Roman" pitchFamily="18" charset="0"/>
            </a:endParaRPr>
          </a:p>
        </p:txBody>
      </p:sp>
      <p:pic>
        <p:nvPicPr>
          <p:cNvPr id="4" name="Picture 7" descr="4"/>
          <p:cNvPicPr>
            <a:picLocks noChangeAspect="1" noChangeArrowheads="1"/>
          </p:cNvPicPr>
          <p:nvPr/>
        </p:nvPicPr>
        <p:blipFill>
          <a:blip r:embed="rId2" cstate="print"/>
          <a:srcRect/>
          <a:stretch>
            <a:fillRect/>
          </a:stretch>
        </p:blipFill>
        <p:spPr>
          <a:xfrm>
            <a:off x="5786446" y="285728"/>
            <a:ext cx="2963853" cy="2000264"/>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79388" y="549275"/>
            <a:ext cx="5184775" cy="796925"/>
          </a:xfrm>
        </p:spPr>
        <p:txBody>
          <a:bodyPr/>
          <a:lstStyle/>
          <a:p>
            <a:endParaRPr lang="ru-RU">
              <a:solidFill>
                <a:srgbClr val="003366"/>
              </a:solidFill>
            </a:endParaRPr>
          </a:p>
        </p:txBody>
      </p:sp>
      <p:sp>
        <p:nvSpPr>
          <p:cNvPr id="18435" name="Rectangle 3"/>
          <p:cNvSpPr>
            <a:spLocks noGrp="1" noChangeArrowheads="1"/>
          </p:cNvSpPr>
          <p:nvPr>
            <p:ph type="body" idx="1"/>
          </p:nvPr>
        </p:nvSpPr>
        <p:spPr>
          <a:xfrm>
            <a:off x="-214346" y="1357298"/>
            <a:ext cx="9215502" cy="4768865"/>
          </a:xfrm>
        </p:spPr>
        <p:txBody>
          <a:bodyPr/>
          <a:lstStyle/>
          <a:p>
            <a:pPr>
              <a:buNone/>
            </a:pP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Идея оказалась подтверждённой, солнечный свет возбуждал и люминесценцию соли урана и проникающую радиацию, действующую через бумагу на фотопластинку. Однако в дело вмешался случай.    Приготовив опять пластинку с кристаллом урановой соли, Беккерель вновь вынес её на солнце. День был облачный, и опыт после короткой экспозиции пришлось прервать. В последующие дни солнце не показывалось, и Беккерель решил проявить пластинку, не надеясь, конечно, получить хорошего снимка. Но, к его удивлению, снимок получился резко очерченным.</a:t>
            </a:r>
          </a:p>
          <a:p>
            <a:endParaRPr lang="ru-RU" sz="2800" b="1" dirty="0">
              <a:solidFill>
                <a:srgbClr val="0033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79388" y="549275"/>
            <a:ext cx="5184775" cy="796925"/>
          </a:xfrm>
        </p:spPr>
        <p:txBody>
          <a:bodyPr/>
          <a:lstStyle/>
          <a:p>
            <a:endParaRPr lang="ru-RU">
              <a:solidFill>
                <a:srgbClr val="003366"/>
              </a:solidFill>
            </a:endParaRPr>
          </a:p>
        </p:txBody>
      </p:sp>
      <p:sp>
        <p:nvSpPr>
          <p:cNvPr id="19459" name="Rectangle 3"/>
          <p:cNvSpPr>
            <a:spLocks noGrp="1" noChangeArrowheads="1"/>
          </p:cNvSpPr>
          <p:nvPr>
            <p:ph type="body" idx="1"/>
          </p:nvPr>
        </p:nvSpPr>
        <p:spPr>
          <a:xfrm>
            <a:off x="0" y="1500174"/>
            <a:ext cx="8686800" cy="4625989"/>
          </a:xfrm>
        </p:spPr>
        <p:txBody>
          <a:bodyPr/>
          <a:lstStyle/>
          <a:p>
            <a:pPr>
              <a:buNone/>
            </a:pPr>
            <a:r>
              <a:rPr lang="ru-RU" sz="2800" b="1" dirty="0" smtClean="0">
                <a:latin typeface="Times New Roman" pitchFamily="18" charset="0"/>
                <a:cs typeface="Times New Roman" pitchFamily="18" charset="0"/>
              </a:rPr>
              <a:t>    Как первоклассный исследователь, Беккерель не поколебался подвергнуть серьёзному испытанию свою теорию и начал исследовать действие солей урана на пластинку в темноте. Так обнаружилось — и это Беккерель доказал последовательными опытами,— что уран и его соединение непрерывно излучают без ослабления лучи, действующие на фотографическую пластинку и, как показал Беккерель, способные также разряжать электроскоп, т. е. создавать ионизацию. Открытие это вызвало сенсацию.</a:t>
            </a:r>
          </a:p>
          <a:p>
            <a:endParaRPr lang="ru-RU" sz="2800" b="1" dirty="0">
              <a:solidFill>
                <a:srgbClr val="0033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sz="half" idx="1"/>
          </p:nvPr>
        </p:nvSpPr>
        <p:spPr>
          <a:xfrm>
            <a:off x="0" y="1428736"/>
            <a:ext cx="8715404" cy="5000660"/>
          </a:xfrm>
        </p:spPr>
        <p:txBody>
          <a:bodyPr/>
          <a:lstStyle/>
          <a:p>
            <a:pPr>
              <a:buNone/>
            </a:pPr>
            <a:r>
              <a:rPr lang="ru-RU" b="1" dirty="0" smtClean="0"/>
              <a:t>    </a:t>
            </a:r>
            <a:r>
              <a:rPr lang="ru-RU" b="1" dirty="0" smtClean="0">
                <a:latin typeface="Times New Roman" pitchFamily="18" charset="0"/>
                <a:cs typeface="Times New Roman" pitchFamily="18" charset="0"/>
              </a:rPr>
              <a:t>Итак, 1896 год был ознаменован замечательным событием: наконец-то, после нескольких лет поисков,  была открыта радиоактивность. Эта заслуга принадлежит великому ученому Беккерелю. Его открытие дало толчок развитию и совершенствованию этой науки.</a:t>
            </a:r>
            <a:endParaRPr lang="ru-RU" dirty="0" smtClean="0">
              <a:latin typeface="Times New Roman" pitchFamily="18" charset="0"/>
              <a:cs typeface="Times New Roman" pitchFamily="18" charset="0"/>
            </a:endParaRPr>
          </a:p>
          <a:p>
            <a:pPr>
              <a:buNone/>
            </a:pPr>
            <a:r>
              <a:rPr lang="ru-RU" b="1" dirty="0" smtClean="0"/>
              <a:t> </a:t>
            </a:r>
            <a:endParaRPr lang="ru-RU" dirty="0" smtClean="0"/>
          </a:p>
          <a:p>
            <a:pPr>
              <a:buNone/>
            </a:pPr>
            <a:r>
              <a:rPr lang="ru-RU" b="1" dirty="0" smtClean="0"/>
              <a:t> </a:t>
            </a:r>
            <a:endParaRPr lang="ru-RU" dirty="0" smtClean="0"/>
          </a:p>
          <a:p>
            <a:endParaRPr lang="ru-RU" dirty="0"/>
          </a:p>
        </p:txBody>
      </p:sp>
      <p:sp>
        <p:nvSpPr>
          <p:cNvPr id="6" name="Содержимое 5"/>
          <p:cNvSpPr>
            <a:spLocks noGrp="1"/>
          </p:cNvSpPr>
          <p:nvPr>
            <p:ph sz="half" idx="2"/>
          </p:nvPr>
        </p:nvSpPr>
        <p:spPr/>
        <p:txBody>
          <a:bodyPr/>
          <a:lstStyle/>
          <a:p>
            <a:endParaRPr lang="ru-RU" dirty="0"/>
          </a:p>
        </p:txBody>
      </p:sp>
      <p:pic>
        <p:nvPicPr>
          <p:cNvPr id="28674" name="Picture 2" descr="http://900igr.net/datas/fizika/Stroenie-atoma/0010-010-Otkrytie-radioaktivnosti.jpg"/>
          <p:cNvPicPr>
            <a:picLocks noChangeAspect="1" noChangeArrowheads="1"/>
          </p:cNvPicPr>
          <p:nvPr/>
        </p:nvPicPr>
        <p:blipFill>
          <a:blip r:embed="rId2" cstate="print"/>
          <a:srcRect/>
          <a:stretch>
            <a:fillRect/>
          </a:stretch>
        </p:blipFill>
        <p:spPr bwMode="auto">
          <a:xfrm>
            <a:off x="2428860" y="4071942"/>
            <a:ext cx="3054308" cy="2290731"/>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79388" y="549275"/>
            <a:ext cx="5184775" cy="796925"/>
          </a:xfrm>
        </p:spPr>
        <p:txBody>
          <a:bodyPr/>
          <a:lstStyle/>
          <a:p>
            <a:r>
              <a:rPr lang="ru-RU" b="1" dirty="0" smtClean="0"/>
              <a:t/>
            </a:r>
            <a:br>
              <a:rPr lang="ru-RU" b="1" dirty="0" smtClean="0"/>
            </a:br>
            <a:r>
              <a:rPr lang="ru-RU" b="1" dirty="0" smtClean="0"/>
              <a:t/>
            </a:r>
            <a:br>
              <a:rPr lang="ru-RU" b="1" dirty="0" smtClean="0"/>
            </a:br>
            <a:r>
              <a:rPr lang="ru-RU" sz="3200" b="1" dirty="0" smtClean="0">
                <a:solidFill>
                  <a:schemeClr val="accent6">
                    <a:lumMod val="75000"/>
                  </a:schemeClr>
                </a:solidFill>
                <a:latin typeface="Times New Roman" pitchFamily="18" charset="0"/>
                <a:cs typeface="Times New Roman" pitchFamily="18" charset="0"/>
              </a:rPr>
              <a:t>Исследования </a:t>
            </a:r>
            <a:br>
              <a:rPr lang="ru-RU" sz="3200" b="1" dirty="0" smtClean="0">
                <a:solidFill>
                  <a:schemeClr val="accent6">
                    <a:lumMod val="75000"/>
                  </a:schemeClr>
                </a:solidFill>
                <a:latin typeface="Times New Roman" pitchFamily="18" charset="0"/>
                <a:cs typeface="Times New Roman" pitchFamily="18" charset="0"/>
              </a:rPr>
            </a:br>
            <a:r>
              <a:rPr lang="ru-RU" sz="3200" b="1" dirty="0" smtClean="0">
                <a:solidFill>
                  <a:schemeClr val="accent6">
                    <a:lumMod val="75000"/>
                  </a:schemeClr>
                </a:solidFill>
                <a:latin typeface="Times New Roman" pitchFamily="18" charset="0"/>
                <a:cs typeface="Times New Roman" pitchFamily="18" charset="0"/>
              </a:rPr>
              <a:t>супругов Кюри</a:t>
            </a:r>
            <a:r>
              <a:rPr lang="ru-RU" b="1" dirty="0" smtClean="0">
                <a:solidFill>
                  <a:schemeClr val="accent6">
                    <a:lumMod val="75000"/>
                  </a:schemeClr>
                </a:solidFill>
              </a:rPr>
              <a:t>.</a:t>
            </a:r>
            <a:r>
              <a:rPr lang="ru-RU" dirty="0" smtClean="0">
                <a:solidFill>
                  <a:schemeClr val="accent6">
                    <a:lumMod val="75000"/>
                  </a:schemeClr>
                </a:solidFill>
              </a:rPr>
              <a:t/>
            </a:r>
            <a:br>
              <a:rPr lang="ru-RU" dirty="0" smtClean="0">
                <a:solidFill>
                  <a:schemeClr val="accent6">
                    <a:lumMod val="75000"/>
                  </a:schemeClr>
                </a:solidFill>
              </a:rPr>
            </a:br>
            <a:r>
              <a:rPr lang="ru-RU" b="1" dirty="0" smtClean="0"/>
              <a:t> </a:t>
            </a:r>
            <a:r>
              <a:rPr lang="ru-RU" dirty="0" smtClean="0"/>
              <a:t/>
            </a:r>
            <a:br>
              <a:rPr lang="ru-RU" dirty="0" smtClean="0"/>
            </a:br>
            <a:endParaRPr lang="ru-RU" dirty="0">
              <a:solidFill>
                <a:srgbClr val="003366"/>
              </a:solidFill>
            </a:endParaRPr>
          </a:p>
        </p:txBody>
      </p:sp>
      <p:sp>
        <p:nvSpPr>
          <p:cNvPr id="17411" name="Rectangle 3"/>
          <p:cNvSpPr>
            <a:spLocks noGrp="1" noChangeArrowheads="1"/>
          </p:cNvSpPr>
          <p:nvPr>
            <p:ph type="body" idx="1"/>
          </p:nvPr>
        </p:nvSpPr>
        <p:spPr>
          <a:xfrm>
            <a:off x="-142908" y="1571612"/>
            <a:ext cx="9286908" cy="4625989"/>
          </a:xfrm>
        </p:spPr>
        <p:txBody>
          <a:bodyPr/>
          <a:lstStyle/>
          <a:p>
            <a:pPr>
              <a:buNone/>
            </a:pP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Молодая супруга Пьера Кюри Мария</a:t>
            </a:r>
          </a:p>
          <a:p>
            <a:pPr>
              <a:buNone/>
            </a:pPr>
            <a:r>
              <a:rPr lang="ru-RU" sz="2800" b="1" dirty="0" smtClean="0">
                <a:latin typeface="Times New Roman" pitchFamily="18" charset="0"/>
                <a:cs typeface="Times New Roman" pitchFamily="18" charset="0"/>
              </a:rPr>
              <a:t>    Склодовская-Кюри решила избрать </a:t>
            </a:r>
          </a:p>
          <a:p>
            <a:pPr>
              <a:buNone/>
            </a:pPr>
            <a:r>
              <a:rPr lang="ru-RU" sz="2800" b="1" dirty="0" smtClean="0">
                <a:latin typeface="Times New Roman" pitchFamily="18" charset="0"/>
                <a:cs typeface="Times New Roman" pitchFamily="18" charset="0"/>
              </a:rPr>
              <a:t>    темой своей докторской диссертации исследование нового явления. Исследование радиоактивности урановых соединений привело её к выводу, что радиоактивность является свойством, принадлежащим атомам урана, независимо от того, входят ли они в химическое соединение или нет. При этом она «измеряла напряжённость урановых лучей, пользуясь их свойством сообщать воздуху электропроводность». Этим ионизационным методом она и убедилась в атомной природе явления.</a:t>
            </a:r>
          </a:p>
          <a:p>
            <a:pPr>
              <a:buNone/>
            </a:pPr>
            <a:endParaRPr lang="ru-RU" sz="2800" dirty="0" smtClean="0">
              <a:latin typeface="Times New Roman" pitchFamily="18" charset="0"/>
              <a:cs typeface="Times New Roman" pitchFamily="18" charset="0"/>
            </a:endParaRPr>
          </a:p>
          <a:p>
            <a:endParaRPr lang="ru-RU" sz="2800" dirty="0">
              <a:solidFill>
                <a:srgbClr val="003366"/>
              </a:solidFill>
              <a:latin typeface="Times New Roman" pitchFamily="18" charset="0"/>
              <a:cs typeface="Times New Roman" pitchFamily="18" charset="0"/>
            </a:endParaRPr>
          </a:p>
        </p:txBody>
      </p:sp>
      <p:pic>
        <p:nvPicPr>
          <p:cNvPr id="4" name="Picture 7" descr="15"/>
          <p:cNvPicPr>
            <a:picLocks noChangeAspect="1" noChangeArrowheads="1"/>
          </p:cNvPicPr>
          <p:nvPr/>
        </p:nvPicPr>
        <p:blipFill>
          <a:blip r:embed="rId2" cstate="print"/>
          <a:srcRect/>
          <a:stretch>
            <a:fillRect/>
          </a:stretch>
        </p:blipFill>
        <p:spPr>
          <a:xfrm>
            <a:off x="6572264" y="357166"/>
            <a:ext cx="2143140" cy="2421049"/>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16387" name="Rectangle 3"/>
          <p:cNvSpPr>
            <a:spLocks noGrp="1" noChangeArrowheads="1"/>
          </p:cNvSpPr>
          <p:nvPr>
            <p:ph sz="half" idx="1"/>
          </p:nvPr>
        </p:nvSpPr>
        <p:spPr>
          <a:xfrm>
            <a:off x="-214346" y="1357298"/>
            <a:ext cx="6858048" cy="4768865"/>
          </a:xfrm>
        </p:spPr>
        <p:txBody>
          <a:bodyPr/>
          <a:lstStyle/>
          <a:p>
            <a:pPr>
              <a:buNone/>
            </a:pPr>
            <a:r>
              <a:rPr lang="ru-RU" dirty="0" smtClean="0"/>
              <a:t>   </a:t>
            </a:r>
            <a:r>
              <a:rPr lang="ru-RU" sz="2800" b="1" dirty="0" smtClean="0">
                <a:latin typeface="Times New Roman" pitchFamily="18" charset="0"/>
                <a:cs typeface="Times New Roman" pitchFamily="18" charset="0"/>
              </a:rPr>
              <a:t>Но и этот скромный результат показал Кюри, что радиоактивность, несмотря на её необычайный характер, не может быть свойством только одного элемента. «С этого времени представилась необходимость найти новый термин для определения нового свойства материи, проявленного элементами ураном и торием. Я предложила для этого название «радиоактивность», которое сделалось общепринятым».</a:t>
            </a:r>
          </a:p>
          <a:p>
            <a:pPr>
              <a:buNone/>
            </a:pPr>
            <a:endParaRPr lang="ru-RU" dirty="0" smtClean="0"/>
          </a:p>
          <a:p>
            <a:endParaRPr lang="ru-RU" dirty="0">
              <a:solidFill>
                <a:srgbClr val="003366"/>
              </a:solidFill>
            </a:endParaRPr>
          </a:p>
        </p:txBody>
      </p:sp>
      <p:sp>
        <p:nvSpPr>
          <p:cNvPr id="5" name="Содержимое 4"/>
          <p:cNvSpPr>
            <a:spLocks noGrp="1"/>
          </p:cNvSpPr>
          <p:nvPr>
            <p:ph sz="half" idx="2"/>
          </p:nvPr>
        </p:nvSpPr>
        <p:spPr/>
        <p:txBody>
          <a:bodyPr/>
          <a:lstStyle/>
          <a:p>
            <a:endParaRPr lang="ru-RU" dirty="0"/>
          </a:p>
        </p:txBody>
      </p:sp>
      <p:pic>
        <p:nvPicPr>
          <p:cNvPr id="6" name="Picture 7" descr="мари и дети"/>
          <p:cNvPicPr>
            <a:picLocks noGrp="1" noChangeAspect="1" noChangeArrowheads="1"/>
          </p:cNvPicPr>
          <p:nvPr>
            <p:ph sz="half" idx="2"/>
          </p:nvPr>
        </p:nvPicPr>
        <p:blipFill>
          <a:blip r:embed="rId2" cstate="print"/>
          <a:srcRect/>
          <a:stretch>
            <a:fillRect/>
          </a:stretch>
        </p:blipFill>
        <p:spPr>
          <a:xfrm>
            <a:off x="6572264" y="1857364"/>
            <a:ext cx="2171388" cy="300662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9388" y="549275"/>
            <a:ext cx="5184775" cy="796925"/>
          </a:xfrm>
        </p:spPr>
        <p:txBody>
          <a:bodyPr/>
          <a:lstStyle/>
          <a:p>
            <a:endParaRPr lang="ru-RU" dirty="0">
              <a:solidFill>
                <a:srgbClr val="003366"/>
              </a:solidFill>
            </a:endParaRPr>
          </a:p>
        </p:txBody>
      </p:sp>
      <p:sp>
        <p:nvSpPr>
          <p:cNvPr id="6147" name="Rectangle 3"/>
          <p:cNvSpPr>
            <a:spLocks noGrp="1" noChangeArrowheads="1"/>
          </p:cNvSpPr>
          <p:nvPr>
            <p:ph type="body" idx="1"/>
          </p:nvPr>
        </p:nvSpPr>
        <p:spPr/>
        <p:txBody>
          <a:bodyPr/>
          <a:lstStyle/>
          <a:p>
            <a:pPr algn="ctr">
              <a:buNone/>
            </a:pPr>
            <a:r>
              <a:rPr lang="ru-RU" b="1" i="1" dirty="0" smtClean="0">
                <a:solidFill>
                  <a:srgbClr val="FF0000"/>
                </a:solidFill>
              </a:rPr>
              <a:t>«История открытия радиоактивности»</a:t>
            </a:r>
            <a:endParaRPr lang="ru-RU" dirty="0">
              <a:solidFill>
                <a:srgbClr val="FF0000"/>
              </a:solidFill>
            </a:endParaRPr>
          </a:p>
        </p:txBody>
      </p:sp>
      <p:pic>
        <p:nvPicPr>
          <p:cNvPr id="1026" name="Picture 2" descr="mso96C80"/>
          <p:cNvPicPr>
            <a:picLocks noChangeAspect="1" noChangeArrowheads="1"/>
          </p:cNvPicPr>
          <p:nvPr/>
        </p:nvPicPr>
        <p:blipFill>
          <a:blip r:embed="rId2" cstate="print">
            <a:lum bright="6000" contrast="6000"/>
            <a:grayscl/>
          </a:blip>
          <a:srcRect/>
          <a:stretch>
            <a:fillRect/>
          </a:stretch>
        </p:blipFill>
        <p:spPr bwMode="auto">
          <a:xfrm>
            <a:off x="2051720" y="3429000"/>
            <a:ext cx="4743450" cy="2038350"/>
          </a:xfrm>
          <a:prstGeom prst="rect">
            <a:avLst/>
          </a:prstGeom>
          <a:noFill/>
          <a:ln w="63500">
            <a:solidFill>
              <a:schemeClr val="accent6">
                <a:lumMod val="60000"/>
                <a:lumOff val="40000"/>
              </a:schemeClr>
            </a:solid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pic>
        <p:nvPicPr>
          <p:cNvPr id="4" name="Picture 7" descr="мари за столом  2"/>
          <p:cNvPicPr>
            <a:picLocks noGrp="1" noChangeAspect="1" noChangeArrowheads="1"/>
          </p:cNvPicPr>
          <p:nvPr>
            <p:ph sz="half" idx="1"/>
          </p:nvPr>
        </p:nvPicPr>
        <p:blipFill>
          <a:blip r:embed="rId2" cstate="print"/>
          <a:stretch>
            <a:fillRect/>
          </a:stretch>
        </p:blipFill>
        <p:spPr>
          <a:xfrm>
            <a:off x="142844" y="1500174"/>
            <a:ext cx="2153645" cy="2928958"/>
          </a:xfrm>
          <a:noFill/>
        </p:spPr>
      </p:pic>
      <p:sp>
        <p:nvSpPr>
          <p:cNvPr id="6" name="Содержимое 5"/>
          <p:cNvSpPr>
            <a:spLocks noGrp="1"/>
          </p:cNvSpPr>
          <p:nvPr>
            <p:ph sz="half" idx="2"/>
          </p:nvPr>
        </p:nvSpPr>
        <p:spPr>
          <a:xfrm>
            <a:off x="1928794" y="1214422"/>
            <a:ext cx="7215206" cy="4911741"/>
          </a:xfrm>
        </p:spPr>
        <p:txBody>
          <a:bodyPr/>
          <a:lstStyle/>
          <a:p>
            <a:pPr>
              <a:buNone/>
            </a:pPr>
            <a:r>
              <a:rPr lang="ru-RU" dirty="0" smtClean="0"/>
              <a:t>   </a:t>
            </a:r>
            <a:r>
              <a:rPr lang="ru-RU" b="1" dirty="0" smtClean="0">
                <a:latin typeface="Times New Roman" pitchFamily="18" charset="0"/>
                <a:cs typeface="Times New Roman" pitchFamily="18" charset="0"/>
              </a:rPr>
              <a:t>Внимание Кюри привлекли аномально большие значения радиоактивности некоторых руд. Чтобы выяснить, в чём дело, Кюри приготовила искусственный халколит из чистых веществ. Этот искусственный халколит, состоящий из азотнокислого </a:t>
            </a:r>
            <a:r>
              <a:rPr lang="ru-RU" b="1" dirty="0" err="1" smtClean="0">
                <a:latin typeface="Times New Roman" pitchFamily="18" charset="0"/>
                <a:cs typeface="Times New Roman" pitchFamily="18" charset="0"/>
              </a:rPr>
              <a:t>уранила</a:t>
            </a:r>
            <a:r>
              <a:rPr lang="ru-RU" b="1" dirty="0" smtClean="0">
                <a:latin typeface="Times New Roman" pitchFamily="18" charset="0"/>
                <a:cs typeface="Times New Roman" pitchFamily="18" charset="0"/>
              </a:rPr>
              <a:t> и раствора фосфорнокислой меди в фосфорной кислоте, после кристаллизации обладал «вполне нормальной активностью, отвечающей его составу: она в 2,5 раза менее активности урана».</a:t>
            </a:r>
          </a:p>
          <a:p>
            <a:pPr>
              <a:buNone/>
            </a:pP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sz="half" idx="1"/>
          </p:nvPr>
        </p:nvSpPr>
        <p:spPr>
          <a:xfrm>
            <a:off x="0" y="1600200"/>
            <a:ext cx="6715140" cy="4525963"/>
          </a:xfrm>
        </p:spPr>
        <p:txBody>
          <a:bodyPr/>
          <a:lstStyle/>
          <a:p>
            <a:pPr>
              <a:buNone/>
            </a:pPr>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Начался поистине титанический труд супругов Кюри, проложивший путь человечеству к овладению атомной энергией. Новый метод химического анализа, разработанный Кюри, сыграл огромную роль в истории атомной физики, позволяя обнаруживать ничтожнейшие массы радиоактивного вещества</a:t>
            </a:r>
            <a:endParaRPr lang="ru-RU" b="1" dirty="0">
              <a:latin typeface="Times New Roman" pitchFamily="18" charset="0"/>
              <a:cs typeface="Times New Roman" pitchFamily="18" charset="0"/>
            </a:endParaRPr>
          </a:p>
        </p:txBody>
      </p:sp>
      <p:pic>
        <p:nvPicPr>
          <p:cNvPr id="7" name="Picture 7" descr="мария и пьер"/>
          <p:cNvPicPr>
            <a:picLocks noGrp="1" noChangeAspect="1" noChangeArrowheads="1"/>
          </p:cNvPicPr>
          <p:nvPr>
            <p:ph sz="half" idx="2"/>
          </p:nvPr>
        </p:nvPicPr>
        <p:blipFill>
          <a:blip r:embed="rId2" cstate="print"/>
          <a:srcRect/>
          <a:stretch>
            <a:fillRect/>
          </a:stretch>
        </p:blipFill>
        <p:spPr>
          <a:xfrm>
            <a:off x="6429388" y="285728"/>
            <a:ext cx="2371255" cy="3485368"/>
          </a:xfr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 </a:t>
            </a:r>
            <a:endParaRPr lang="ru-RU" dirty="0"/>
          </a:p>
        </p:txBody>
      </p:sp>
      <p:pic>
        <p:nvPicPr>
          <p:cNvPr id="7" name="Picture 13" descr="13"/>
          <p:cNvPicPr>
            <a:picLocks noGrp="1" noChangeAspect="1" noChangeArrowheads="1"/>
          </p:cNvPicPr>
          <p:nvPr>
            <p:ph sz="half" idx="1"/>
          </p:nvPr>
        </p:nvPicPr>
        <p:blipFill>
          <a:blip r:embed="rId2" cstate="print"/>
          <a:stretch>
            <a:fillRect/>
          </a:stretch>
        </p:blipFill>
        <p:spPr>
          <a:xfrm>
            <a:off x="5929322" y="214290"/>
            <a:ext cx="2286016" cy="1507077"/>
          </a:xfrm>
          <a:noFill/>
        </p:spPr>
      </p:pic>
      <p:sp>
        <p:nvSpPr>
          <p:cNvPr id="8" name="Содержимое 7"/>
          <p:cNvSpPr>
            <a:spLocks noGrp="1"/>
          </p:cNvSpPr>
          <p:nvPr>
            <p:ph sz="half" idx="2"/>
          </p:nvPr>
        </p:nvSpPr>
        <p:spPr/>
        <p:txBody>
          <a:bodyPr/>
          <a:lstStyle/>
          <a:p>
            <a:endParaRPr lang="ru-RU" dirty="0"/>
          </a:p>
        </p:txBody>
      </p:sp>
      <p:sp>
        <p:nvSpPr>
          <p:cNvPr id="9" name="Прямоугольник 8"/>
          <p:cNvSpPr/>
          <p:nvPr/>
        </p:nvSpPr>
        <p:spPr>
          <a:xfrm>
            <a:off x="0" y="1357298"/>
            <a:ext cx="9144000" cy="5262979"/>
          </a:xfrm>
          <a:prstGeom prst="rect">
            <a:avLst/>
          </a:prstGeom>
        </p:spPr>
        <p:txBody>
          <a:bodyPr wrap="square">
            <a:spAutoFit/>
          </a:bodyPr>
          <a:lstStyle/>
          <a:p>
            <a:r>
              <a:rPr lang="ru-RU" sz="2800" b="1" dirty="0" smtClean="0">
                <a:solidFill>
                  <a:schemeClr val="tx1"/>
                </a:solidFill>
                <a:latin typeface="Times New Roman" pitchFamily="18" charset="0"/>
                <a:cs typeface="Times New Roman" pitchFamily="18" charset="0"/>
              </a:rPr>
              <a:t>У Кюри не было даже </a:t>
            </a:r>
          </a:p>
          <a:p>
            <a:r>
              <a:rPr lang="ru-RU" sz="2800" b="1" dirty="0" smtClean="0">
                <a:solidFill>
                  <a:schemeClr val="tx1"/>
                </a:solidFill>
                <a:latin typeface="Times New Roman" pitchFamily="18" charset="0"/>
                <a:cs typeface="Times New Roman" pitchFamily="18" charset="0"/>
              </a:rPr>
              <a:t>вытяжных шкафов. Что же касается сотрудников, то сначала им приходилось работать в одиночестве. В 1898 г. в работах по открытию радия им оказал временную помощь преподаватель промышленной школы физики и химии Ж. </a:t>
            </a:r>
            <a:r>
              <a:rPr lang="ru-RU" sz="2800" b="1" dirty="0" err="1" smtClean="0">
                <a:solidFill>
                  <a:schemeClr val="tx1"/>
                </a:solidFill>
                <a:latin typeface="Times New Roman" pitchFamily="18" charset="0"/>
                <a:cs typeface="Times New Roman" pitchFamily="18" charset="0"/>
              </a:rPr>
              <a:t>Бемон</a:t>
            </a:r>
            <a:r>
              <a:rPr lang="ru-RU" sz="2800" b="1" dirty="0" smtClean="0">
                <a:solidFill>
                  <a:schemeClr val="tx1"/>
                </a:solidFill>
                <a:latin typeface="Times New Roman" pitchFamily="18" charset="0"/>
                <a:cs typeface="Times New Roman" pitchFamily="18" charset="0"/>
              </a:rPr>
              <a:t>; позже они привлекли молодого химика А. </a:t>
            </a:r>
            <a:r>
              <a:rPr lang="ru-RU" sz="2800" b="1" dirty="0" err="1" smtClean="0">
                <a:solidFill>
                  <a:schemeClr val="tx1"/>
                </a:solidFill>
                <a:latin typeface="Times New Roman" pitchFamily="18" charset="0"/>
                <a:cs typeface="Times New Roman" pitchFamily="18" charset="0"/>
              </a:rPr>
              <a:t>Дебьерна</a:t>
            </a:r>
            <a:r>
              <a:rPr lang="ru-RU" sz="2800" b="1" dirty="0" smtClean="0">
                <a:solidFill>
                  <a:schemeClr val="tx1"/>
                </a:solidFill>
                <a:latin typeface="Times New Roman" pitchFamily="18" charset="0"/>
                <a:cs typeface="Times New Roman" pitchFamily="18" charset="0"/>
              </a:rPr>
              <a:t>, открывшего актиний; затем им помогали физики Ж. </a:t>
            </a:r>
            <a:r>
              <a:rPr lang="ru-RU" sz="2800" b="1" dirty="0" err="1" smtClean="0">
                <a:solidFill>
                  <a:schemeClr val="tx1"/>
                </a:solidFill>
                <a:latin typeface="Times New Roman" pitchFamily="18" charset="0"/>
                <a:cs typeface="Times New Roman" pitchFamily="18" charset="0"/>
              </a:rPr>
              <a:t>Саньяк</a:t>
            </a:r>
            <a:r>
              <a:rPr lang="ru-RU" sz="2800" b="1" dirty="0" smtClean="0">
                <a:solidFill>
                  <a:schemeClr val="tx1"/>
                </a:solidFill>
                <a:latin typeface="Times New Roman" pitchFamily="18" charset="0"/>
                <a:cs typeface="Times New Roman" pitchFamily="18" charset="0"/>
              </a:rPr>
              <a:t> и несколько молодых физиков. Напряженный героический труд стал приносить результаты радиоактивности.</a:t>
            </a:r>
          </a:p>
          <a:p>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pic>
        <p:nvPicPr>
          <p:cNvPr id="4" name="Picture 7" descr="нобелевка"/>
          <p:cNvPicPr>
            <a:picLocks noGrp="1" noChangeAspect="1" noChangeArrowheads="1"/>
          </p:cNvPicPr>
          <p:nvPr>
            <p:ph sz="half" idx="1"/>
          </p:nvPr>
        </p:nvPicPr>
        <p:blipFill>
          <a:blip r:embed="rId2" cstate="print"/>
          <a:stretch>
            <a:fillRect/>
          </a:stretch>
        </p:blipFill>
        <p:spPr>
          <a:xfrm>
            <a:off x="1142976" y="1428736"/>
            <a:ext cx="2247890" cy="2584894"/>
          </a:xfrm>
          <a:noFill/>
        </p:spPr>
      </p:pic>
      <p:sp>
        <p:nvSpPr>
          <p:cNvPr id="6" name="Содержимое 5"/>
          <p:cNvSpPr>
            <a:spLocks noGrp="1"/>
          </p:cNvSpPr>
          <p:nvPr>
            <p:ph sz="half" idx="2"/>
          </p:nvPr>
        </p:nvSpPr>
        <p:spPr>
          <a:xfrm>
            <a:off x="3786182" y="1357298"/>
            <a:ext cx="5072098" cy="4768865"/>
          </a:xfrm>
        </p:spPr>
        <p:txBody>
          <a:bodyPr/>
          <a:lstStyle/>
          <a:p>
            <a:pPr>
              <a:buNone/>
            </a:pPr>
            <a:r>
              <a:rPr lang="ru-RU" b="1" dirty="0" smtClean="0">
                <a:latin typeface="Times New Roman" pitchFamily="18" charset="0"/>
                <a:cs typeface="Times New Roman" pitchFamily="18" charset="0"/>
              </a:rPr>
              <a:t>   </a:t>
            </a:r>
            <a:r>
              <a:rPr lang="ru-RU" b="1" dirty="0" smtClean="0"/>
              <a:t> </a:t>
            </a:r>
            <a:r>
              <a:rPr lang="ru-RU" b="1" dirty="0" smtClean="0">
                <a:latin typeface="Times New Roman" pitchFamily="18" charset="0"/>
                <a:cs typeface="Times New Roman" pitchFamily="18" charset="0"/>
              </a:rPr>
              <a:t>В докладе конгрессу супруги Кюри охарактеризовали изложенную выше историю получения новых радиоактивных веществ, указав, что «мы называем радиоактивными вещества, испускающие лучи Беккереля». Затем они изложили метод измерения</a:t>
            </a:r>
            <a:endParaRPr lang="ru-RU" dirty="0"/>
          </a:p>
        </p:txBody>
      </p:sp>
      <p:pic>
        <p:nvPicPr>
          <p:cNvPr id="8" name="Picture 6" descr="1911"/>
          <p:cNvPicPr>
            <a:picLocks noChangeAspect="1" noChangeArrowheads="1"/>
          </p:cNvPicPr>
          <p:nvPr/>
        </p:nvPicPr>
        <p:blipFill>
          <a:blip r:embed="rId3" cstate="print"/>
          <a:srcRect/>
          <a:stretch>
            <a:fillRect/>
          </a:stretch>
        </p:blipFill>
        <p:spPr bwMode="auto">
          <a:xfrm>
            <a:off x="571472" y="4068904"/>
            <a:ext cx="3214710" cy="2085839"/>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5" name="Содержимое 4"/>
          <p:cNvSpPr>
            <a:spLocks noGrp="1"/>
          </p:cNvSpPr>
          <p:nvPr>
            <p:ph sz="half" idx="1"/>
          </p:nvPr>
        </p:nvSpPr>
        <p:spPr>
          <a:xfrm>
            <a:off x="0" y="1857364"/>
            <a:ext cx="9144000" cy="4572032"/>
          </a:xfrm>
        </p:spPr>
        <p:txBody>
          <a:bodyPr/>
          <a:lstStyle/>
          <a:p>
            <a:pPr>
              <a:buNone/>
            </a:pPr>
            <a:r>
              <a:rPr lang="ru-RU" dirty="0" smtClean="0"/>
              <a:t>    </a:t>
            </a:r>
            <a:r>
              <a:rPr lang="ru-RU" b="1" dirty="0" smtClean="0">
                <a:latin typeface="Times New Roman" pitchFamily="18" charset="0"/>
                <a:cs typeface="Times New Roman" pitchFamily="18" charset="0"/>
              </a:rPr>
              <a:t>Кюри установили, что «радиоактивность представляет собой явление, измеримое довольно точно», а полученные цифры активности урановых соединений дали возможность высказать гипотезу о существовании весьма активных веществ, приведшую при своей проверке к открытию полония, радия и актиния. В докладе содержалось описание свойств новых элементов, спектр радия, приблизительная оценка его атомной массы, эффекты радиоактивного излучения</a:t>
            </a:r>
            <a:r>
              <a:rPr lang="ru-RU" dirty="0" smtClean="0"/>
              <a:t>.</a:t>
            </a:r>
          </a:p>
          <a:p>
            <a:endParaRPr lang="ru-RU" dirty="0"/>
          </a:p>
        </p:txBody>
      </p:sp>
      <p:pic>
        <p:nvPicPr>
          <p:cNvPr id="7" name="Picture 8" descr="18"/>
          <p:cNvPicPr>
            <a:picLocks noGrp="1" noChangeAspect="1" noChangeArrowheads="1"/>
          </p:cNvPicPr>
          <p:nvPr>
            <p:ph sz="half" idx="2"/>
          </p:nvPr>
        </p:nvPicPr>
        <p:blipFill>
          <a:blip r:embed="rId2" cstate="print"/>
          <a:srcRect/>
          <a:stretch>
            <a:fillRect/>
          </a:stretch>
        </p:blipFill>
        <p:spPr>
          <a:xfrm>
            <a:off x="5786446" y="357166"/>
            <a:ext cx="2857520" cy="1571636"/>
          </a:xfr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endParaRPr lang="ru-RU"/>
          </a:p>
        </p:txBody>
      </p:sp>
      <p:sp>
        <p:nvSpPr>
          <p:cNvPr id="7" name="Текст 6"/>
          <p:cNvSpPr>
            <a:spLocks noGrp="1"/>
          </p:cNvSpPr>
          <p:nvPr>
            <p:ph type="body" idx="1"/>
          </p:nvPr>
        </p:nvSpPr>
        <p:spPr/>
        <p:txBody>
          <a:bodyPr/>
          <a:lstStyle/>
          <a:p>
            <a:endParaRPr lang="ru-RU"/>
          </a:p>
        </p:txBody>
      </p:sp>
      <p:sp>
        <p:nvSpPr>
          <p:cNvPr id="8" name="Содержимое 7"/>
          <p:cNvSpPr>
            <a:spLocks noGrp="1"/>
          </p:cNvSpPr>
          <p:nvPr>
            <p:ph sz="half" idx="2"/>
          </p:nvPr>
        </p:nvSpPr>
        <p:spPr>
          <a:xfrm>
            <a:off x="457200" y="1285860"/>
            <a:ext cx="8258204" cy="4840303"/>
          </a:xfrm>
        </p:spPr>
        <p:txBody>
          <a:bodyPr/>
          <a:lstStyle/>
          <a:p>
            <a:pPr>
              <a:buNone/>
            </a:pPr>
            <a:r>
              <a:rPr lang="ru-RU" dirty="0" smtClean="0"/>
              <a:t>    </a:t>
            </a:r>
            <a:r>
              <a:rPr lang="ru-RU" sz="2800" b="1" dirty="0" smtClean="0">
                <a:latin typeface="Times New Roman" pitchFamily="18" charset="0"/>
                <a:cs typeface="Times New Roman" pitchFamily="18" charset="0"/>
              </a:rPr>
              <a:t>Что касается природы самих радиоактивных лучей, то для её исследования изучалось действие магнитного поля на лучи и проникающая способность лучей. П. Кюри показал, что излучение радия состоит из двух групп лучей: отклоняемых магнитным полем и не отклоняемых магнитным полем. Исследуя отклоняемые лучи, супруги Кюри в 1900 г. убедились, что «отклоняемые лучи </a:t>
            </a:r>
            <a:r>
              <a:rPr lang="ru-RU" sz="2800" b="1" dirty="0" err="1" smtClean="0">
                <a:latin typeface="Times New Roman" pitchFamily="18" charset="0"/>
                <a:cs typeface="Times New Roman" pitchFamily="18" charset="0"/>
              </a:rPr>
              <a:t>β </a:t>
            </a:r>
            <a:r>
              <a:rPr lang="ru-RU" sz="2800" b="1" dirty="0" smtClean="0">
                <a:latin typeface="Times New Roman" pitchFamily="18" charset="0"/>
                <a:cs typeface="Times New Roman" pitchFamily="18" charset="0"/>
              </a:rPr>
              <a:t>заряжены отрицательным электричеством</a:t>
            </a:r>
            <a:r>
              <a:rPr lang="ru-RU" dirty="0" smtClean="0"/>
              <a:t>».</a:t>
            </a:r>
          </a:p>
          <a:p>
            <a:endParaRPr lang="ru-RU" dirty="0"/>
          </a:p>
        </p:txBody>
      </p:sp>
      <p:sp>
        <p:nvSpPr>
          <p:cNvPr id="9" name="Текст 8"/>
          <p:cNvSpPr>
            <a:spLocks noGrp="1"/>
          </p:cNvSpPr>
          <p:nvPr>
            <p:ph type="body" sz="quarter" idx="3"/>
          </p:nvPr>
        </p:nvSpPr>
        <p:spPr>
          <a:xfrm>
            <a:off x="6000760" y="1535113"/>
            <a:ext cx="2686040" cy="45719"/>
          </a:xfrm>
        </p:spPr>
        <p:txBody>
          <a:bodyPr/>
          <a:lstStyle/>
          <a:p>
            <a:endParaRPr lang="ru-RU" dirty="0"/>
          </a:p>
        </p:txBody>
      </p:sp>
      <p:sp>
        <p:nvSpPr>
          <p:cNvPr id="10" name="Содержимое 9"/>
          <p:cNvSpPr>
            <a:spLocks noGrp="1"/>
          </p:cNvSpPr>
          <p:nvPr>
            <p:ph sz="quarter" idx="4"/>
          </p:nvPr>
        </p:nvSpPr>
        <p:spPr/>
        <p:txBody>
          <a:bodyPr/>
          <a:lstStyle/>
          <a:p>
            <a:endParaRPr lang="ru-RU"/>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half" idx="1"/>
          </p:nvPr>
        </p:nvSpPr>
        <p:spPr>
          <a:xfrm>
            <a:off x="0" y="1285860"/>
            <a:ext cx="9144000" cy="4840303"/>
          </a:xfrm>
        </p:spPr>
        <p:txBody>
          <a:bodyPr/>
          <a:lstStyle/>
          <a:p>
            <a:pPr>
              <a:buNone/>
            </a:pPr>
            <a:r>
              <a:rPr lang="ru-RU" b="1" dirty="0" smtClean="0">
                <a:latin typeface="Times New Roman" pitchFamily="18" charset="0"/>
                <a:cs typeface="Times New Roman" pitchFamily="18" charset="0"/>
              </a:rPr>
              <a:t>    Можно принять, что и радий посылает в пространство отрицательно заряжённые частицы».</a:t>
            </a:r>
          </a:p>
          <a:p>
            <a:pPr>
              <a:buNone/>
            </a:pPr>
            <a:r>
              <a:rPr lang="ru-RU" b="1" dirty="0" smtClean="0">
                <a:latin typeface="Times New Roman" pitchFamily="18" charset="0"/>
                <a:cs typeface="Times New Roman" pitchFamily="18" charset="0"/>
              </a:rPr>
              <a:t>    Потребовалось исследовать ближе природу этих частиц. Первые определения </a:t>
            </a:r>
            <a:r>
              <a:rPr lang="en-US" b="1" dirty="0" smtClean="0">
                <a:latin typeface="Times New Roman" pitchFamily="18" charset="0"/>
                <a:cs typeface="Times New Roman" pitchFamily="18" charset="0"/>
              </a:rPr>
              <a:t>e</a:t>
            </a: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 </a:t>
            </a:r>
            <a:r>
              <a:rPr lang="ru-RU" b="1" dirty="0" smtClean="0">
                <a:latin typeface="Times New Roman" pitchFamily="18" charset="0"/>
                <a:cs typeface="Times New Roman" pitchFamily="18" charset="0"/>
              </a:rPr>
              <a:t>радиевых частиц принадлежали А. Беккерелю (1900).</a:t>
            </a:r>
          </a:p>
          <a:p>
            <a:pPr>
              <a:buNone/>
            </a:pPr>
            <a:r>
              <a:rPr lang="ru-RU" b="1" dirty="0" smtClean="0">
                <a:latin typeface="Times New Roman" pitchFamily="18" charset="0"/>
                <a:cs typeface="Times New Roman" pitchFamily="18" charset="0"/>
              </a:rPr>
              <a:t>    «Опыты г. Беккереля дали первое указание по этому вопросу. Для </a:t>
            </a:r>
            <a:r>
              <a:rPr lang="en-US" b="1" dirty="0" smtClean="0">
                <a:latin typeface="Times New Roman" pitchFamily="18" charset="0"/>
                <a:cs typeface="Times New Roman" pitchFamily="18" charset="0"/>
              </a:rPr>
              <a:t>e</a:t>
            </a: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m</a:t>
            </a:r>
            <a:r>
              <a:rPr lang="ru-RU" b="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получилось приближённое значение в 10</a:t>
            </a:r>
            <a:r>
              <a:rPr lang="ru-RU" b="1" baseline="30000" dirty="0" smtClean="0">
                <a:latin typeface="Times New Roman" pitchFamily="18" charset="0"/>
                <a:cs typeface="Times New Roman" pitchFamily="18" charset="0"/>
              </a:rPr>
              <a:t>7</a:t>
            </a:r>
            <a:r>
              <a:rPr lang="ru-RU" b="1" dirty="0" smtClean="0">
                <a:latin typeface="Times New Roman" pitchFamily="18" charset="0"/>
                <a:cs typeface="Times New Roman" pitchFamily="18" charset="0"/>
              </a:rPr>
              <a:t> абсолютных электромагнитных единиц, для </a:t>
            </a:r>
            <a:r>
              <a:rPr lang="ru-RU" b="1" i="1" dirty="0" err="1" smtClean="0">
                <a:latin typeface="Times New Roman" pitchFamily="18" charset="0"/>
                <a:cs typeface="Times New Roman" pitchFamily="18" charset="0"/>
              </a:rPr>
              <a:t>υ</a:t>
            </a:r>
            <a:r>
              <a:rPr lang="ru-RU" b="1" dirty="0" err="1"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значение в 1,6 10</a:t>
            </a:r>
            <a:r>
              <a:rPr lang="ru-RU" b="1" baseline="30000" dirty="0" smtClean="0">
                <a:latin typeface="Times New Roman" pitchFamily="18" charset="0"/>
                <a:cs typeface="Times New Roman" pitchFamily="18" charset="0"/>
              </a:rPr>
              <a:t>10</a:t>
            </a:r>
            <a:r>
              <a:rPr lang="ru-RU" b="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см</a:t>
            </a:r>
            <a:r>
              <a:rPr lang="ru-RU" b="1" dirty="0" smtClean="0">
                <a:latin typeface="Times New Roman" pitchFamily="18" charset="0"/>
                <a:cs typeface="Times New Roman" pitchFamily="18" charset="0"/>
              </a:rPr>
              <a:t> в секунду. Порядок этих чисел тот же, что для катодных лучей».</a:t>
            </a:r>
          </a:p>
          <a:p>
            <a:pPr>
              <a:buNone/>
            </a:pPr>
            <a:r>
              <a:rPr lang="ru-RU" dirty="0" smtClean="0">
                <a:latin typeface="Times New Roman" pitchFamily="18" charset="0"/>
                <a:cs typeface="Times New Roman" pitchFamily="18" charset="0"/>
              </a:rPr>
              <a:t> </a:t>
            </a:r>
          </a:p>
          <a:p>
            <a:endParaRPr lang="ru-RU" dirty="0">
              <a:latin typeface="Times New Roman" pitchFamily="18" charset="0"/>
              <a:cs typeface="Times New Roman" pitchFamily="18" charset="0"/>
            </a:endParaRPr>
          </a:p>
        </p:txBody>
      </p:sp>
      <p:sp>
        <p:nvSpPr>
          <p:cNvPr id="4" name="Содержимое 3"/>
          <p:cNvSpPr>
            <a:spLocks noGrp="1"/>
          </p:cNvSpPr>
          <p:nvPr>
            <p:ph sz="half" idx="2"/>
          </p:nvPr>
        </p:nvSpPr>
        <p:spPr/>
        <p:txBody>
          <a:bodyPr/>
          <a:lstStyle/>
          <a:p>
            <a:endParaRPr lang="ru-RU"/>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idx="1"/>
          </p:nvPr>
        </p:nvSpPr>
        <p:spPr>
          <a:xfrm>
            <a:off x="0" y="1214422"/>
            <a:ext cx="9144000" cy="4911741"/>
          </a:xfrm>
        </p:spPr>
        <p:txBody>
          <a:bodyPr/>
          <a:lstStyle/>
          <a:p>
            <a:pPr>
              <a:buNone/>
            </a:pPr>
            <a:r>
              <a:rPr lang="ru-RU" dirty="0" smtClean="0"/>
              <a:t>   </a:t>
            </a:r>
            <a:r>
              <a:rPr lang="ru-RU" sz="2800" b="1" dirty="0" smtClean="0">
                <a:latin typeface="Times New Roman" pitchFamily="18" charset="0"/>
                <a:cs typeface="Times New Roman" pitchFamily="18" charset="0"/>
              </a:rPr>
              <a:t>«Точные исследования по этому вопросу принадлежат г. Кауфману (1901, 1902, 1903)... Из опытов г. Кауфмана следует, что для радиевых лучей, скорость которых значительно больше скорости катодных, отношение </a:t>
            </a:r>
            <a:r>
              <a:rPr lang="en-US" sz="2800" b="1" dirty="0" smtClean="0">
                <a:latin typeface="Times New Roman" pitchFamily="18" charset="0"/>
                <a:cs typeface="Times New Roman" pitchFamily="18" charset="0"/>
              </a:rPr>
              <a:t>e</a:t>
            </a:r>
            <a:r>
              <a:rPr lang="ru-RU" sz="2800" b="1" dirty="0" smtClean="0">
                <a:latin typeface="Times New Roman" pitchFamily="18" charset="0"/>
                <a:cs typeface="Times New Roman" pitchFamily="18" charset="0"/>
              </a:rPr>
              <a:t>/</a:t>
            </a:r>
            <a:r>
              <a:rPr lang="en-US" sz="2800" b="1" dirty="0" smtClean="0">
                <a:latin typeface="Times New Roman" pitchFamily="18" charset="0"/>
                <a:cs typeface="Times New Roman" pitchFamily="18" charset="0"/>
              </a:rPr>
              <a:t>m </a:t>
            </a:r>
            <a:r>
              <a:rPr lang="ru-RU" sz="2800" b="1" dirty="0" smtClean="0">
                <a:latin typeface="Times New Roman" pitchFamily="18" charset="0"/>
                <a:cs typeface="Times New Roman" pitchFamily="18" charset="0"/>
              </a:rPr>
              <a:t>убывает с увеличением скорости. В соответствии с работами Дж. Дж. Томсона и </a:t>
            </a:r>
            <a:r>
              <a:rPr lang="ru-RU" sz="2800" b="1" dirty="0" err="1" smtClean="0">
                <a:latin typeface="Times New Roman" pitchFamily="18" charset="0"/>
                <a:cs typeface="Times New Roman" pitchFamily="18" charset="0"/>
              </a:rPr>
              <a:t>Тоунсенда</a:t>
            </a:r>
            <a:r>
              <a:rPr lang="ru-RU" sz="2800" b="1" dirty="0" smtClean="0">
                <a:latin typeface="Times New Roman" pitchFamily="18" charset="0"/>
                <a:cs typeface="Times New Roman" pitchFamily="18" charset="0"/>
              </a:rPr>
              <a:t> мы должны принять, что представляющая луч движущаяся частица обладает зарядом, равным тому, который переносится водородным атомом при электролизе. Этот заряд для всех лучей одинаков. На этом основании следует заключить, что масса частиц тем больше, чем больше их скорость».</a:t>
            </a:r>
          </a:p>
          <a:p>
            <a:r>
              <a:rPr lang="ru-RU" sz="2800" b="1"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dirty="0"/>
          </a:p>
        </p:txBody>
      </p:sp>
      <p:sp>
        <p:nvSpPr>
          <p:cNvPr id="6" name="Содержимое 5"/>
          <p:cNvSpPr>
            <a:spLocks noGrp="1"/>
          </p:cNvSpPr>
          <p:nvPr>
            <p:ph idx="1"/>
          </p:nvPr>
        </p:nvSpPr>
        <p:spPr>
          <a:xfrm>
            <a:off x="-214346" y="1071546"/>
            <a:ext cx="9644130" cy="5054617"/>
          </a:xfrm>
        </p:spPr>
        <p:txBody>
          <a:bodyPr/>
          <a:lstStyle/>
          <a:p>
            <a:pPr>
              <a:buNone/>
            </a:pPr>
            <a:r>
              <a:rPr lang="ru-RU" dirty="0" smtClean="0"/>
              <a:t>   </a:t>
            </a:r>
            <a:r>
              <a:rPr lang="ru-RU" sz="2800" b="1" dirty="0" smtClean="0">
                <a:latin typeface="Times New Roman" pitchFamily="18" charset="0"/>
                <a:cs typeface="Times New Roman" pitchFamily="18" charset="0"/>
              </a:rPr>
              <a:t>Отклонение </a:t>
            </a:r>
            <a:r>
              <a:rPr lang="el-GR" sz="2800" b="1" dirty="0" smtClean="0">
                <a:latin typeface="Times New Roman" pitchFamily="18" charset="0"/>
                <a:cs typeface="Times New Roman" pitchFamily="18" charset="0"/>
              </a:rPr>
              <a:t>α</a:t>
            </a:r>
            <a:r>
              <a:rPr lang="ru-RU" sz="2800" b="1" dirty="0" smtClean="0">
                <a:latin typeface="Times New Roman" pitchFamily="18" charset="0"/>
                <a:cs typeface="Times New Roman" pitchFamily="18" charset="0"/>
              </a:rPr>
              <a:t>-лучей в магнитном поле</a:t>
            </a:r>
          </a:p>
          <a:p>
            <a:pPr>
              <a:buNone/>
            </a:pPr>
            <a:r>
              <a:rPr lang="ru-RU" sz="2800" b="1" dirty="0" smtClean="0">
                <a:latin typeface="Times New Roman" pitchFamily="18" charset="0"/>
                <a:cs typeface="Times New Roman" pitchFamily="18" charset="0"/>
              </a:rPr>
              <a:t>   было получено Резерфордом в 1903 г. </a:t>
            </a:r>
          </a:p>
          <a:p>
            <a:pPr>
              <a:buNone/>
            </a:pPr>
            <a:r>
              <a:rPr lang="ru-RU" sz="2800" b="1" dirty="0" smtClean="0">
                <a:latin typeface="Times New Roman" pitchFamily="18" charset="0"/>
                <a:cs typeface="Times New Roman" pitchFamily="18" charset="0"/>
              </a:rPr>
              <a:t>   Резерфорду же принадлежат названия: </a:t>
            </a:r>
          </a:p>
          <a:p>
            <a:pPr>
              <a:buNone/>
            </a:pPr>
            <a:r>
              <a:rPr lang="ru-RU" sz="2800" b="1"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α</a:t>
            </a:r>
            <a:r>
              <a:rPr lang="ru-RU" sz="2800" b="1" dirty="0" smtClean="0">
                <a:latin typeface="Times New Roman" pitchFamily="18" charset="0"/>
                <a:cs typeface="Times New Roman" pitchFamily="18" charset="0"/>
              </a:rPr>
              <a:t>, -</a:t>
            </a:r>
            <a:r>
              <a:rPr lang="el-GR" sz="2800" b="1" dirty="0" smtClean="0">
                <a:latin typeface="Times New Roman" pitchFamily="18" charset="0"/>
                <a:cs typeface="Times New Roman" pitchFamily="18" charset="0"/>
              </a:rPr>
              <a:t>β</a:t>
            </a:r>
            <a:r>
              <a:rPr lang="ru-RU" sz="2800" b="1" dirty="0" smtClean="0">
                <a:latin typeface="Times New Roman" pitchFamily="18" charset="0"/>
                <a:cs typeface="Times New Roman" pitchFamily="18" charset="0"/>
              </a:rPr>
              <a:t> и –</a:t>
            </a:r>
            <a:r>
              <a:rPr lang="el-GR" sz="2800" b="1" dirty="0" smtClean="0">
                <a:latin typeface="Times New Roman" pitchFamily="18" charset="0"/>
                <a:cs typeface="Times New Roman" pitchFamily="18" charset="0"/>
              </a:rPr>
              <a:t>γ </a:t>
            </a:r>
            <a:r>
              <a:rPr lang="ru-RU" sz="2800" b="1" dirty="0" smtClean="0">
                <a:latin typeface="Times New Roman" pitchFamily="18" charset="0"/>
                <a:cs typeface="Times New Roman" pitchFamily="18" charset="0"/>
              </a:rPr>
              <a:t>лучи.</a:t>
            </a:r>
          </a:p>
          <a:p>
            <a:pPr>
              <a:buNone/>
            </a:pPr>
            <a:r>
              <a:rPr lang="ru-RU" sz="2800" b="1" dirty="0" smtClean="0">
                <a:latin typeface="Times New Roman" pitchFamily="18" charset="0"/>
                <a:cs typeface="Times New Roman" pitchFamily="18" charset="0"/>
              </a:rPr>
              <a:t>  «1. Лучи </a:t>
            </a:r>
            <a:r>
              <a:rPr lang="el-GR" sz="2800" b="1" dirty="0" smtClean="0">
                <a:latin typeface="Times New Roman" pitchFamily="18" charset="0"/>
                <a:cs typeface="Times New Roman" pitchFamily="18" charset="0"/>
              </a:rPr>
              <a:t>α</a:t>
            </a:r>
            <a:r>
              <a:rPr lang="ru-RU" sz="2800" b="1" dirty="0" smtClean="0">
                <a:latin typeface="Times New Roman" pitchFamily="18" charset="0"/>
                <a:cs typeface="Times New Roman" pitchFamily="18" charset="0"/>
              </a:rPr>
              <a:t> (альфа) обладают весьма малой проникающей способностью;</a:t>
            </a:r>
          </a:p>
          <a:p>
            <a:pPr>
              <a:buNone/>
            </a:pPr>
            <a:r>
              <a:rPr lang="ru-RU" sz="2800" b="1" dirty="0" smtClean="0">
                <a:latin typeface="Times New Roman" pitchFamily="18" charset="0"/>
                <a:cs typeface="Times New Roman" pitchFamily="18" charset="0"/>
              </a:rPr>
              <a:t>   они, по-видимому, составляют главную часть излучения. Для них харак­терна поглощаемость материей. Магнитное поле действует на них очень слабо, так что их сначала считали нечувствительными к его действию. </a:t>
            </a:r>
            <a:endParaRPr lang="ru-RU" sz="2800" dirty="0" smtClean="0">
              <a:latin typeface="Times New Roman" pitchFamily="18" charset="0"/>
              <a:cs typeface="Times New Roman" pitchFamily="18" charset="0"/>
            </a:endParaRPr>
          </a:p>
        </p:txBody>
      </p:sp>
      <p:pic>
        <p:nvPicPr>
          <p:cNvPr id="17410" name="Picture 2" descr="Ernest Rutherford.jpg"/>
          <p:cNvPicPr>
            <a:picLocks noChangeAspect="1" noChangeArrowheads="1"/>
          </p:cNvPicPr>
          <p:nvPr/>
        </p:nvPicPr>
        <p:blipFill>
          <a:blip r:embed="rId2" cstate="print"/>
          <a:srcRect/>
          <a:stretch>
            <a:fillRect/>
          </a:stretch>
        </p:blipFill>
        <p:spPr bwMode="auto">
          <a:xfrm>
            <a:off x="6858016" y="285727"/>
            <a:ext cx="2047876" cy="2989899"/>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Содержимое 5"/>
          <p:cNvSpPr>
            <a:spLocks noGrp="1"/>
          </p:cNvSpPr>
          <p:nvPr>
            <p:ph idx="1"/>
          </p:nvPr>
        </p:nvSpPr>
        <p:spPr>
          <a:xfrm>
            <a:off x="-142908" y="1214422"/>
            <a:ext cx="8829708" cy="4911741"/>
          </a:xfrm>
        </p:spPr>
        <p:txBody>
          <a:bodyPr/>
          <a:lstStyle/>
          <a:p>
            <a:pPr>
              <a:buNone/>
            </a:pP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Однако ж в сильном магнитном</a:t>
            </a:r>
          </a:p>
          <a:p>
            <a:pPr>
              <a:buNone/>
            </a:pPr>
            <a:r>
              <a:rPr lang="ru-RU" sz="2800" b="1" dirty="0" smtClean="0">
                <a:latin typeface="Times New Roman" pitchFamily="18" charset="0"/>
                <a:cs typeface="Times New Roman" pitchFamily="18" charset="0"/>
              </a:rPr>
              <a:t>    поле лучи а несколько отклоняются, отклонение происходит подобно тому, как для катодных лучей, лишь в обратном смысле</a:t>
            </a:r>
            <a:r>
              <a:rPr lang="ru-RU" sz="2800" dirty="0" smtClean="0">
                <a:latin typeface="Times New Roman" pitchFamily="18" charset="0"/>
                <a:cs typeface="Times New Roman" pitchFamily="18" charset="0"/>
              </a:rPr>
              <a:t>...»</a:t>
            </a:r>
          </a:p>
          <a:p>
            <a:pPr>
              <a:buNone/>
            </a:pPr>
            <a:r>
              <a:rPr lang="ru-RU" sz="2800" b="1" dirty="0" smtClean="0">
                <a:latin typeface="Times New Roman" pitchFamily="18" charset="0"/>
                <a:cs typeface="Times New Roman" pitchFamily="18" charset="0"/>
              </a:rPr>
              <a:t>  2. Лучи </a:t>
            </a:r>
            <a:r>
              <a:rPr lang="el-GR" sz="2800" b="1" dirty="0" smtClean="0">
                <a:latin typeface="Times New Roman" pitchFamily="18" charset="0"/>
                <a:cs typeface="Times New Roman" pitchFamily="18" charset="0"/>
              </a:rPr>
              <a:t>β</a:t>
            </a:r>
            <a:r>
              <a:rPr lang="ru-RU" sz="2800" b="1" dirty="0" smtClean="0">
                <a:latin typeface="Times New Roman" pitchFamily="18" charset="0"/>
                <a:cs typeface="Times New Roman" pitchFamily="18" charset="0"/>
              </a:rPr>
              <a:t> (</a:t>
            </a:r>
            <a:r>
              <a:rPr lang="ru-RU" sz="2800" b="1" dirty="0" err="1" smtClean="0">
                <a:latin typeface="Times New Roman" pitchFamily="18" charset="0"/>
                <a:cs typeface="Times New Roman" pitchFamily="18" charset="0"/>
              </a:rPr>
              <a:t>бэта</a:t>
            </a:r>
            <a:r>
              <a:rPr lang="ru-RU" sz="2800" b="1" dirty="0" smtClean="0">
                <a:latin typeface="Times New Roman" pitchFamily="18" charset="0"/>
                <a:cs typeface="Times New Roman" pitchFamily="18" charset="0"/>
              </a:rPr>
              <a:t>) являются вообще мало поглощаемыми сравнительно с предыдущими. В магнитном поле они отклоняются таким же образом и в том же смысле, как лучи катодные.</a:t>
            </a:r>
          </a:p>
          <a:p>
            <a:pPr>
              <a:buNone/>
            </a:pPr>
            <a:r>
              <a:rPr lang="ru-RU" sz="2800" b="1" dirty="0" smtClean="0">
                <a:latin typeface="Times New Roman" pitchFamily="18" charset="0"/>
                <a:cs typeface="Times New Roman" pitchFamily="18" charset="0"/>
              </a:rPr>
              <a:t>    3. Лучи </a:t>
            </a:r>
            <a:r>
              <a:rPr lang="el-GR" sz="2800" b="1" dirty="0" smtClean="0">
                <a:latin typeface="Times New Roman" pitchFamily="18" charset="0"/>
                <a:cs typeface="Times New Roman" pitchFamily="18" charset="0"/>
              </a:rPr>
              <a:t>γ</a:t>
            </a:r>
            <a:r>
              <a:rPr lang="ru-RU" sz="2800" b="1" dirty="0" smtClean="0">
                <a:latin typeface="Times New Roman" pitchFamily="18" charset="0"/>
                <a:cs typeface="Times New Roman" pitchFamily="18" charset="0"/>
              </a:rPr>
              <a:t> (гамма) отличаются большой проникающей способностью; магнитное поле не действует на них; они сходны с лучами Рентгена».</a:t>
            </a:r>
          </a:p>
          <a:p>
            <a:pPr>
              <a:buNone/>
            </a:pPr>
            <a:r>
              <a:rPr lang="ru-RU" sz="2800" b="1" dirty="0" smtClean="0">
                <a:latin typeface="Times New Roman" pitchFamily="18" charset="0"/>
                <a:cs typeface="Times New Roman" pitchFamily="18" charset="0"/>
              </a:rPr>
              <a:t> </a:t>
            </a:r>
          </a:p>
          <a:p>
            <a:endParaRPr lang="ru-RU" dirty="0" smtClean="0"/>
          </a:p>
          <a:p>
            <a:pPr>
              <a:buNone/>
            </a:pPr>
            <a:endParaRPr lang="ru-RU" dirty="0"/>
          </a:p>
        </p:txBody>
      </p:sp>
      <p:pic>
        <p:nvPicPr>
          <p:cNvPr id="16386" name="Picture 2" descr="http://xreferat.ru/image/113/1308173832_52.gif"/>
          <p:cNvPicPr>
            <a:picLocks noChangeAspect="1" noChangeArrowheads="1"/>
          </p:cNvPicPr>
          <p:nvPr/>
        </p:nvPicPr>
        <p:blipFill>
          <a:blip r:embed="rId2" cstate="print"/>
          <a:srcRect/>
          <a:stretch>
            <a:fillRect/>
          </a:stretch>
        </p:blipFill>
        <p:spPr bwMode="auto">
          <a:xfrm>
            <a:off x="5857884" y="214292"/>
            <a:ext cx="2928957" cy="164307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9388" y="549275"/>
            <a:ext cx="5184775" cy="796925"/>
          </a:xfrm>
        </p:spPr>
        <p:txBody>
          <a:bodyPr/>
          <a:lstStyle/>
          <a:p>
            <a:endParaRPr lang="ru-RU">
              <a:solidFill>
                <a:srgbClr val="003366"/>
              </a:solidFill>
            </a:endParaRPr>
          </a:p>
        </p:txBody>
      </p:sp>
      <p:sp>
        <p:nvSpPr>
          <p:cNvPr id="15363" name="Rectangle 3"/>
          <p:cNvSpPr>
            <a:spLocks noGrp="1" noChangeArrowheads="1"/>
          </p:cNvSpPr>
          <p:nvPr>
            <p:ph type="body" idx="1"/>
          </p:nvPr>
        </p:nvSpPr>
        <p:spPr/>
        <p:txBody>
          <a:bodyPr/>
          <a:lstStyle/>
          <a:p>
            <a:r>
              <a:rPr lang="ru-RU" sz="1800" b="1" i="1" dirty="0" smtClean="0">
                <a:latin typeface="Times New Roman" pitchFamily="18" charset="0"/>
                <a:cs typeface="Times New Roman" pitchFamily="18" charset="0"/>
              </a:rPr>
              <a:t>      Оглавление.      </a:t>
            </a:r>
          </a:p>
          <a:p>
            <a:r>
              <a:rPr lang="ru-RU" sz="1800" b="1" i="1" dirty="0" smtClean="0">
                <a:latin typeface="Times New Roman" pitchFamily="18" charset="0"/>
                <a:cs typeface="Times New Roman" pitchFamily="18" charset="0"/>
              </a:rPr>
              <a:t>      Введение………………………………………………………    3</a:t>
            </a:r>
            <a:endParaRPr lang="ru-RU" sz="1800" dirty="0" smtClean="0">
              <a:latin typeface="Times New Roman" pitchFamily="18" charset="0"/>
              <a:cs typeface="Times New Roman" pitchFamily="18" charset="0"/>
            </a:endParaRPr>
          </a:p>
          <a:p>
            <a:r>
              <a:rPr lang="ru-RU" sz="1800" b="1" i="1" dirty="0" smtClean="0">
                <a:latin typeface="Times New Roman" pitchFamily="18" charset="0"/>
                <a:cs typeface="Times New Roman" pitchFamily="18" charset="0"/>
              </a:rPr>
              <a:t>      Глава первая....……………………………………………….   5</a:t>
            </a:r>
            <a:endParaRPr lang="ru-RU" sz="1800" dirty="0" smtClean="0">
              <a:latin typeface="Times New Roman" pitchFamily="18" charset="0"/>
              <a:cs typeface="Times New Roman" pitchFamily="18" charset="0"/>
            </a:endParaRPr>
          </a:p>
          <a:p>
            <a:r>
              <a:rPr lang="ru-RU" sz="1800" b="1" i="1" dirty="0" smtClean="0">
                <a:latin typeface="Times New Roman" pitchFamily="18" charset="0"/>
                <a:cs typeface="Times New Roman" pitchFamily="18" charset="0"/>
              </a:rPr>
              <a:t>      Глава вторая…………………………………………………   8</a:t>
            </a:r>
            <a:endParaRPr lang="ru-RU" sz="1800" dirty="0" smtClean="0">
              <a:latin typeface="Times New Roman" pitchFamily="18" charset="0"/>
              <a:cs typeface="Times New Roman" pitchFamily="18" charset="0"/>
            </a:endParaRPr>
          </a:p>
          <a:p>
            <a:r>
              <a:rPr lang="ru-RU" sz="1800" b="1" i="1" dirty="0" smtClean="0">
                <a:latin typeface="Times New Roman" pitchFamily="18" charset="0"/>
                <a:cs typeface="Times New Roman" pitchFamily="18" charset="0"/>
              </a:rPr>
              <a:t>      Глава третья………………………………………………...   11</a:t>
            </a:r>
            <a:endParaRPr lang="ru-RU" sz="1800" dirty="0" smtClean="0">
              <a:latin typeface="Times New Roman" pitchFamily="18" charset="0"/>
              <a:cs typeface="Times New Roman" pitchFamily="18" charset="0"/>
            </a:endParaRPr>
          </a:p>
          <a:p>
            <a:r>
              <a:rPr lang="ru-RU" sz="1800" b="1" i="1" dirty="0" smtClean="0">
                <a:latin typeface="Times New Roman" pitchFamily="18" charset="0"/>
                <a:cs typeface="Times New Roman" pitchFamily="18" charset="0"/>
              </a:rPr>
              <a:t>      Глава четвертая………………………………………….....   19</a:t>
            </a:r>
            <a:endParaRPr lang="ru-RU" sz="1800" dirty="0" smtClean="0">
              <a:latin typeface="Times New Roman" pitchFamily="18" charset="0"/>
              <a:cs typeface="Times New Roman" pitchFamily="18" charset="0"/>
            </a:endParaRPr>
          </a:p>
          <a:p>
            <a:r>
              <a:rPr lang="ru-RU" sz="1800" b="1" i="1" dirty="0" smtClean="0">
                <a:latin typeface="Times New Roman" pitchFamily="18" charset="0"/>
                <a:cs typeface="Times New Roman" pitchFamily="18" charset="0"/>
              </a:rPr>
              <a:t>      Заключение..……………………………………………….....   21</a:t>
            </a:r>
            <a:endParaRPr lang="ru-RU" sz="1800" dirty="0" smtClean="0">
              <a:latin typeface="Times New Roman" pitchFamily="18" charset="0"/>
              <a:cs typeface="Times New Roman" pitchFamily="18" charset="0"/>
            </a:endParaRPr>
          </a:p>
          <a:p>
            <a:r>
              <a:rPr lang="ru-RU" sz="1800" b="1" i="1" dirty="0" smtClean="0">
                <a:latin typeface="Times New Roman" pitchFamily="18" charset="0"/>
                <a:cs typeface="Times New Roman" pitchFamily="18" charset="0"/>
              </a:rPr>
              <a:t>      Список литературы…………… …………………………..   22</a:t>
            </a:r>
            <a:endParaRPr lang="ru-RU" sz="1800" dirty="0" smtClean="0">
              <a:latin typeface="Times New Roman" pitchFamily="18" charset="0"/>
              <a:cs typeface="Times New Roman" pitchFamily="18" charset="0"/>
            </a:endParaRPr>
          </a:p>
          <a:p>
            <a:r>
              <a:rPr lang="ru-RU" sz="1800" b="1" i="1" dirty="0" smtClean="0">
                <a:latin typeface="Times New Roman" pitchFamily="18" charset="0"/>
                <a:cs typeface="Times New Roman" pitchFamily="18" charset="0"/>
              </a:rPr>
              <a:t>      Приложение первое…….…………………………….……...  23          </a:t>
            </a:r>
            <a:endParaRPr lang="ru-RU" sz="1800" dirty="0" smtClean="0">
              <a:latin typeface="Times New Roman" pitchFamily="18" charset="0"/>
              <a:cs typeface="Times New Roman" pitchFamily="18" charset="0"/>
            </a:endParaRPr>
          </a:p>
          <a:p>
            <a:endParaRPr lang="ru-RU" sz="1800" dirty="0">
              <a:solidFill>
                <a:srgbClr val="003366"/>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0" y="2714620"/>
            <a:ext cx="8686800" cy="3411543"/>
          </a:xfrm>
        </p:spPr>
        <p:txBody>
          <a:bodyPr/>
          <a:lstStyle/>
          <a:p>
            <a:pPr>
              <a:buNone/>
            </a:pPr>
            <a:r>
              <a:rPr lang="ru-RU" dirty="0" smtClean="0"/>
              <a:t>   </a:t>
            </a:r>
            <a:r>
              <a:rPr lang="ru-RU" sz="2800" b="1" dirty="0" smtClean="0">
                <a:latin typeface="Times New Roman" pitchFamily="18" charset="0"/>
                <a:cs typeface="Times New Roman" pitchFamily="18" charset="0"/>
              </a:rPr>
              <a:t>П. Кюри был первым человеком, испытавшим на себе разрушительное действие ядерной радиации. Он был и первым, кто доказал существование ядерной энергии и измерил её величину, выделяемую при радиоактивном распаде. В 1903 г. он вместе с </a:t>
            </a:r>
            <a:r>
              <a:rPr lang="ru-RU" sz="2800" b="1" dirty="0" err="1" smtClean="0">
                <a:latin typeface="Times New Roman" pitchFamily="18" charset="0"/>
                <a:cs typeface="Times New Roman" pitchFamily="18" charset="0"/>
              </a:rPr>
              <a:t>Лабордом</a:t>
            </a:r>
            <a:r>
              <a:rPr lang="ru-RU" sz="2800" b="1" dirty="0" smtClean="0">
                <a:latin typeface="Times New Roman" pitchFamily="18" charset="0"/>
                <a:cs typeface="Times New Roman" pitchFamily="18" charset="0"/>
              </a:rPr>
              <a:t>, нашёл что </a:t>
            </a:r>
            <a:r>
              <a:rPr lang="ru-RU" sz="2800" b="1" i="1" dirty="0" smtClean="0">
                <a:latin typeface="Times New Roman" pitchFamily="18" charset="0"/>
                <a:cs typeface="Times New Roman" pitchFamily="18" charset="0"/>
              </a:rPr>
              <a:t>«соли радия являются источником теплоты, выделяющейся непрерывно и самопроизвольно»</a:t>
            </a:r>
            <a:r>
              <a:rPr lang="ru-RU" sz="2800" b="1" dirty="0" smtClean="0">
                <a:latin typeface="Times New Roman" pitchFamily="18" charset="0"/>
                <a:cs typeface="Times New Roman" pitchFamily="18" charset="0"/>
              </a:rPr>
              <a:t> </a:t>
            </a:r>
            <a:endParaRPr lang="ru-RU" sz="2800" b="1" dirty="0">
              <a:latin typeface="Times New Roman" pitchFamily="18" charset="0"/>
              <a:cs typeface="Times New Roman" pitchFamily="18" charset="0"/>
            </a:endParaRPr>
          </a:p>
        </p:txBody>
      </p:sp>
      <p:pic>
        <p:nvPicPr>
          <p:cNvPr id="15362" name="Picture 2" descr="http://im7-tub-ru.yandex.net/i?id=285167162-02-72&amp;n=21"/>
          <p:cNvPicPr>
            <a:picLocks noChangeAspect="1" noChangeArrowheads="1"/>
          </p:cNvPicPr>
          <p:nvPr/>
        </p:nvPicPr>
        <p:blipFill>
          <a:blip r:embed="rId2" cstate="print"/>
          <a:srcRect/>
          <a:stretch>
            <a:fillRect/>
          </a:stretch>
        </p:blipFill>
        <p:spPr bwMode="auto">
          <a:xfrm>
            <a:off x="214282" y="428604"/>
            <a:ext cx="1785950" cy="2309418"/>
          </a:xfrm>
          <a:prstGeom prst="rect">
            <a:avLst/>
          </a:prstGeom>
          <a:noFill/>
        </p:spPr>
      </p:pic>
      <p:pic>
        <p:nvPicPr>
          <p:cNvPr id="15364" name="Picture 4" descr="http://im1-tub-ru.yandex.net/i?id=110848608-69-72&amp;n=21"/>
          <p:cNvPicPr>
            <a:picLocks noChangeAspect="1" noChangeArrowheads="1"/>
          </p:cNvPicPr>
          <p:nvPr/>
        </p:nvPicPr>
        <p:blipFill>
          <a:blip r:embed="rId3" cstate="print"/>
          <a:srcRect/>
          <a:stretch>
            <a:fillRect/>
          </a:stretch>
        </p:blipFill>
        <p:spPr bwMode="auto">
          <a:xfrm>
            <a:off x="5654062" y="214290"/>
            <a:ext cx="3044210" cy="2428892"/>
          </a:xfrm>
          <a:prstGeom prst="rect">
            <a:avLst/>
          </a:prstGeom>
          <a:noFill/>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600200"/>
            <a:ext cx="9144000" cy="4525963"/>
          </a:xfrm>
        </p:spPr>
        <p:txBody>
          <a:bodyPr/>
          <a:lstStyle/>
          <a:p>
            <a:pPr>
              <a:buNone/>
            </a:pPr>
            <a:r>
              <a:rPr lang="ru-RU" sz="2800" b="1" dirty="0" smtClean="0">
                <a:latin typeface="Times New Roman" pitchFamily="18" charset="0"/>
                <a:cs typeface="Times New Roman" pitchFamily="18" charset="0"/>
              </a:rPr>
              <a:t>    Пьер Кюри хорошо сознавал и громадные общественные последствия своего открытия. В том же году в своей нобелевской речи он сказал следующие пророческие слова, которые М. Кюри поставила эпиграфом к своей книге о нем:</a:t>
            </a:r>
          </a:p>
          <a:p>
            <a:pPr>
              <a:buNone/>
            </a:pPr>
            <a:r>
              <a:rPr lang="ru-RU" sz="2800" b="1" dirty="0" smtClean="0">
                <a:latin typeface="Times New Roman" pitchFamily="18" charset="0"/>
                <a:cs typeface="Times New Roman" pitchFamily="18" charset="0"/>
              </a:rPr>
              <a:t>    «Нетрудно предвидеть, что в преступных руках радий может сделаться крайне опасным, и вот возникает вопрос, действительно ли полезно </a:t>
            </a:r>
            <a:r>
              <a:rPr lang="ru-RU" sz="2800" b="1" smtClean="0">
                <a:latin typeface="Times New Roman" pitchFamily="18" charset="0"/>
                <a:cs typeface="Times New Roman" pitchFamily="18" charset="0"/>
              </a:rPr>
              <a:t>для человечества </a:t>
            </a:r>
            <a:r>
              <a:rPr lang="ru-RU" sz="2800" b="1" dirty="0" smtClean="0">
                <a:latin typeface="Times New Roman" pitchFamily="18" charset="0"/>
                <a:cs typeface="Times New Roman" pitchFamily="18" charset="0"/>
              </a:rPr>
              <a:t>знать секреты природы, действительно ли оно достаточно зрело для того, чтобы их правильно использовать, или это знание принесёт ему только вред</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785794"/>
            <a:ext cx="9144000" cy="5340369"/>
          </a:xfrm>
        </p:spPr>
        <p:txBody>
          <a:bodyPr/>
          <a:lstStyle/>
          <a:p>
            <a:pPr>
              <a:buNone/>
            </a:pPr>
            <a:r>
              <a:rPr lang="ru-RU" dirty="0" smtClean="0"/>
              <a:t>  </a:t>
            </a:r>
            <a:r>
              <a:rPr lang="ru-RU" sz="2800" b="1" dirty="0" smtClean="0">
                <a:latin typeface="Times New Roman" pitchFamily="18" charset="0"/>
                <a:cs typeface="Times New Roman" pitchFamily="18" charset="0"/>
              </a:rPr>
              <a:t>Опыты гг. Кюри привели прежде всего к открытию нового </a:t>
            </a:r>
            <a:r>
              <a:rPr lang="ru-RU" sz="2800" b="1" dirty="0" err="1" smtClean="0">
                <a:latin typeface="Times New Roman" pitchFamily="18" charset="0"/>
                <a:cs typeface="Times New Roman" pitchFamily="18" charset="0"/>
              </a:rPr>
              <a:t>радиирующего</a:t>
            </a:r>
            <a:r>
              <a:rPr lang="ru-RU" sz="2800" b="1" dirty="0" smtClean="0">
                <a:latin typeface="Times New Roman" pitchFamily="18" charset="0"/>
                <a:cs typeface="Times New Roman" pitchFamily="18" charset="0"/>
              </a:rPr>
              <a:t> металла, по своим химическим свойствам аналогичного висмуту, — металла, который г. Кюри назвал в честь родины своей супруги полонием (жена Кюри — полька, урождённая Склодовская); что дальнейшие их опыты привели к открытию второго сильно </a:t>
            </a:r>
            <a:r>
              <a:rPr lang="ru-RU" sz="2800" b="1" dirty="0" err="1" smtClean="0">
                <a:latin typeface="Times New Roman" pitchFamily="18" charset="0"/>
                <a:cs typeface="Times New Roman" pitchFamily="18" charset="0"/>
              </a:rPr>
              <a:t>радиирующего</a:t>
            </a:r>
            <a:r>
              <a:rPr lang="ru-RU" sz="2800" b="1" dirty="0" smtClean="0">
                <a:latin typeface="Times New Roman" pitchFamily="18" charset="0"/>
                <a:cs typeface="Times New Roman" pitchFamily="18" charset="0"/>
              </a:rPr>
              <a:t> нового металла — радия, весьма близкого по химическим свойствам к барию; что опыты </a:t>
            </a:r>
            <a:r>
              <a:rPr lang="ru-RU" sz="2800" b="1" dirty="0" err="1" smtClean="0">
                <a:latin typeface="Times New Roman" pitchFamily="18" charset="0"/>
                <a:cs typeface="Times New Roman" pitchFamily="18" charset="0"/>
              </a:rPr>
              <a:t>Дебьерна</a:t>
            </a:r>
            <a:r>
              <a:rPr lang="ru-RU" sz="2800" b="1" dirty="0" smtClean="0">
                <a:latin typeface="Times New Roman" pitchFamily="18" charset="0"/>
                <a:cs typeface="Times New Roman" pitchFamily="18" charset="0"/>
              </a:rPr>
              <a:t> послужили к открытию третьего </a:t>
            </a:r>
            <a:r>
              <a:rPr lang="ru-RU" sz="2800" b="1" dirty="0" err="1" smtClean="0">
                <a:latin typeface="Times New Roman" pitchFamily="18" charset="0"/>
                <a:cs typeface="Times New Roman" pitchFamily="18" charset="0"/>
              </a:rPr>
              <a:t>радиирующего</a:t>
            </a:r>
            <a:r>
              <a:rPr lang="ru-RU" sz="2800" b="1" dirty="0" smtClean="0">
                <a:latin typeface="Times New Roman" pitchFamily="18" charset="0"/>
                <a:cs typeface="Times New Roman" pitchFamily="18" charset="0"/>
              </a:rPr>
              <a:t> нового металла — актиния, аналогичного торию. Далее г. Кюри приступил к самой интересной части своего доклада — к опытам с радием.</a:t>
            </a:r>
          </a:p>
          <a:p>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285860"/>
            <a:ext cx="8929718" cy="4840303"/>
          </a:xfrm>
        </p:spPr>
        <p:txBody>
          <a:bodyPr/>
          <a:lstStyle/>
          <a:p>
            <a:pPr>
              <a:buNone/>
            </a:pPr>
            <a:r>
              <a:rPr lang="ru-RU" dirty="0" smtClean="0"/>
              <a:t>   </a:t>
            </a:r>
            <a:r>
              <a:rPr lang="ru-RU" sz="2800" b="1" dirty="0" smtClean="0">
                <a:latin typeface="Times New Roman" pitchFamily="18" charset="0"/>
                <a:cs typeface="Times New Roman" pitchFamily="18" charset="0"/>
              </a:rPr>
              <a:t>Перечисленные опыты завершились демонстрацией светимости радия. Стеклянная трубка, толщиной в карандаш и длиной в мизинец, наполненная до двух третей смесью хлористых радия и бария, излучает в течение двух лет настолько сильный свет, что вблизи него можно свободно читать. </a:t>
            </a:r>
            <a:endParaRPr lang="ru-RU" sz="2800" b="1" dirty="0">
              <a:latin typeface="Times New Roman" pitchFamily="18" charset="0"/>
              <a:cs typeface="Times New Roman" pitchFamily="18" charset="0"/>
            </a:endParaRPr>
          </a:p>
        </p:txBody>
      </p:sp>
      <p:pic>
        <p:nvPicPr>
          <p:cNvPr id="12290" name="Picture 2" descr="http://im2-tub-ru.yandex.net/i?id=48822461-30-72&amp;n=21"/>
          <p:cNvPicPr>
            <a:picLocks noChangeAspect="1" noChangeArrowheads="1"/>
          </p:cNvPicPr>
          <p:nvPr/>
        </p:nvPicPr>
        <p:blipFill>
          <a:blip r:embed="rId2" cstate="print"/>
          <a:srcRect/>
          <a:stretch>
            <a:fillRect/>
          </a:stretch>
        </p:blipFill>
        <p:spPr bwMode="auto">
          <a:xfrm>
            <a:off x="357158" y="4500570"/>
            <a:ext cx="2810832" cy="1857378"/>
          </a:xfrm>
          <a:prstGeom prst="rect">
            <a:avLst/>
          </a:prstGeom>
          <a:noFill/>
        </p:spPr>
      </p:pic>
      <p:pic>
        <p:nvPicPr>
          <p:cNvPr id="12292" name="Picture 4" descr="http://im7-tub-ru.yandex.net/i?id=173992639-69-72&amp;n=21"/>
          <p:cNvPicPr>
            <a:picLocks noChangeAspect="1" noChangeArrowheads="1"/>
          </p:cNvPicPr>
          <p:nvPr/>
        </p:nvPicPr>
        <p:blipFill>
          <a:blip r:embed="rId3" cstate="print"/>
          <a:srcRect/>
          <a:stretch>
            <a:fillRect/>
          </a:stretch>
        </p:blipFill>
        <p:spPr bwMode="auto">
          <a:xfrm>
            <a:off x="5214942" y="4071942"/>
            <a:ext cx="2738457" cy="2053842"/>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357298"/>
            <a:ext cx="6786578" cy="4768865"/>
          </a:xfrm>
        </p:spPr>
        <p:txBody>
          <a:bodyPr/>
          <a:lstStyle/>
          <a:p>
            <a:pPr>
              <a:buNone/>
            </a:pP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Последние слова звучат весьма наивно и свидетельствуют ещё об очень слабом знакомстве с радиоактивностью в начале XX в. Однако это слабое знание радиоактивных явлений не помешало возникнуть и развиться новой отрасли промышленности: радиевой промышленности.</a:t>
            </a:r>
          </a:p>
          <a:p>
            <a:pPr>
              <a:buNone/>
            </a:pPr>
            <a:r>
              <a:rPr lang="ru-RU" sz="2800" b="1" dirty="0" smtClean="0">
                <a:latin typeface="Times New Roman" pitchFamily="18" charset="0"/>
                <a:cs typeface="Times New Roman" pitchFamily="18" charset="0"/>
              </a:rPr>
              <a:t>    Эта промышленность была зачатком будущей атомной промышленности</a:t>
            </a:r>
            <a:r>
              <a:rPr lang="ru-RU" sz="2800" b="1" dirty="0" smtClean="0"/>
              <a:t>. </a:t>
            </a:r>
          </a:p>
          <a:p>
            <a:pPr>
              <a:buNone/>
            </a:pPr>
            <a:r>
              <a:rPr lang="ru-RU" sz="2800" dirty="0" smtClean="0">
                <a:latin typeface="Times New Roman" pitchFamily="18" charset="0"/>
                <a:cs typeface="Times New Roman" pitchFamily="18" charset="0"/>
              </a:rPr>
              <a:t>.</a:t>
            </a:r>
          </a:p>
          <a:p>
            <a:pPr>
              <a:buNone/>
            </a:pPr>
            <a:endParaRPr lang="ru-RU" sz="2800" dirty="0">
              <a:latin typeface="Times New Roman" pitchFamily="18" charset="0"/>
              <a:cs typeface="Times New Roman" pitchFamily="18" charset="0"/>
            </a:endParaRPr>
          </a:p>
        </p:txBody>
      </p:sp>
      <p:pic>
        <p:nvPicPr>
          <p:cNvPr id="11266" name="Picture 2" descr="http://im5-tub-ru.yandex.net/i?id=491674412-17-72&amp;n=21"/>
          <p:cNvPicPr>
            <a:picLocks noChangeAspect="1" noChangeArrowheads="1"/>
          </p:cNvPicPr>
          <p:nvPr/>
        </p:nvPicPr>
        <p:blipFill>
          <a:blip r:embed="rId2" cstate="print"/>
          <a:srcRect/>
          <a:stretch>
            <a:fillRect/>
          </a:stretch>
        </p:blipFill>
        <p:spPr bwMode="auto">
          <a:xfrm>
            <a:off x="6643702" y="3929066"/>
            <a:ext cx="2311257" cy="2024546"/>
          </a:xfrm>
          <a:prstGeom prst="rect">
            <a:avLst/>
          </a:prstGeom>
          <a:noFill/>
        </p:spPr>
      </p:pic>
      <p:pic>
        <p:nvPicPr>
          <p:cNvPr id="11268" name="Picture 4" descr="http://im5-tub-ru.yandex.net/i?id=232852444-30-72&amp;n=21"/>
          <p:cNvPicPr>
            <a:picLocks noChangeAspect="1" noChangeArrowheads="1"/>
          </p:cNvPicPr>
          <p:nvPr/>
        </p:nvPicPr>
        <p:blipFill>
          <a:blip r:embed="rId3" cstate="print"/>
          <a:srcRect/>
          <a:stretch>
            <a:fillRect/>
          </a:stretch>
        </p:blipFill>
        <p:spPr bwMode="auto">
          <a:xfrm>
            <a:off x="6215074" y="1357298"/>
            <a:ext cx="2476504" cy="1857378"/>
          </a:xfrm>
          <a:prstGeom prst="rect">
            <a:avLst/>
          </a:prstGeom>
          <a:noFill/>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3" name="Содержимое 2"/>
          <p:cNvSpPr>
            <a:spLocks noGrp="1"/>
          </p:cNvSpPr>
          <p:nvPr>
            <p:ph sz="half" idx="1"/>
          </p:nvPr>
        </p:nvSpPr>
        <p:spPr>
          <a:xfrm>
            <a:off x="0" y="1428736"/>
            <a:ext cx="5214942" cy="4697427"/>
          </a:xfrm>
        </p:spPr>
        <p:txBody>
          <a:bodyPr/>
          <a:lstStyle/>
          <a:p>
            <a:pPr>
              <a:buNone/>
            </a:pPr>
            <a:r>
              <a:rPr lang="ru-RU" b="1" dirty="0" smtClean="0"/>
              <a:t>   </a:t>
            </a:r>
            <a:r>
              <a:rPr lang="ru-RU" sz="2800" b="1" dirty="0" smtClean="0">
                <a:latin typeface="Times New Roman" pitchFamily="18" charset="0"/>
                <a:cs typeface="Times New Roman" pitchFamily="18" charset="0"/>
              </a:rPr>
              <a:t>Роль супругов Кюри в истории открытия радиоактивности огромна. Они не только проделали титанический труд по исследованию радиоактивных свойств всех известных тогда минералов, но и провели первую попытку систематизации, выступая с докладами в </a:t>
            </a:r>
            <a:r>
              <a:rPr lang="ru-RU" sz="2800" b="1" dirty="0" err="1" smtClean="0">
                <a:latin typeface="Times New Roman" pitchFamily="18" charset="0"/>
                <a:cs typeface="Times New Roman" pitchFamily="18" charset="0"/>
              </a:rPr>
              <a:t>Сорбоннском</a:t>
            </a:r>
            <a:r>
              <a:rPr lang="ru-RU" sz="2800" b="1" dirty="0" smtClean="0">
                <a:latin typeface="Times New Roman" pitchFamily="18" charset="0"/>
                <a:cs typeface="Times New Roman" pitchFamily="18" charset="0"/>
              </a:rPr>
              <a:t> университете.</a:t>
            </a:r>
            <a:endParaRPr lang="ru-RU" sz="2800" dirty="0" smtClean="0">
              <a:latin typeface="Times New Roman" pitchFamily="18" charset="0"/>
              <a:cs typeface="Times New Roman" pitchFamily="18" charset="0"/>
            </a:endParaRPr>
          </a:p>
          <a:p>
            <a:endParaRPr lang="ru-RU" dirty="0"/>
          </a:p>
        </p:txBody>
      </p:sp>
      <p:pic>
        <p:nvPicPr>
          <p:cNvPr id="6" name="Picture 7" descr="мария"/>
          <p:cNvPicPr>
            <a:picLocks noGrp="1" noChangeAspect="1" noChangeArrowheads="1"/>
          </p:cNvPicPr>
          <p:nvPr>
            <p:ph sz="half" idx="2"/>
          </p:nvPr>
        </p:nvPicPr>
        <p:blipFill>
          <a:blip r:embed="rId2" cstate="print"/>
          <a:srcRect/>
          <a:stretch>
            <a:fillRect/>
          </a:stretch>
        </p:blipFill>
        <p:spPr>
          <a:xfrm>
            <a:off x="5500694" y="1571612"/>
            <a:ext cx="3095625" cy="2009775"/>
          </a:xfrm>
          <a:noFill/>
        </p:spPr>
      </p:pic>
      <p:pic>
        <p:nvPicPr>
          <p:cNvPr id="7" name="Picture 8" descr="мари за столом сидя"/>
          <p:cNvPicPr>
            <a:picLocks noChangeAspect="1" noChangeArrowheads="1"/>
          </p:cNvPicPr>
          <p:nvPr/>
        </p:nvPicPr>
        <p:blipFill>
          <a:blip r:embed="rId3" cstate="print"/>
          <a:srcRect/>
          <a:stretch>
            <a:fillRect/>
          </a:stretch>
        </p:blipFill>
        <p:spPr>
          <a:xfrm>
            <a:off x="5508625" y="3933825"/>
            <a:ext cx="3168650" cy="2130425"/>
          </a:xfrm>
          <a:prstGeom prst="rect">
            <a:avLst/>
          </a:prstGeom>
          <a:noFill/>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ru-RU" sz="3200" b="1" dirty="0" smtClean="0">
                <a:solidFill>
                  <a:srgbClr val="C00000"/>
                </a:solidFill>
                <a:latin typeface="Times New Roman" pitchFamily="18" charset="0"/>
                <a:cs typeface="Times New Roman" pitchFamily="18" charset="0"/>
              </a:rPr>
              <a:t>Открытие искусственной радиоактивности</a:t>
            </a:r>
            <a:r>
              <a:rPr lang="ru-RU" b="1" dirty="0" smtClean="0">
                <a:solidFill>
                  <a:srgbClr val="C00000"/>
                </a:solidFill>
              </a:rPr>
              <a:t>.</a:t>
            </a:r>
            <a:r>
              <a:rPr lang="ru-RU" dirty="0" smtClean="0"/>
              <a:t/>
            </a:r>
            <a:br>
              <a:rPr lang="ru-RU" dirty="0" smtClean="0"/>
            </a:br>
            <a:r>
              <a:rPr lang="ru-RU" b="1" i="1" dirty="0" smtClean="0"/>
              <a:t> </a:t>
            </a:r>
            <a:r>
              <a:rPr lang="ru-RU" dirty="0" smtClean="0"/>
              <a:t/>
            </a:r>
            <a:br>
              <a:rPr lang="ru-RU" dirty="0" smtClean="0"/>
            </a:br>
            <a:endParaRPr lang="ru-RU" dirty="0"/>
          </a:p>
        </p:txBody>
      </p:sp>
      <p:sp>
        <p:nvSpPr>
          <p:cNvPr id="3" name="Содержимое 2"/>
          <p:cNvSpPr>
            <a:spLocks noGrp="1"/>
          </p:cNvSpPr>
          <p:nvPr>
            <p:ph idx="1"/>
          </p:nvPr>
        </p:nvSpPr>
        <p:spPr>
          <a:xfrm>
            <a:off x="-285784" y="1285860"/>
            <a:ext cx="9144064" cy="4840303"/>
          </a:xfrm>
        </p:spPr>
        <p:txBody>
          <a:bodyPr/>
          <a:lstStyle/>
          <a:p>
            <a:pPr>
              <a:buNone/>
            </a:pPr>
            <a:r>
              <a:rPr lang="ru-RU" b="1" dirty="0" smtClean="0"/>
              <a:t>   </a:t>
            </a:r>
            <a:r>
              <a:rPr lang="ru-RU" sz="2800" b="1" dirty="0" smtClean="0">
                <a:latin typeface="Times New Roman" pitchFamily="18" charset="0"/>
                <a:cs typeface="Times New Roman" pitchFamily="18" charset="0"/>
              </a:rPr>
              <a:t>Однако оно явилось лишь одним из четырех великих открытий, сделанных в 1932 г., благодаря которым этот год был назван чудесным годом радиоактивности. Во-первых, помимо осуществления искусственной </a:t>
            </a:r>
            <a:r>
              <a:rPr lang="ru-RU" sz="2800" b="1" dirty="0" err="1" smtClean="0">
                <a:latin typeface="Times New Roman" pitchFamily="18" charset="0"/>
                <a:cs typeface="Times New Roman" pitchFamily="18" charset="0"/>
              </a:rPr>
              <a:t>трансмутации</a:t>
            </a:r>
            <a:r>
              <a:rPr lang="ru-RU" sz="2800" b="1" dirty="0" smtClean="0">
                <a:latin typeface="Times New Roman" pitchFamily="18" charset="0"/>
                <a:cs typeface="Times New Roman" pitchFamily="18" charset="0"/>
              </a:rPr>
              <a:t> был наконец-то обнаружен положительно заряженный электрон, или </a:t>
            </a:r>
            <a:r>
              <a:rPr lang="ru-RU" sz="2800" b="1" i="1" dirty="0" smtClean="0">
                <a:solidFill>
                  <a:srgbClr val="FF0000"/>
                </a:solidFill>
                <a:latin typeface="Times New Roman" pitchFamily="18" charset="0"/>
                <a:cs typeface="Times New Roman" pitchFamily="18" charset="0"/>
              </a:rPr>
              <a:t>позитрон,</a:t>
            </a:r>
            <a:r>
              <a:rPr lang="ru-RU" sz="2800" b="1" dirty="0" smtClean="0">
                <a:latin typeface="Times New Roman" pitchFamily="18" charset="0"/>
                <a:cs typeface="Times New Roman" pitchFamily="18" charset="0"/>
              </a:rPr>
              <a:t> в противоположность ему отрицательный электрон с тех пор получил название негатрон. Во-вторых, был открыт </a:t>
            </a:r>
            <a:r>
              <a:rPr lang="ru-RU" sz="2800" b="1" i="1" dirty="0" smtClean="0">
                <a:solidFill>
                  <a:srgbClr val="FF0000"/>
                </a:solidFill>
                <a:latin typeface="Times New Roman" pitchFamily="18" charset="0"/>
                <a:cs typeface="Times New Roman" pitchFamily="18" charset="0"/>
              </a:rPr>
              <a:t>нейтрон</a:t>
            </a:r>
            <a:r>
              <a:rPr lang="ru-RU" sz="2800" b="1" dirty="0" smtClean="0">
                <a:solidFill>
                  <a:srgbClr val="FF0000"/>
                </a:solidFill>
                <a:latin typeface="Times New Roman" pitchFamily="18" charset="0"/>
                <a:cs typeface="Times New Roman" pitchFamily="18" charset="0"/>
              </a:rPr>
              <a:t> </a:t>
            </a:r>
            <a:r>
              <a:rPr lang="ru-RU" sz="2800" b="1" dirty="0" smtClean="0">
                <a:latin typeface="Times New Roman" pitchFamily="18" charset="0"/>
                <a:cs typeface="Times New Roman" pitchFamily="18" charset="0"/>
              </a:rPr>
              <a:t>— незаряженная элементарная частица с массой 1 (единица), которую можно рассматривать как нейтральное ядро, только без внешнего электрона.</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285860"/>
            <a:ext cx="8686800" cy="4840303"/>
          </a:xfrm>
        </p:spPr>
        <p:txBody>
          <a:bodyPr/>
          <a:lstStyle/>
          <a:p>
            <a:pPr>
              <a:buNone/>
            </a:pPr>
            <a:r>
              <a:rPr lang="ru-RU" dirty="0" smtClean="0"/>
              <a:t>   </a:t>
            </a:r>
            <a:r>
              <a:rPr lang="ru-RU" sz="2800" b="1" dirty="0" smtClean="0">
                <a:latin typeface="Times New Roman" pitchFamily="18" charset="0"/>
                <a:cs typeface="Times New Roman" pitchFamily="18" charset="0"/>
              </a:rPr>
              <a:t>И наконец, был открыт изотоп водорода с массой 2, названный </a:t>
            </a:r>
            <a:r>
              <a:rPr lang="ru-RU" sz="2800" b="1" i="1" dirty="0" smtClean="0">
                <a:latin typeface="Times New Roman" pitchFamily="18" charset="0"/>
                <a:cs typeface="Times New Roman" pitchFamily="18" charset="0"/>
              </a:rPr>
              <a:t>тяжелым водородом,</a:t>
            </a:r>
            <a:r>
              <a:rPr lang="ru-RU" sz="2800" b="1" dirty="0" smtClean="0">
                <a:latin typeface="Times New Roman" pitchFamily="18" charset="0"/>
                <a:cs typeface="Times New Roman" pitchFamily="18" charset="0"/>
              </a:rPr>
              <a:t> или </a:t>
            </a:r>
            <a:r>
              <a:rPr lang="ru-RU" sz="2800" b="1" i="1" dirty="0" smtClean="0">
                <a:latin typeface="Times New Roman" pitchFamily="18" charset="0"/>
                <a:cs typeface="Times New Roman" pitchFamily="18" charset="0"/>
              </a:rPr>
              <a:t>дейтерием,</a:t>
            </a:r>
            <a:r>
              <a:rPr lang="ru-RU" sz="2800" b="1" dirty="0" smtClean="0">
                <a:latin typeface="Times New Roman" pitchFamily="18" charset="0"/>
                <a:cs typeface="Times New Roman" pitchFamily="18" charset="0"/>
              </a:rPr>
              <a:t> ядро которого, как считается, состоит из протона </a:t>
            </a:r>
            <a:r>
              <a:rPr lang="ru-RU" sz="2800" b="1" i="1" dirty="0" err="1" smtClean="0">
                <a:latin typeface="Times New Roman" pitchFamily="18" charset="0"/>
                <a:cs typeface="Times New Roman" pitchFamily="18" charset="0"/>
              </a:rPr>
              <a:t>р</a:t>
            </a:r>
            <a:r>
              <a:rPr lang="ru-RU" sz="2800" b="1" dirty="0" smtClean="0">
                <a:latin typeface="Times New Roman" pitchFamily="18" charset="0"/>
                <a:cs typeface="Times New Roman" pitchFamily="18" charset="0"/>
              </a:rPr>
              <a:t> и нейтрона </a:t>
            </a:r>
            <a:r>
              <a:rPr lang="ru-RU" sz="2800" b="1" i="1" dirty="0" err="1" smtClean="0">
                <a:latin typeface="Times New Roman" pitchFamily="18" charset="0"/>
                <a:cs typeface="Times New Roman" pitchFamily="18" charset="0"/>
              </a:rPr>
              <a:t>п</a:t>
            </a:r>
            <a:r>
              <a:rPr lang="ru-RU" sz="2800" b="1" i="1" dirty="0" smtClean="0">
                <a:latin typeface="Times New Roman" pitchFamily="18" charset="0"/>
                <a:cs typeface="Times New Roman" pitchFamily="18" charset="0"/>
              </a:rPr>
              <a:t>;</a:t>
            </a:r>
            <a:r>
              <a:rPr lang="ru-RU" sz="2800" b="1" dirty="0" smtClean="0">
                <a:latin typeface="Times New Roman" pitchFamily="18" charset="0"/>
                <a:cs typeface="Times New Roman" pitchFamily="18" charset="0"/>
              </a:rPr>
              <a:t> подобно обычному водороду, его атом имеет один внешний электрон. В следующем, 1933, году произошло еще одно открытие, которое в некотором роде (во всяком случае, по мнению первых исследователей атомной энергии) представляло наибольший интерес. Речь идет об открытии искусственной радиоактивности.</a:t>
            </a:r>
          </a:p>
          <a:p>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214346" y="1357298"/>
            <a:ext cx="9144064" cy="4768865"/>
          </a:xfrm>
        </p:spPr>
        <p:txBody>
          <a:bodyPr/>
          <a:lstStyle/>
          <a:p>
            <a:pPr>
              <a:buNone/>
            </a:pPr>
            <a:r>
              <a:rPr lang="ru-RU" dirty="0" smtClean="0"/>
              <a:t>   </a:t>
            </a:r>
            <a:r>
              <a:rPr lang="ru-RU" sz="2800" b="1" dirty="0" smtClean="0">
                <a:latin typeface="Times New Roman" pitchFamily="18" charset="0"/>
                <a:cs typeface="Times New Roman" pitchFamily="18" charset="0"/>
              </a:rPr>
              <a:t>1933—1934 гг. Для одного из первых исследователей этой проблемы — М. Кюри — данное открытие представляло еще особый интерес: оно было сделано ее дочерью и зятем. М. Кюри имела счастье за несколько месяцев до своей смерти передать зажженный ею факел членам своей семьи. </a:t>
            </a:r>
            <a:endParaRPr lang="ru-RU" sz="2800" b="1" dirty="0">
              <a:latin typeface="Times New Roman" pitchFamily="18" charset="0"/>
              <a:cs typeface="Times New Roman" pitchFamily="18" charset="0"/>
            </a:endParaRPr>
          </a:p>
        </p:txBody>
      </p:sp>
      <p:pic>
        <p:nvPicPr>
          <p:cNvPr id="7170" name="Picture 2" descr="http://im5-tub-ru.yandex.net/i?id=272102012-29-72&amp;n=21"/>
          <p:cNvPicPr>
            <a:picLocks noChangeAspect="1" noChangeArrowheads="1"/>
          </p:cNvPicPr>
          <p:nvPr/>
        </p:nvPicPr>
        <p:blipFill>
          <a:blip r:embed="rId2" cstate="print"/>
          <a:srcRect/>
          <a:stretch>
            <a:fillRect/>
          </a:stretch>
        </p:blipFill>
        <p:spPr bwMode="auto">
          <a:xfrm>
            <a:off x="1928794" y="4004696"/>
            <a:ext cx="3000396" cy="2206174"/>
          </a:xfrm>
          <a:prstGeom prst="rect">
            <a:avLst/>
          </a:prstGeom>
          <a:noFill/>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ru-RU" b="1" dirty="0" smtClean="0">
                <a:latin typeface="Times New Roman" pitchFamily="18" charset="0"/>
                <a:cs typeface="Times New Roman" pitchFamily="18" charset="0"/>
              </a:rPr>
              <a:t>   Предмет, который она превратила из диковины в колосс, через четверть века находился на пороге того, чтобы обрести новую, плодотворную жизнь. Изучая упомянутый эффект Боте и Беккера, супруги </a:t>
            </a:r>
            <a:r>
              <a:rPr lang="ru-RU" b="1" dirty="0" err="1" smtClean="0">
                <a:latin typeface="Times New Roman" pitchFamily="18" charset="0"/>
                <a:cs typeface="Times New Roman" pitchFamily="18" charset="0"/>
              </a:rPr>
              <a:t>Жолио</a:t>
            </a:r>
            <a:r>
              <a:rPr lang="ru-RU" b="1" dirty="0" smtClean="0">
                <a:latin typeface="Times New Roman" pitchFamily="18" charset="0"/>
                <a:cs typeface="Times New Roman" pitchFamily="18" charset="0"/>
              </a:rPr>
              <a:t> обнаружили, что счетчик продолжал регистрировать импульсы даже после того, как был удален полоний, первоначально возбуждавший их.</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5" name="Содержимое 4"/>
          <p:cNvSpPr>
            <a:spLocks noGrp="1"/>
          </p:cNvSpPr>
          <p:nvPr>
            <p:ph sz="half" idx="1"/>
          </p:nvPr>
        </p:nvSpPr>
        <p:spPr>
          <a:xfrm>
            <a:off x="0" y="1428736"/>
            <a:ext cx="4857752" cy="4525963"/>
          </a:xfrm>
        </p:spPr>
        <p:txBody>
          <a:bodyPr/>
          <a:lstStyle/>
          <a:p>
            <a:pPr>
              <a:buNone/>
            </a:pPr>
            <a:r>
              <a:rPr lang="ru-RU" b="1" dirty="0" smtClean="0">
                <a:latin typeface="Times New Roman" pitchFamily="18" charset="0"/>
                <a:cs typeface="Times New Roman" pitchFamily="18" charset="0"/>
              </a:rPr>
              <a:t>    Этот урок посвящен истории открытия радиоактивности, то есть роли таких ученых, как немецкий физик, лауреат Нобелевской премии Вильгельм Конрад Рентген, А. Беккерель, супруги Мария и Пьер Кюри, </a:t>
            </a:r>
            <a:r>
              <a:rPr lang="ru-RU" b="1" dirty="0" err="1" smtClean="0">
                <a:latin typeface="Times New Roman" pitchFamily="18" charset="0"/>
                <a:cs typeface="Times New Roman" pitchFamily="18" charset="0"/>
              </a:rPr>
              <a:t>Жолио</a:t>
            </a:r>
            <a:r>
              <a:rPr lang="ru-RU" b="1" dirty="0" smtClean="0">
                <a:latin typeface="Times New Roman" pitchFamily="18" charset="0"/>
                <a:cs typeface="Times New Roman" pitchFamily="18" charset="0"/>
              </a:rPr>
              <a:t> Кюри, в становлении этой науки. </a:t>
            </a:r>
          </a:p>
          <a:p>
            <a:endParaRPr lang="ru-RU" dirty="0">
              <a:latin typeface="Times New Roman" pitchFamily="18" charset="0"/>
              <a:cs typeface="Times New Roman" pitchFamily="18" charset="0"/>
            </a:endParaRPr>
          </a:p>
        </p:txBody>
      </p:sp>
      <p:pic>
        <p:nvPicPr>
          <p:cNvPr id="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04048" y="3357563"/>
            <a:ext cx="1954231" cy="2571768"/>
          </a:xfrm>
          <a:prstGeom prst="rect">
            <a:avLst/>
          </a:prstGeom>
          <a:noFill/>
          <a:ln w="9525">
            <a:noFill/>
            <a:miter lim="800000"/>
            <a:headEnd/>
            <a:tailEnd/>
          </a:ln>
        </p:spPr>
      </p:pic>
      <p:pic>
        <p:nvPicPr>
          <p:cNvPr id="44034" name="Picture 2" descr="ЖОЛИО-КЮРИ Фредерик (Joliot - Curie Frederic)"/>
          <p:cNvPicPr>
            <a:picLocks noChangeAspect="1" noChangeArrowheads="1"/>
          </p:cNvPicPr>
          <p:nvPr/>
        </p:nvPicPr>
        <p:blipFill>
          <a:blip r:embed="rId3" cstate="print"/>
          <a:srcRect/>
          <a:stretch>
            <a:fillRect/>
          </a:stretch>
        </p:blipFill>
        <p:spPr bwMode="auto">
          <a:xfrm>
            <a:off x="5072066" y="2285992"/>
            <a:ext cx="1643074" cy="1916921"/>
          </a:xfrm>
          <a:prstGeom prst="rect">
            <a:avLst/>
          </a:prstGeom>
          <a:noFill/>
        </p:spPr>
      </p:pic>
      <p:pic>
        <p:nvPicPr>
          <p:cNvPr id="44036" name="Picture 4" descr="http://www.calstatela.edu/academic/nuclear_physics/becquerel_460.gif"/>
          <p:cNvPicPr>
            <a:picLocks noChangeAspect="1" noChangeArrowheads="1"/>
          </p:cNvPicPr>
          <p:nvPr/>
        </p:nvPicPr>
        <p:blipFill>
          <a:blip r:embed="rId4" cstate="print"/>
          <a:srcRect/>
          <a:stretch>
            <a:fillRect/>
          </a:stretch>
        </p:blipFill>
        <p:spPr bwMode="auto">
          <a:xfrm>
            <a:off x="6786578" y="714356"/>
            <a:ext cx="1998612" cy="2571744"/>
          </a:xfrm>
          <a:prstGeom prst="rect">
            <a:avLst/>
          </a:prstGeom>
          <a:noFill/>
        </p:spPr>
      </p:pic>
      <p:pic>
        <p:nvPicPr>
          <p:cNvPr id="44038" name="Picture 6" descr="http://im5-tub-ru.yandex.net/i?id=115344799-07-72&amp;n=21"/>
          <p:cNvPicPr>
            <a:picLocks noChangeAspect="1" noChangeArrowheads="1"/>
          </p:cNvPicPr>
          <p:nvPr/>
        </p:nvPicPr>
        <p:blipFill>
          <a:blip r:embed="rId5" cstate="print"/>
          <a:srcRect/>
          <a:stretch>
            <a:fillRect/>
          </a:stretch>
        </p:blipFill>
        <p:spPr bwMode="auto">
          <a:xfrm>
            <a:off x="5143504" y="285728"/>
            <a:ext cx="1500198" cy="1902788"/>
          </a:xfrm>
          <a:prstGeom prst="rect">
            <a:avLst/>
          </a:prstGeom>
          <a:noFill/>
        </p:spPr>
      </p:pic>
      <p:sp>
        <p:nvSpPr>
          <p:cNvPr id="9" name="Содержимое 8"/>
          <p:cNvSpPr>
            <a:spLocks noGrp="1"/>
          </p:cNvSpPr>
          <p:nvPr>
            <p:ph sz="half" idx="2"/>
          </p:nvPr>
        </p:nvSpPr>
        <p:spPr/>
        <p:txBody>
          <a:bodyPr/>
          <a:lstStyle/>
          <a:p>
            <a:endParaRPr lang="ru-RU" dirty="0"/>
          </a:p>
        </p:txBody>
      </p:sp>
      <p:pic>
        <p:nvPicPr>
          <p:cNvPr id="43010" name="Picture 2" descr="http://im1-tub-ru.yandex.net/i?id=246728547-68-72&amp;n=21"/>
          <p:cNvPicPr>
            <a:picLocks noChangeAspect="1" noChangeArrowheads="1"/>
          </p:cNvPicPr>
          <p:nvPr/>
        </p:nvPicPr>
        <p:blipFill>
          <a:blip r:embed="rId6" cstate="print"/>
          <a:srcRect/>
          <a:stretch>
            <a:fillRect/>
          </a:stretch>
        </p:blipFill>
        <p:spPr bwMode="auto">
          <a:xfrm>
            <a:off x="5143504" y="4286256"/>
            <a:ext cx="1428760" cy="1984389"/>
          </a:xfrm>
          <a:prstGeom prst="rect">
            <a:avLst/>
          </a:prstGeom>
          <a:noFill/>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3" name="Содержимое 2"/>
          <p:cNvSpPr>
            <a:spLocks noGrp="1"/>
          </p:cNvSpPr>
          <p:nvPr>
            <p:ph sz="half" idx="1"/>
          </p:nvPr>
        </p:nvSpPr>
        <p:spPr/>
        <p:txBody>
          <a:bodyPr/>
          <a:lstStyle/>
          <a:p>
            <a:pPr>
              <a:buNone/>
            </a:pPr>
            <a:r>
              <a:rPr lang="ru-RU" dirty="0" smtClean="0"/>
              <a:t>   </a:t>
            </a:r>
            <a:endParaRPr lang="ru-RU" sz="2800" b="1" dirty="0">
              <a:latin typeface="Times New Roman" pitchFamily="18" charset="0"/>
              <a:cs typeface="Times New Roman" pitchFamily="18" charset="0"/>
            </a:endParaRPr>
          </a:p>
        </p:txBody>
      </p:sp>
      <p:sp>
        <p:nvSpPr>
          <p:cNvPr id="5" name="Содержимое 4"/>
          <p:cNvSpPr>
            <a:spLocks noGrp="1"/>
          </p:cNvSpPr>
          <p:nvPr>
            <p:ph sz="half" idx="2"/>
          </p:nvPr>
        </p:nvSpPr>
        <p:spPr>
          <a:xfrm>
            <a:off x="0" y="1428736"/>
            <a:ext cx="9144000" cy="4697427"/>
          </a:xfrm>
        </p:spPr>
        <p:txBody>
          <a:bodyPr/>
          <a:lstStyle/>
          <a:p>
            <a:pPr>
              <a:buNone/>
            </a:pPr>
            <a:r>
              <a:rPr lang="ru-RU" b="1" dirty="0" smtClean="0">
                <a:latin typeface="Times New Roman" pitchFamily="18" charset="0"/>
                <a:cs typeface="Times New Roman" pitchFamily="18" charset="0"/>
              </a:rPr>
              <a:t>    Эти импульсы прекращались точно таким же образом, как импульсы неустойчивого радиоэлемента с периодом полураспада 3 </a:t>
            </a:r>
            <a:r>
              <a:rPr lang="ru-RU" b="1" i="1" dirty="0" smtClean="0">
                <a:latin typeface="Times New Roman" pitchFamily="18" charset="0"/>
                <a:cs typeface="Times New Roman" pitchFamily="18" charset="0"/>
              </a:rPr>
              <a:t>мин.</a:t>
            </a:r>
            <a:r>
              <a:rPr lang="ru-RU" b="1" dirty="0" smtClean="0">
                <a:latin typeface="Times New Roman" pitchFamily="18" charset="0"/>
                <a:cs typeface="Times New Roman" pitchFamily="18" charset="0"/>
              </a:rPr>
              <a:t> Ученые установили, что алюминиевое окошко, через которое проходило </a:t>
            </a:r>
            <a:r>
              <a:rPr lang="el-GR" b="1" dirty="0" smtClean="0">
                <a:latin typeface="Times New Roman" pitchFamily="18" charset="0"/>
                <a:cs typeface="Times New Roman" pitchFamily="18" charset="0"/>
              </a:rPr>
              <a:t>α</a:t>
            </a:r>
            <a:r>
              <a:rPr lang="ru-RU" b="1" dirty="0" smtClean="0">
                <a:latin typeface="Times New Roman" pitchFamily="18" charset="0"/>
                <a:cs typeface="Times New Roman" pitchFamily="18" charset="0"/>
              </a:rPr>
              <a:t>-излучение полония, само становилось радиоактивным благодаря генерируемым нейтронам; аналогичный эффект имел место для бора и магния, только наблюдались другие периоды полураспада (соответственно 11 и 2,5 </a:t>
            </a:r>
            <a:r>
              <a:rPr lang="ru-RU" b="1" i="1" dirty="0" smtClean="0">
                <a:latin typeface="Times New Roman" pitchFamily="18" charset="0"/>
                <a:cs typeface="Times New Roman" pitchFamily="18" charset="0"/>
              </a:rPr>
              <a:t>мин).</a:t>
            </a:r>
            <a:endParaRPr lang="ru-RU" b="1"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pic>
        <p:nvPicPr>
          <p:cNvPr id="6146" name="Picture 2" descr="http://im2-tub-ru.yandex.net/i?id=178935824-51-72&amp;n=21"/>
          <p:cNvPicPr>
            <a:picLocks noChangeAspect="1" noChangeArrowheads="1"/>
          </p:cNvPicPr>
          <p:nvPr/>
        </p:nvPicPr>
        <p:blipFill>
          <a:blip r:embed="rId2" cstate="print"/>
          <a:srcRect/>
          <a:stretch>
            <a:fillRect/>
          </a:stretch>
        </p:blipFill>
        <p:spPr bwMode="auto">
          <a:xfrm>
            <a:off x="2500298" y="5286388"/>
            <a:ext cx="3071834" cy="1428750"/>
          </a:xfrm>
          <a:prstGeom prst="rect">
            <a:avLst/>
          </a:prstGeom>
          <a:noFill/>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214422"/>
            <a:ext cx="8929718" cy="4911741"/>
          </a:xfrm>
        </p:spPr>
        <p:txBody>
          <a:bodyPr/>
          <a:lstStyle/>
          <a:p>
            <a:pPr>
              <a:buNone/>
            </a:pPr>
            <a:r>
              <a:rPr lang="ru-RU" b="1" dirty="0" smtClean="0"/>
              <a:t>   </a:t>
            </a:r>
            <a:r>
              <a:rPr lang="ru-RU" sz="2400" b="1" dirty="0" smtClean="0">
                <a:latin typeface="Times New Roman" pitchFamily="18" charset="0"/>
                <a:cs typeface="Times New Roman" pitchFamily="18" charset="0"/>
              </a:rPr>
              <a:t>Реакции для алюминия и бора выглядели следующим образом:</a:t>
            </a:r>
          </a:p>
          <a:p>
            <a:pPr>
              <a:buNone/>
            </a:pPr>
            <a:r>
              <a:rPr lang="ru-RU" sz="2400" b="1" baseline="30000" dirty="0" smtClean="0">
                <a:latin typeface="Times New Roman" pitchFamily="18" charset="0"/>
                <a:cs typeface="Times New Roman" pitchFamily="18" charset="0"/>
              </a:rPr>
              <a:t>       27</a:t>
            </a:r>
            <a:r>
              <a:rPr lang="ru-RU" sz="2400" b="1" baseline="-25000" dirty="0" smtClean="0">
                <a:latin typeface="Times New Roman" pitchFamily="18" charset="0"/>
                <a:cs typeface="Times New Roman" pitchFamily="18" charset="0"/>
              </a:rPr>
              <a:t>13</a:t>
            </a:r>
            <a:r>
              <a:rPr lang="ru-RU" sz="2400" b="1" dirty="0" smtClean="0">
                <a:latin typeface="Times New Roman" pitchFamily="18" charset="0"/>
                <a:cs typeface="Times New Roman" pitchFamily="18" charset="0"/>
              </a:rPr>
              <a:t>А1(</a:t>
            </a:r>
            <a:r>
              <a:rPr lang="el-GR" sz="2400" b="1" dirty="0" smtClean="0">
                <a:latin typeface="Times New Roman" pitchFamily="18" charset="0"/>
                <a:cs typeface="Times New Roman" pitchFamily="18" charset="0"/>
              </a:rPr>
              <a:t>α</a:t>
            </a:r>
            <a:r>
              <a:rPr lang="ru-RU" sz="2400" b="1" dirty="0" smtClean="0">
                <a:latin typeface="Times New Roman" pitchFamily="18" charset="0"/>
                <a:cs typeface="Times New Roman" pitchFamily="18" charset="0"/>
              </a:rPr>
              <a:t>,</a:t>
            </a:r>
            <a:r>
              <a:rPr lang="es-E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 </a:t>
            </a:r>
            <a:r>
              <a:rPr lang="ru-RU" sz="2400" b="1" baseline="30000" dirty="0" smtClean="0">
                <a:latin typeface="Times New Roman" pitchFamily="18" charset="0"/>
                <a:cs typeface="Times New Roman" pitchFamily="18" charset="0"/>
              </a:rPr>
              <a:t>30</a:t>
            </a:r>
            <a:r>
              <a:rPr lang="ru-RU" sz="2400" b="1" baseline="-25000" dirty="0" smtClean="0">
                <a:latin typeface="Times New Roman" pitchFamily="18" charset="0"/>
                <a:cs typeface="Times New Roman" pitchFamily="18" charset="0"/>
              </a:rPr>
              <a:t>15</a:t>
            </a:r>
            <a:r>
              <a:rPr lang="ru-RU" sz="2400" b="1" dirty="0" smtClean="0">
                <a:latin typeface="Times New Roman" pitchFamily="18" charset="0"/>
                <a:cs typeface="Times New Roman" pitchFamily="18" charset="0"/>
              </a:rPr>
              <a:t>Р*→</a:t>
            </a:r>
            <a:r>
              <a:rPr lang="ru-RU" sz="2400" b="1" baseline="30000" dirty="0" smtClean="0">
                <a:latin typeface="Times New Roman" pitchFamily="18" charset="0"/>
                <a:cs typeface="Times New Roman" pitchFamily="18" charset="0"/>
              </a:rPr>
              <a:t>30</a:t>
            </a:r>
            <a:r>
              <a:rPr lang="ru-RU" sz="2400" b="1" baseline="-25000" dirty="0" smtClean="0">
                <a:latin typeface="Times New Roman" pitchFamily="18" charset="0"/>
                <a:cs typeface="Times New Roman" pitchFamily="18" charset="0"/>
              </a:rPr>
              <a:t>14</a:t>
            </a:r>
            <a:r>
              <a:rPr lang="es-ES" sz="2400" b="1" dirty="0" smtClean="0">
                <a:latin typeface="Times New Roman" pitchFamily="18" charset="0"/>
                <a:cs typeface="Times New Roman" pitchFamily="18" charset="0"/>
              </a:rPr>
              <a:t>Si</a:t>
            </a:r>
            <a:r>
              <a:rPr lang="ru-RU" sz="2400" b="1" dirty="0" smtClean="0">
                <a:latin typeface="Times New Roman" pitchFamily="18" charset="0"/>
                <a:cs typeface="Times New Roman" pitchFamily="18" charset="0"/>
              </a:rPr>
              <a:t>+</a:t>
            </a:r>
            <a:r>
              <a:rPr lang="es-ES" sz="2400" b="1" dirty="0" smtClean="0">
                <a:latin typeface="Times New Roman" pitchFamily="18" charset="0"/>
                <a:cs typeface="Times New Roman" pitchFamily="18" charset="0"/>
              </a:rPr>
              <a:t>e</a:t>
            </a:r>
            <a:r>
              <a:rPr lang="ru-RU" sz="2400" b="1" baseline="30000" dirty="0" smtClean="0">
                <a:latin typeface="Times New Roman" pitchFamily="18" charset="0"/>
                <a:cs typeface="Times New Roman" pitchFamily="18" charset="0"/>
              </a:rPr>
              <a:t>+</a:t>
            </a:r>
            <a:r>
              <a:rPr lang="ru-RU" sz="2400" b="1" dirty="0" smtClean="0">
                <a:latin typeface="Times New Roman" pitchFamily="18" charset="0"/>
                <a:cs typeface="Times New Roman" pitchFamily="18" charset="0"/>
              </a:rPr>
              <a:t>;</a:t>
            </a:r>
          </a:p>
          <a:p>
            <a:pPr>
              <a:buNone/>
            </a:pPr>
            <a:r>
              <a:rPr lang="ru-RU" sz="2400" b="1" baseline="30000" dirty="0" smtClean="0">
                <a:latin typeface="Times New Roman" pitchFamily="18" charset="0"/>
                <a:cs typeface="Times New Roman" pitchFamily="18" charset="0"/>
              </a:rPr>
              <a:t>       10</a:t>
            </a:r>
            <a:r>
              <a:rPr lang="ru-RU" sz="2400" b="1" baseline="-25000" dirty="0" smtClean="0">
                <a:latin typeface="Times New Roman" pitchFamily="18" charset="0"/>
                <a:cs typeface="Times New Roman" pitchFamily="18" charset="0"/>
              </a:rPr>
              <a:t>5</a:t>
            </a:r>
            <a:r>
              <a:rPr lang="es-ES" sz="2400" b="1" dirty="0" smtClean="0">
                <a:latin typeface="Times New Roman" pitchFamily="18" charset="0"/>
                <a:cs typeface="Times New Roman" pitchFamily="18" charset="0"/>
              </a:rPr>
              <a:t>B</a:t>
            </a:r>
            <a:r>
              <a:rPr lang="ru-RU" sz="2400" b="1" dirty="0" smtClean="0">
                <a:latin typeface="Times New Roman" pitchFamily="18" charset="0"/>
                <a:cs typeface="Times New Roman" pitchFamily="18" charset="0"/>
              </a:rPr>
              <a:t>(</a:t>
            </a:r>
            <a:r>
              <a:rPr lang="el-GR" sz="2400" b="1" dirty="0" smtClean="0">
                <a:latin typeface="Times New Roman" pitchFamily="18" charset="0"/>
                <a:cs typeface="Times New Roman" pitchFamily="18" charset="0"/>
              </a:rPr>
              <a:t>α,n) </a:t>
            </a:r>
            <a:r>
              <a:rPr lang="el-GR" sz="2400" b="1" baseline="30000" dirty="0" smtClean="0">
                <a:latin typeface="Times New Roman" pitchFamily="18" charset="0"/>
                <a:cs typeface="Times New Roman" pitchFamily="18" charset="0"/>
              </a:rPr>
              <a:t>13</a:t>
            </a:r>
            <a:r>
              <a:rPr lang="el-GR" sz="2400" b="1" baseline="-25000" dirty="0" smtClean="0">
                <a:latin typeface="Times New Roman" pitchFamily="18" charset="0"/>
                <a:cs typeface="Times New Roman" pitchFamily="18" charset="0"/>
              </a:rPr>
              <a:t>7</a:t>
            </a:r>
            <a:r>
              <a:rPr lang="es-ES" sz="2400" b="1" dirty="0" smtClean="0">
                <a:latin typeface="Times New Roman" pitchFamily="18" charset="0"/>
                <a:cs typeface="Times New Roman" pitchFamily="18" charset="0"/>
              </a:rPr>
              <a:t>N</a:t>
            </a:r>
            <a:r>
              <a:rPr lang="ru-RU" sz="2400" b="1" dirty="0" smtClean="0">
                <a:latin typeface="Times New Roman" pitchFamily="18" charset="0"/>
                <a:cs typeface="Times New Roman" pitchFamily="18" charset="0"/>
              </a:rPr>
              <a:t>* →</a:t>
            </a:r>
            <a:r>
              <a:rPr lang="ru-RU" sz="2400" b="1" baseline="30000" dirty="0" smtClean="0">
                <a:latin typeface="Times New Roman" pitchFamily="18" charset="0"/>
                <a:cs typeface="Times New Roman" pitchFamily="18" charset="0"/>
              </a:rPr>
              <a:t>13</a:t>
            </a:r>
            <a:r>
              <a:rPr lang="ru-RU" sz="2400" b="1" baseline="-25000" dirty="0" smtClean="0">
                <a:latin typeface="Times New Roman" pitchFamily="18" charset="0"/>
                <a:cs typeface="Times New Roman" pitchFamily="18" charset="0"/>
              </a:rPr>
              <a:t>6</a:t>
            </a:r>
            <a:r>
              <a:rPr lang="es-ES" sz="2400" b="1" dirty="0" smtClean="0">
                <a:latin typeface="Times New Roman" pitchFamily="18" charset="0"/>
                <a:cs typeface="Times New Roman" pitchFamily="18" charset="0"/>
              </a:rPr>
              <a:t>C</a:t>
            </a:r>
            <a:r>
              <a:rPr lang="ru-RU" sz="2400" b="1" dirty="0" smtClean="0">
                <a:latin typeface="Times New Roman" pitchFamily="18" charset="0"/>
                <a:cs typeface="Times New Roman" pitchFamily="18" charset="0"/>
              </a:rPr>
              <a:t>+</a:t>
            </a:r>
            <a:r>
              <a:rPr lang="es-ES" sz="2400" b="1" dirty="0" smtClean="0">
                <a:latin typeface="Times New Roman" pitchFamily="18" charset="0"/>
                <a:cs typeface="Times New Roman" pitchFamily="18" charset="0"/>
              </a:rPr>
              <a:t>e</a:t>
            </a:r>
            <a:r>
              <a:rPr lang="ru-RU" sz="2400" b="1" baseline="30000" dirty="0" smtClean="0">
                <a:latin typeface="Times New Roman" pitchFamily="18" charset="0"/>
                <a:cs typeface="Times New Roman" pitchFamily="18" charset="0"/>
              </a:rPr>
              <a:t>+</a:t>
            </a:r>
            <a:r>
              <a:rPr lang="ru-RU" sz="2400" b="1" dirty="0" smtClean="0">
                <a:latin typeface="Times New Roman" pitchFamily="18" charset="0"/>
                <a:cs typeface="Times New Roman" pitchFamily="18" charset="0"/>
              </a:rPr>
              <a:t>,</a:t>
            </a:r>
          </a:p>
          <a:p>
            <a:pPr>
              <a:buNone/>
            </a:pPr>
            <a:r>
              <a:rPr lang="ru-RU" sz="2400" b="1" dirty="0" smtClean="0">
                <a:latin typeface="Times New Roman" pitchFamily="18" charset="0"/>
                <a:cs typeface="Times New Roman" pitchFamily="18" charset="0"/>
              </a:rPr>
              <a:t>    где звездочки обозначают, что ядра, полученные сначала, радиоактивны и претерпевают указанные стрелками вторичные превращения, в результате которых образуются хорошо известные устойчивые изотопы кремния и углерода. Что же касается магния, то все три его изотопа (с массовыми числами 24, 25 и 26) участвуют в этой реакции, генерируя нейтроны, протоны, позитроны и электроны; в результате образуются хорошо известные устойчивые изотопы алюминия и кремния (превращения носят комбинированный характер);</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dirty="0" lang="ru-RU"/>
          </a:p>
        </p:txBody>
      </p:sp>
      <p:sp>
        <p:nvSpPr>
          <p:cNvPr id="3" name="Содержимое 2"/>
          <p:cNvSpPr>
            <a:spLocks noGrp="1"/>
          </p:cNvSpPr>
          <p:nvPr>
            <p:ph idx="1"/>
          </p:nvPr>
        </p:nvSpPr>
        <p:spPr>
          <a:xfrm>
            <a:off x="0" y="1285860"/>
            <a:ext cx="9144000" cy="4840303"/>
          </a:xfrm>
        </p:spPr>
        <p:txBody>
          <a:bodyPr/>
          <a:lstStyle/>
          <a:p>
            <a:pPr>
              <a:buNone/>
            </a:pPr>
            <a:r>
              <a:rPr b="1" baseline="30000" dirty="0" lang="ru-RU" smtClean="0" sz="2800">
                <a:latin charset="0" pitchFamily="18" typeface="Times New Roman"/>
                <a:cs charset="0" pitchFamily="18" typeface="Times New Roman"/>
              </a:rPr>
              <a:t>   </a:t>
            </a:r>
            <a:r>
              <a:rPr b="1" baseline="30000" dirty="0" lang="es-ES" smtClean="0" sz="2800">
                <a:latin charset="0" pitchFamily="18" typeface="Times New Roman"/>
                <a:cs charset="0" pitchFamily="18" typeface="Times New Roman"/>
              </a:rPr>
              <a:t>24</a:t>
            </a:r>
            <a:r>
              <a:rPr b="1" baseline="-25000" dirty="0" lang="es-ES" smtClean="0" sz="2800">
                <a:latin charset="0" pitchFamily="18" typeface="Times New Roman"/>
                <a:cs charset="0" pitchFamily="18" typeface="Times New Roman"/>
              </a:rPr>
              <a:t>12</a:t>
            </a:r>
            <a:r>
              <a:rPr b="1" dirty="0" lang="ru-RU" smtClean="0" sz="2800">
                <a:latin charset="0" pitchFamily="18" typeface="Times New Roman"/>
                <a:cs charset="0" pitchFamily="18" typeface="Times New Roman"/>
              </a:rPr>
              <a:t>М</a:t>
            </a:r>
            <a:r>
              <a:rPr b="1" dirty="0" lang="es-ES" smtClean="0" sz="2800">
                <a:latin charset="0" pitchFamily="18" typeface="Times New Roman"/>
                <a:cs charset="0" pitchFamily="18" typeface="Times New Roman"/>
              </a:rPr>
              <a:t>g(</a:t>
            </a:r>
            <a:r>
              <a:rPr b="1" dirty="0" lang="el-GR" smtClean="0" sz="2800">
                <a:latin charset="0" pitchFamily="18" typeface="Times New Roman"/>
                <a:cs charset="0" pitchFamily="18" typeface="Times New Roman"/>
              </a:rPr>
              <a:t>α</a:t>
            </a:r>
            <a:r>
              <a:rPr b="1" dirty="0" lang="es-ES" smtClean="0" sz="2800">
                <a:latin charset="0" pitchFamily="18" typeface="Times New Roman"/>
                <a:cs charset="0" pitchFamily="18" typeface="Times New Roman"/>
              </a:rPr>
              <a:t>, n)</a:t>
            </a:r>
            <a:r>
              <a:rPr b="1" baseline="30000" dirty="0" lang="es-ES" smtClean="0" sz="2800">
                <a:latin charset="0" pitchFamily="18" typeface="Times New Roman"/>
                <a:cs charset="0" pitchFamily="18" typeface="Times New Roman"/>
              </a:rPr>
              <a:t>27</a:t>
            </a:r>
            <a:r>
              <a:rPr b="1" baseline="-25000" dirty="0" lang="es-ES" smtClean="0" sz="2800">
                <a:latin charset="0" pitchFamily="18" typeface="Times New Roman"/>
                <a:cs charset="0" pitchFamily="18" typeface="Times New Roman"/>
              </a:rPr>
              <a:t>14</a:t>
            </a:r>
            <a:r>
              <a:rPr b="1" dirty="0" lang="es-ES" smtClean="0" sz="2800">
                <a:latin charset="0" pitchFamily="18" typeface="Times New Roman"/>
                <a:cs charset="0" pitchFamily="18" typeface="Times New Roman"/>
              </a:rPr>
              <a:t>Si*→</a:t>
            </a:r>
            <a:r>
              <a:rPr b="1" baseline="30000" dirty="0" lang="es-ES" smtClean="0" sz="2800">
                <a:latin charset="0" pitchFamily="18" typeface="Times New Roman"/>
                <a:cs charset="0" pitchFamily="18" typeface="Times New Roman"/>
              </a:rPr>
              <a:t>27</a:t>
            </a:r>
            <a:r>
              <a:rPr b="1" baseline="-25000" dirty="0" lang="es-ES" smtClean="0" sz="2800">
                <a:latin charset="0" pitchFamily="18" typeface="Times New Roman"/>
                <a:cs charset="0" pitchFamily="18" typeface="Times New Roman"/>
              </a:rPr>
              <a:t>13</a:t>
            </a:r>
            <a:r>
              <a:rPr b="1" dirty="0" lang="es-ES" smtClean="0" sz="2800">
                <a:latin charset="0" pitchFamily="18" typeface="Times New Roman"/>
                <a:cs charset="0" pitchFamily="18" typeface="Times New Roman"/>
              </a:rPr>
              <a:t>Al+</a:t>
            </a:r>
            <a:r>
              <a:rPr b="1" dirty="0" lang="ru-RU" smtClean="0" sz="2800">
                <a:latin charset="0" pitchFamily="18" typeface="Times New Roman"/>
                <a:cs charset="0" pitchFamily="18" typeface="Times New Roman"/>
              </a:rPr>
              <a:t>е</a:t>
            </a:r>
            <a:r>
              <a:rPr b="1" baseline="30000" dirty="0" lang="es-ES" smtClean="0" sz="2800">
                <a:latin charset="0" pitchFamily="18" typeface="Times New Roman"/>
                <a:cs charset="0" pitchFamily="18" typeface="Times New Roman"/>
              </a:rPr>
              <a:t>+</a:t>
            </a:r>
            <a:r>
              <a:rPr b="1" dirty="0" lang="es-ES" smtClean="0" sz="2800">
                <a:latin charset="0" pitchFamily="18" typeface="Times New Roman"/>
                <a:cs charset="0" pitchFamily="18" typeface="Times New Roman"/>
              </a:rPr>
              <a:t>;</a:t>
            </a:r>
            <a:endParaRPr b="1" dirty="0" lang="ru-RU" smtClean="0" sz="2800">
              <a:latin charset="0" pitchFamily="18" typeface="Times New Roman"/>
              <a:cs charset="0" pitchFamily="18" typeface="Times New Roman"/>
            </a:endParaRPr>
          </a:p>
          <a:p>
            <a:pPr>
              <a:buNone/>
            </a:pPr>
            <a:r>
              <a:rPr b="1" baseline="30000" dirty="0" lang="ru-RU" smtClean="0" sz="2800">
                <a:latin charset="0" pitchFamily="18" typeface="Times New Roman"/>
                <a:cs charset="0" pitchFamily="18" typeface="Times New Roman"/>
              </a:rPr>
              <a:t>   </a:t>
            </a:r>
            <a:r>
              <a:rPr b="1" baseline="30000" dirty="0" lang="es-ES" smtClean="0" sz="2800">
                <a:latin charset="0" pitchFamily="18" typeface="Times New Roman"/>
                <a:cs charset="0" pitchFamily="18" typeface="Times New Roman"/>
              </a:rPr>
              <a:t>25</a:t>
            </a:r>
            <a:r>
              <a:rPr b="1" baseline="-25000" dirty="0" lang="es-ES" smtClean="0" sz="2800">
                <a:latin charset="0" pitchFamily="18" typeface="Times New Roman"/>
                <a:cs charset="0" pitchFamily="18" typeface="Times New Roman"/>
              </a:rPr>
              <a:t>12</a:t>
            </a:r>
            <a:r>
              <a:rPr b="1" dirty="0" lang="ru-RU" smtClean="0" sz="2800">
                <a:latin charset="0" pitchFamily="18" typeface="Times New Roman"/>
                <a:cs charset="0" pitchFamily="18" typeface="Times New Roman"/>
              </a:rPr>
              <a:t>М</a:t>
            </a:r>
            <a:r>
              <a:rPr b="1" dirty="0" lang="es-ES" smtClean="0" sz="2800">
                <a:latin charset="0" pitchFamily="18" typeface="Times New Roman"/>
                <a:cs charset="0" pitchFamily="18" typeface="Times New Roman"/>
              </a:rPr>
              <a:t>g(</a:t>
            </a:r>
            <a:r>
              <a:rPr b="1" dirty="0" lang="el-GR" smtClean="0" sz="2800">
                <a:latin charset="0" pitchFamily="18" typeface="Times New Roman"/>
                <a:cs charset="0" pitchFamily="18" typeface="Times New Roman"/>
              </a:rPr>
              <a:t>α</a:t>
            </a:r>
            <a:r>
              <a:rPr b="1" dirty="0" lang="es-ES" smtClean="0" sz="2800">
                <a:latin charset="0" pitchFamily="18" typeface="Times New Roman"/>
                <a:cs charset="0" pitchFamily="18" typeface="Times New Roman"/>
              </a:rPr>
              <a:t>, </a:t>
            </a:r>
            <a:r>
              <a:rPr b="1" dirty="0" err="1" lang="ru-RU" smtClean="0" sz="2800">
                <a:latin charset="0" pitchFamily="18" typeface="Times New Roman"/>
                <a:cs charset="0" pitchFamily="18" typeface="Times New Roman"/>
              </a:rPr>
              <a:t>р</a:t>
            </a:r>
            <a:r>
              <a:rPr b="1" dirty="0" lang="es-ES" smtClean="0" sz="2800">
                <a:latin charset="0" pitchFamily="18" typeface="Times New Roman"/>
                <a:cs charset="0" pitchFamily="18" typeface="Times New Roman"/>
              </a:rPr>
              <a:t>)</a:t>
            </a:r>
            <a:r>
              <a:rPr b="1" baseline="30000" dirty="0" lang="es-ES" smtClean="0" sz="2800">
                <a:latin charset="0" pitchFamily="18" typeface="Times New Roman"/>
                <a:cs charset="0" pitchFamily="18" typeface="Times New Roman"/>
              </a:rPr>
              <a:t>28</a:t>
            </a:r>
            <a:r>
              <a:rPr b="1" baseline="-25000" dirty="0" lang="es-ES" smtClean="0" sz="2800">
                <a:latin charset="0" pitchFamily="18" typeface="Times New Roman"/>
                <a:cs charset="0" pitchFamily="18" typeface="Times New Roman"/>
              </a:rPr>
              <a:t>13</a:t>
            </a:r>
            <a:r>
              <a:rPr b="1" dirty="0" lang="ru-RU" smtClean="0" sz="2800">
                <a:latin charset="0" pitchFamily="18" typeface="Times New Roman"/>
                <a:cs charset="0" pitchFamily="18" typeface="Times New Roman"/>
              </a:rPr>
              <a:t>А</a:t>
            </a:r>
            <a:r>
              <a:rPr b="1" dirty="0" lang="es-ES" smtClean="0" sz="2800">
                <a:latin charset="0" pitchFamily="18" typeface="Times New Roman"/>
                <a:cs charset="0" pitchFamily="18" typeface="Times New Roman"/>
              </a:rPr>
              <a:t>l*→</a:t>
            </a:r>
            <a:r>
              <a:rPr b="1" baseline="30000" dirty="0" lang="es-ES" smtClean="0" sz="2800">
                <a:latin charset="0" pitchFamily="18" typeface="Times New Roman"/>
                <a:cs charset="0" pitchFamily="18" typeface="Times New Roman"/>
              </a:rPr>
              <a:t>28</a:t>
            </a:r>
            <a:r>
              <a:rPr b="1" baseline="-25000" dirty="0" lang="es-ES" smtClean="0" sz="2800">
                <a:latin charset="0" pitchFamily="18" typeface="Times New Roman"/>
                <a:cs charset="0" pitchFamily="18" typeface="Times New Roman"/>
              </a:rPr>
              <a:t>14</a:t>
            </a:r>
            <a:r>
              <a:rPr b="1" dirty="0" lang="es-ES" smtClean="0" sz="2800">
                <a:latin charset="0" pitchFamily="18" typeface="Times New Roman"/>
                <a:cs charset="0" pitchFamily="18" typeface="Times New Roman"/>
              </a:rPr>
              <a:t>Si+e</a:t>
            </a:r>
            <a:r>
              <a:rPr b="1" baseline="30000" dirty="0" lang="es-ES" smtClean="0" sz="2800">
                <a:latin charset="0" pitchFamily="18" typeface="Times New Roman"/>
                <a:cs charset="0" pitchFamily="18" typeface="Times New Roman"/>
              </a:rPr>
              <a:t>-</a:t>
            </a:r>
            <a:r>
              <a:rPr b="1" dirty="0" lang="es-ES" smtClean="0" sz="2800">
                <a:latin charset="0" pitchFamily="18" typeface="Times New Roman"/>
                <a:cs charset="0" pitchFamily="18" typeface="Times New Roman"/>
              </a:rPr>
              <a:t>;</a:t>
            </a:r>
            <a:endParaRPr b="1" dirty="0" lang="ru-RU" smtClean="0" sz="2800">
              <a:latin charset="0" pitchFamily="18" typeface="Times New Roman"/>
              <a:cs charset="0" pitchFamily="18" typeface="Times New Roman"/>
            </a:endParaRPr>
          </a:p>
          <a:p>
            <a:pPr>
              <a:buNone/>
            </a:pPr>
            <a:r>
              <a:rPr b="1" baseline="30000" dirty="0" lang="ru-RU" smtClean="0" sz="2800">
                <a:latin charset="0" pitchFamily="18" typeface="Times New Roman"/>
                <a:cs charset="0" pitchFamily="18" typeface="Times New Roman"/>
              </a:rPr>
              <a:t>   </a:t>
            </a:r>
            <a:r>
              <a:rPr b="1" baseline="30000" dirty="0" lang="es-ES" smtClean="0" sz="2800">
                <a:latin charset="0" pitchFamily="18" typeface="Times New Roman"/>
                <a:cs charset="0" pitchFamily="18" typeface="Times New Roman"/>
              </a:rPr>
              <a:t>26</a:t>
            </a:r>
            <a:r>
              <a:rPr b="1" baseline="-25000" dirty="0" lang="es-ES" smtClean="0" sz="2800">
                <a:latin charset="0" pitchFamily="18" typeface="Times New Roman"/>
                <a:cs charset="0" pitchFamily="18" typeface="Times New Roman"/>
              </a:rPr>
              <a:t>12</a:t>
            </a:r>
            <a:r>
              <a:rPr b="1" dirty="0" lang="ru-RU" smtClean="0" sz="2800">
                <a:latin charset="0" pitchFamily="18" typeface="Times New Roman"/>
                <a:cs charset="0" pitchFamily="18" typeface="Times New Roman"/>
              </a:rPr>
              <a:t>М</a:t>
            </a:r>
            <a:r>
              <a:rPr b="1" dirty="0" lang="es-ES" smtClean="0" sz="2800">
                <a:latin charset="0" pitchFamily="18" typeface="Times New Roman"/>
                <a:cs charset="0" pitchFamily="18" typeface="Times New Roman"/>
              </a:rPr>
              <a:t>g(</a:t>
            </a:r>
            <a:r>
              <a:rPr b="1" dirty="0" lang="el-GR" smtClean="0" sz="2800">
                <a:latin charset="0" pitchFamily="18" typeface="Times New Roman"/>
                <a:cs charset="0" pitchFamily="18" typeface="Times New Roman"/>
              </a:rPr>
              <a:t>α</a:t>
            </a:r>
            <a:r>
              <a:rPr b="1" dirty="0" lang="es-ES" smtClean="0" sz="2800">
                <a:latin charset="0" pitchFamily="18" typeface="Times New Roman"/>
                <a:cs charset="0" pitchFamily="18" typeface="Times New Roman"/>
              </a:rPr>
              <a:t>, p)</a:t>
            </a:r>
            <a:r>
              <a:rPr b="1" baseline="30000" dirty="0" lang="es-ES" smtClean="0" sz="2800">
                <a:latin charset="0" pitchFamily="18" typeface="Times New Roman"/>
                <a:cs charset="0" pitchFamily="18" typeface="Times New Roman"/>
              </a:rPr>
              <a:t>29</a:t>
            </a:r>
            <a:r>
              <a:rPr b="1" baseline="-25000" dirty="0" lang="es-ES" smtClean="0" sz="2800">
                <a:latin charset="0" pitchFamily="18" typeface="Times New Roman"/>
                <a:cs charset="0" pitchFamily="18" typeface="Times New Roman"/>
              </a:rPr>
              <a:t>13</a:t>
            </a:r>
            <a:r>
              <a:rPr b="1" dirty="0" lang="ru-RU" smtClean="0" sz="2800">
                <a:latin charset="0" pitchFamily="18" typeface="Times New Roman"/>
                <a:cs charset="0" pitchFamily="18" typeface="Times New Roman"/>
              </a:rPr>
              <a:t>А</a:t>
            </a:r>
            <a:r>
              <a:rPr b="1" dirty="0" lang="es-ES" smtClean="0" sz="2800">
                <a:latin charset="0" pitchFamily="18" typeface="Times New Roman"/>
                <a:cs charset="0" pitchFamily="18" typeface="Times New Roman"/>
              </a:rPr>
              <a:t>l*→</a:t>
            </a:r>
            <a:r>
              <a:rPr b="1" baseline="30000" dirty="0" lang="es-ES" smtClean="0" sz="2800">
                <a:latin charset="0" pitchFamily="18" typeface="Times New Roman"/>
                <a:cs charset="0" pitchFamily="18" typeface="Times New Roman"/>
              </a:rPr>
              <a:t>29</a:t>
            </a:r>
            <a:r>
              <a:rPr b="1" baseline="-25000" dirty="0" lang="es-ES" smtClean="0" sz="2800">
                <a:latin charset="0" pitchFamily="18" typeface="Times New Roman"/>
                <a:cs charset="0" pitchFamily="18" typeface="Times New Roman"/>
              </a:rPr>
              <a:t>14</a:t>
            </a:r>
            <a:r>
              <a:rPr b="1" dirty="0" lang="es-ES" smtClean="0" sz="2800">
                <a:latin charset="0" pitchFamily="18" typeface="Times New Roman"/>
                <a:cs charset="0" pitchFamily="18" typeface="Times New Roman"/>
              </a:rPr>
              <a:t>Si+e</a:t>
            </a:r>
            <a:r>
              <a:rPr b="1" baseline="30000" dirty="0" lang="es-ES" smtClean="0" sz="2800">
                <a:latin charset="0" pitchFamily="18" typeface="Times New Roman"/>
                <a:cs charset="0" pitchFamily="18" typeface="Times New Roman"/>
              </a:rPr>
              <a:t>-</a:t>
            </a:r>
            <a:r>
              <a:rPr b="1" dirty="0" lang="es-ES" smtClean="0" sz="2800">
                <a:latin charset="0" pitchFamily="18" typeface="Times New Roman"/>
                <a:cs charset="0" pitchFamily="18" typeface="Times New Roman"/>
              </a:rPr>
              <a:t>.</a:t>
            </a:r>
            <a:endParaRPr b="1" dirty="0" lang="ru-RU" smtClean="0" sz="2800">
              <a:latin charset="0" pitchFamily="18" typeface="Times New Roman"/>
              <a:cs charset="0" pitchFamily="18" typeface="Times New Roman"/>
            </a:endParaRPr>
          </a:p>
          <a:p>
            <a:pPr>
              <a:buNone/>
            </a:pPr>
            <a:r>
              <a:rPr b="1" dirty="0" lang="ru-RU" smtClean="0" sz="2800">
                <a:latin charset="0" pitchFamily="18" typeface="Times New Roman"/>
                <a:cs charset="0" pitchFamily="18" typeface="Times New Roman"/>
              </a:rPr>
              <a:t>    Более того, с помощью обычных химических методов, используемых в радиохимии, удалось достаточно легко идентифицировать неустойчивые радиоактивные фосфор и азот.</a:t>
            </a:r>
          </a:p>
          <a:p>
            <a:pPr>
              <a:buNone/>
            </a:pPr>
            <a:r>
              <a:rPr b="1" dirty="0" lang="ru-RU" smtClean="0" sz="2800">
                <a:latin charset="0" pitchFamily="18" typeface="Times New Roman"/>
                <a:cs charset="0" pitchFamily="18" typeface="Times New Roman"/>
              </a:rPr>
              <a:t>    Эти первые результаты демонстрировали богатство возможностей, открываемых вновь полученными данными. </a:t>
            </a:r>
          </a:p>
          <a:p>
            <a:pPr>
              <a:buNone/>
            </a:pPr>
            <a:r>
              <a:rPr b="1" dirty="0" lang="ru-RU" smtClean="0" sz="2800">
                <a:latin charset="0" pitchFamily="18" typeface="Times New Roman"/>
                <a:cs charset="0" pitchFamily="18" typeface="Times New Roman"/>
              </a:rPr>
              <a:t> </a:t>
            </a:r>
          </a:p>
          <a:p>
            <a:endParaRPr dirty="0" lang="ru-RU" sz="2800">
              <a:latin charset="0" pitchFamily="18" typeface="Times New Roman"/>
              <a:cs charset="0" pitchFamily="18" typeface="Times New Roman"/>
            </a:endParaRPr>
          </a:p>
        </p:txBody>
      </p:sp>
      <p:pic>
        <p:nvPicPr>
          <p:cNvPr descr="http://im3-tub-ru.yandex.net/i?id=219960346-22-72&amp;n=21" id="4098" name="Picture 2"/>
          <p:cNvPicPr>
            <a:picLocks noChangeArrowheads="1" noChangeAspect="1"/>
          </p:cNvPicPr>
          <p:nvPr/>
        </p:nvPicPr>
        <p:blipFill>
          <a:blip cstate="print" r:embed="rId2"/>
          <a:srcRect b="228" r="42"/>
          <a:stretch>
            <a:fillRect/>
          </a:stretch>
        </p:blipFill>
        <p:spPr bwMode="auto">
          <a:xfrm>
            <a:off x="5429256" y="500042"/>
            <a:ext cx="3429024" cy="2357430"/>
          </a:xfrm>
          <a:prstGeom prst="rect">
            <a:avLst/>
          </a:prstGeom>
          <a:noFill/>
        </p:spPr>
      </p:pic>
    </p:spTree>
  </p:cSld>
  <p:clrMapOvr>
    <a:masterClrMapping/>
  </p:clrMapOvr>
  <p:timing>
    <p:tnLst>
      <p:par>
        <p:cTn dur="indefinite" id="1" nodeType="tmRoot" restart="never"/>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sz="2800" b="1" dirty="0" smtClean="0">
                <a:solidFill>
                  <a:srgbClr val="FF0000"/>
                </a:solidFill>
                <a:latin typeface="Times New Roman" pitchFamily="18" charset="0"/>
                <a:cs typeface="Times New Roman" pitchFamily="18" charset="0"/>
              </a:rPr>
              <a:t>Радиоактивность сегодня</a:t>
            </a:r>
            <a:endParaRPr lang="ru-RU" dirty="0">
              <a:solidFill>
                <a:srgbClr val="FF0000"/>
              </a:solidFill>
            </a:endParaRPr>
          </a:p>
        </p:txBody>
      </p:sp>
      <p:sp>
        <p:nvSpPr>
          <p:cNvPr id="3" name="Содержимое 2"/>
          <p:cNvSpPr>
            <a:spLocks noGrp="1"/>
          </p:cNvSpPr>
          <p:nvPr>
            <p:ph idx="1"/>
          </p:nvPr>
        </p:nvSpPr>
        <p:spPr>
          <a:xfrm>
            <a:off x="-357222" y="1285860"/>
            <a:ext cx="9286940" cy="4840303"/>
          </a:xfrm>
        </p:spPr>
        <p:txBody>
          <a:bodyPr/>
          <a:lstStyle/>
          <a:p>
            <a:pPr>
              <a:buNone/>
            </a:pPr>
            <a:r>
              <a:rPr lang="ru-RU" dirty="0" smtClean="0"/>
              <a:t>   </a:t>
            </a:r>
            <a:r>
              <a:rPr lang="ru-RU" sz="2800" b="1" dirty="0" smtClean="0">
                <a:latin typeface="Times New Roman" pitchFamily="18" charset="0"/>
                <a:cs typeface="Times New Roman" pitchFamily="18" charset="0"/>
              </a:rPr>
              <a:t>Немного найдется на памяти человечества открытий, которые так круто меняли бы его судьбу, как открытие радиоактивных элементов. Более двух тысяч лет атом представляли как плотную мельчайшую неделимую частицу, и вдруг на заре XX столетия обнаружилось, что атомы способны делиться на части, распадаться, исчезать, переходить друг в друга. Оказалось, что извечная мечта алхимиков — превращение одних элементов в другие — осуществляется в природе само по себе. Это открытие по своему значению так велико, что наш XX век стали называть «атомным веком», эпохой атома, началом атомной эры.</a:t>
            </a:r>
          </a:p>
          <a:p>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1142984"/>
            <a:ext cx="9144000" cy="4983179"/>
          </a:xfrm>
        </p:spPr>
        <p:txBody>
          <a:bodyPr/>
          <a:lstStyle/>
          <a:p>
            <a:pPr>
              <a:buNone/>
            </a:pPr>
            <a:r>
              <a:rPr lang="ru-RU" dirty="0" smtClean="0"/>
              <a:t>   </a:t>
            </a:r>
            <a:r>
              <a:rPr lang="ru-RU" sz="2800" b="1" dirty="0" smtClean="0">
                <a:latin typeface="Times New Roman" pitchFamily="18" charset="0"/>
                <a:cs typeface="Times New Roman" pitchFamily="18" charset="0"/>
              </a:rPr>
              <a:t>Трудно назвать сейчас область науки или техники, на которую не повлияло открытие явления радиоактивности. Оно раскрыло сложную внутреннюю структуру атома, а это привело к пересмотру коренных представлений об окружающем нас мире, к ломке устоявшейся, классической картины мира. Квантовая механика была создана специально для объяснения явлений, происходящих внутри атома. Это в свою очередь вызвало пересмотр и развитие математического аппарата физики, изменило лицо самой физики, химии и ряда других наук.</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b="1" dirty="0" smtClean="0">
                <a:solidFill>
                  <a:srgbClr val="FF0000"/>
                </a:solidFill>
              </a:rPr>
              <a:t>Литература</a:t>
            </a:r>
            <a:endParaRPr lang="ru-RU" b="1" dirty="0">
              <a:solidFill>
                <a:srgbClr val="FF0000"/>
              </a:solidFill>
            </a:endParaRPr>
          </a:p>
        </p:txBody>
      </p:sp>
      <p:sp>
        <p:nvSpPr>
          <p:cNvPr id="3" name="Содержимое 2"/>
          <p:cNvSpPr>
            <a:spLocks noGrp="1"/>
          </p:cNvSpPr>
          <p:nvPr>
            <p:ph idx="1"/>
          </p:nvPr>
        </p:nvSpPr>
        <p:spPr>
          <a:xfrm>
            <a:off x="0" y="1357298"/>
            <a:ext cx="9358346" cy="4929222"/>
          </a:xfrm>
        </p:spPr>
        <p:txBody>
          <a:bodyPr/>
          <a:lstStyle/>
          <a:p>
            <a:pPr>
              <a:buNone/>
            </a:pPr>
            <a:r>
              <a:rPr lang="ru-RU" sz="2000" b="1" dirty="0" smtClean="0">
                <a:latin typeface="Times New Roman" pitchFamily="18" charset="0"/>
                <a:cs typeface="Times New Roman" pitchFamily="18" charset="0"/>
              </a:rPr>
              <a:t>1). А.И. Абрамов. Измерение "неизмеримого". Москва, «</a:t>
            </a:r>
            <a:r>
              <a:rPr lang="ru-RU" sz="2000" b="1" dirty="0" err="1" smtClean="0">
                <a:latin typeface="Times New Roman" pitchFamily="18" charset="0"/>
                <a:cs typeface="Times New Roman" pitchFamily="18" charset="0"/>
              </a:rPr>
              <a:t>Атомиздат</a:t>
            </a:r>
            <a:r>
              <a:rPr lang="ru-RU" sz="2000" b="1" dirty="0" smtClean="0">
                <a:latin typeface="Times New Roman" pitchFamily="18" charset="0"/>
                <a:cs typeface="Times New Roman" pitchFamily="18" charset="0"/>
              </a:rPr>
              <a:t>». 1977.</a:t>
            </a:r>
          </a:p>
          <a:p>
            <a:pPr>
              <a:buNone/>
            </a:pPr>
            <a:r>
              <a:rPr lang="ru-RU" sz="2000" b="1" dirty="0" smtClean="0">
                <a:latin typeface="Times New Roman" pitchFamily="18" charset="0"/>
                <a:cs typeface="Times New Roman" pitchFamily="18" charset="0"/>
              </a:rPr>
              <a:t>2). К.А. Гладков. Атом от А до Я. Москва, «</a:t>
            </a:r>
            <a:r>
              <a:rPr lang="ru-RU" sz="2000" b="1" dirty="0" err="1" smtClean="0">
                <a:latin typeface="Times New Roman" pitchFamily="18" charset="0"/>
                <a:cs typeface="Times New Roman" pitchFamily="18" charset="0"/>
              </a:rPr>
              <a:t>Атомиздат</a:t>
            </a:r>
            <a:r>
              <a:rPr lang="ru-RU" sz="2000" b="1" dirty="0" smtClean="0">
                <a:latin typeface="Times New Roman" pitchFamily="18" charset="0"/>
                <a:cs typeface="Times New Roman" pitchFamily="18" charset="0"/>
              </a:rPr>
              <a:t>». 1974.</a:t>
            </a:r>
          </a:p>
          <a:p>
            <a:pPr>
              <a:buNone/>
            </a:pPr>
            <a:r>
              <a:rPr lang="ru-RU" sz="2000" b="1" dirty="0" smtClean="0">
                <a:latin typeface="Times New Roman" pitchFamily="18" charset="0"/>
                <a:cs typeface="Times New Roman" pitchFamily="18" charset="0"/>
              </a:rPr>
              <a:t>3). Е. Кюри. Мария Кюри. Москва, «</a:t>
            </a:r>
            <a:r>
              <a:rPr lang="ru-RU" sz="2000" b="1" dirty="0" err="1" smtClean="0">
                <a:latin typeface="Times New Roman" pitchFamily="18" charset="0"/>
                <a:cs typeface="Times New Roman" pitchFamily="18" charset="0"/>
              </a:rPr>
              <a:t>Атомиздат</a:t>
            </a:r>
            <a:r>
              <a:rPr lang="ru-RU" sz="2000" b="1" dirty="0" smtClean="0">
                <a:latin typeface="Times New Roman" pitchFamily="18" charset="0"/>
                <a:cs typeface="Times New Roman" pitchFamily="18" charset="0"/>
              </a:rPr>
              <a:t>». 1976.</a:t>
            </a:r>
          </a:p>
          <a:p>
            <a:pPr>
              <a:buNone/>
            </a:pPr>
            <a:r>
              <a:rPr lang="ru-RU" sz="2000" b="1" dirty="0" smtClean="0">
                <a:latin typeface="Times New Roman" pitchFamily="18" charset="0"/>
                <a:cs typeface="Times New Roman" pitchFamily="18" charset="0"/>
              </a:rPr>
              <a:t>4). К.Н. Мухин. Занимательная ядерная физика. Москва, «</a:t>
            </a:r>
            <a:r>
              <a:rPr lang="ru-RU" sz="2000" b="1" dirty="0" err="1" smtClean="0">
                <a:latin typeface="Times New Roman" pitchFamily="18" charset="0"/>
                <a:cs typeface="Times New Roman" pitchFamily="18" charset="0"/>
              </a:rPr>
              <a:t>Атомиздат</a:t>
            </a:r>
            <a:r>
              <a:rPr lang="ru-RU" sz="2000" b="1" dirty="0" smtClean="0">
                <a:latin typeface="Times New Roman" pitchFamily="18" charset="0"/>
                <a:cs typeface="Times New Roman" pitchFamily="18" charset="0"/>
              </a:rPr>
              <a:t>». 1969.</a:t>
            </a:r>
          </a:p>
          <a:p>
            <a:pPr>
              <a:buNone/>
            </a:pPr>
            <a:r>
              <a:rPr lang="ru-RU" sz="2000" b="1" dirty="0" smtClean="0">
                <a:latin typeface="Times New Roman" pitchFamily="18" charset="0"/>
                <a:cs typeface="Times New Roman" pitchFamily="18" charset="0"/>
              </a:rPr>
              <a:t>5). М. </a:t>
            </a:r>
            <a:r>
              <a:rPr lang="ru-RU" sz="2000" b="1" dirty="0" err="1" smtClean="0">
                <a:latin typeface="Times New Roman" pitchFamily="18" charset="0"/>
                <a:cs typeface="Times New Roman" pitchFamily="18" charset="0"/>
              </a:rPr>
              <a:t>Намиас</a:t>
            </a:r>
            <a:r>
              <a:rPr lang="ru-RU" sz="2000" b="1" dirty="0" smtClean="0">
                <a:latin typeface="Times New Roman" pitchFamily="18" charset="0"/>
                <a:cs typeface="Times New Roman" pitchFamily="18" charset="0"/>
              </a:rPr>
              <a:t>. Ядерная энергия. Москва, «</a:t>
            </a:r>
            <a:r>
              <a:rPr lang="ru-RU" sz="2000" b="1" dirty="0" err="1" smtClean="0">
                <a:latin typeface="Times New Roman" pitchFamily="18" charset="0"/>
                <a:cs typeface="Times New Roman" pitchFamily="18" charset="0"/>
              </a:rPr>
              <a:t>Атомиздат</a:t>
            </a:r>
            <a:r>
              <a:rPr lang="ru-RU" sz="2000" b="1" dirty="0" smtClean="0">
                <a:latin typeface="Times New Roman" pitchFamily="18" charset="0"/>
                <a:cs typeface="Times New Roman" pitchFamily="18" charset="0"/>
              </a:rPr>
              <a:t>». 1955.</a:t>
            </a:r>
          </a:p>
          <a:p>
            <a:pPr>
              <a:buNone/>
            </a:pPr>
            <a:r>
              <a:rPr lang="ru-RU" sz="2000" b="1" dirty="0" smtClean="0">
                <a:latin typeface="Times New Roman" pitchFamily="18" charset="0"/>
                <a:cs typeface="Times New Roman" pitchFamily="18" charset="0"/>
              </a:rPr>
              <a:t>6). </a:t>
            </a:r>
            <a:r>
              <a:rPr lang="ru-RU" sz="2000" b="1" dirty="0" err="1" smtClean="0">
                <a:latin typeface="Times New Roman" pitchFamily="18" charset="0"/>
                <a:cs typeface="Times New Roman" pitchFamily="18" charset="0"/>
              </a:rPr>
              <a:t>Н.Д.Пильчиков</a:t>
            </a:r>
            <a:r>
              <a:rPr lang="ru-RU" sz="2000" b="1" dirty="0" smtClean="0">
                <a:latin typeface="Times New Roman" pitchFamily="18" charset="0"/>
                <a:cs typeface="Times New Roman" pitchFamily="18" charset="0"/>
              </a:rPr>
              <a:t>. Радий и радиоактивность (сборник «</a:t>
            </a:r>
            <a:r>
              <a:rPr lang="ru-RU" sz="2000" b="1" smtClean="0">
                <a:latin typeface="Times New Roman" pitchFamily="18" charset="0"/>
                <a:cs typeface="Times New Roman" pitchFamily="18" charset="0"/>
              </a:rPr>
              <a:t>Успехи физики</a:t>
            </a:r>
            <a:r>
              <a:rPr lang="ru-RU" sz="2000" b="1" dirty="0" smtClean="0">
                <a:latin typeface="Times New Roman" pitchFamily="18" charset="0"/>
                <a:cs typeface="Times New Roman" pitchFamily="18" charset="0"/>
              </a:rPr>
              <a:t>»). Санкт-Петербург. 1910.</a:t>
            </a:r>
          </a:p>
          <a:p>
            <a:pPr>
              <a:buNone/>
            </a:pPr>
            <a:r>
              <a:rPr lang="ru-RU" sz="2000" b="1" dirty="0" smtClean="0">
                <a:latin typeface="Times New Roman" pitchFamily="18" charset="0"/>
                <a:cs typeface="Times New Roman" pitchFamily="18" charset="0"/>
              </a:rPr>
              <a:t>7). В.К. Рентген. О новом роде лучей. Москва, «Просвещение». 1933. </a:t>
            </a:r>
          </a:p>
          <a:p>
            <a:pPr>
              <a:buNone/>
            </a:pPr>
            <a:r>
              <a:rPr lang="ru-RU" sz="2000" b="1" dirty="0" smtClean="0">
                <a:latin typeface="Times New Roman" pitchFamily="18" charset="0"/>
                <a:cs typeface="Times New Roman" pitchFamily="18" charset="0"/>
              </a:rPr>
              <a:t>8). М. Склодовская-Кюри. Радий и радиоактивность. Москва. 1905.</a:t>
            </a:r>
          </a:p>
          <a:p>
            <a:pPr>
              <a:buNone/>
            </a:pPr>
            <a:r>
              <a:rPr lang="ru-RU" sz="2000" b="1" dirty="0" smtClean="0">
                <a:latin typeface="Times New Roman" pitchFamily="18" charset="0"/>
                <a:cs typeface="Times New Roman" pitchFamily="18" charset="0"/>
              </a:rPr>
              <a:t>9). М. Склодовская-Кюри. Пьер Кюри. Москва, «Просвещение». 1924.</a:t>
            </a:r>
          </a:p>
          <a:p>
            <a:pPr>
              <a:buNone/>
            </a:pPr>
            <a:r>
              <a:rPr lang="ru-RU" sz="2000" b="1" dirty="0" smtClean="0">
                <a:latin typeface="Times New Roman" pitchFamily="18" charset="0"/>
                <a:cs typeface="Times New Roman" pitchFamily="18" charset="0"/>
              </a:rPr>
              <a:t>10). Ф. Содди. История атомной энергии. Москва, «</a:t>
            </a:r>
            <a:r>
              <a:rPr lang="ru-RU" sz="2000" b="1" dirty="0" err="1" smtClean="0">
                <a:latin typeface="Times New Roman" pitchFamily="18" charset="0"/>
                <a:cs typeface="Times New Roman" pitchFamily="18" charset="0"/>
              </a:rPr>
              <a:t>Атомиздат</a:t>
            </a:r>
            <a:r>
              <a:rPr lang="ru-RU" sz="2000" b="1" dirty="0" smtClean="0">
                <a:latin typeface="Times New Roman" pitchFamily="18" charset="0"/>
                <a:cs typeface="Times New Roman" pitchFamily="18" charset="0"/>
              </a:rPr>
              <a:t>» 1979.</a:t>
            </a:r>
          </a:p>
          <a:p>
            <a:pPr>
              <a:buNone/>
            </a:pPr>
            <a:r>
              <a:rPr lang="ru-RU" sz="2000" b="1" dirty="0" smtClean="0">
                <a:latin typeface="Times New Roman" pitchFamily="18" charset="0"/>
                <a:cs typeface="Times New Roman" pitchFamily="18" charset="0"/>
              </a:rPr>
              <a:t>11). </a:t>
            </a:r>
            <a:r>
              <a:rPr lang="en-US" sz="2000" b="1" dirty="0" smtClean="0">
                <a:latin typeface="Times New Roman" pitchFamily="18" charset="0"/>
                <a:cs typeface="Times New Roman" pitchFamily="18" charset="0"/>
              </a:rPr>
              <a:t>A</a:t>
            </a:r>
            <a:r>
              <a:rPr lang="ru-RU" sz="2000" b="1" dirty="0" smtClean="0">
                <a:latin typeface="Times New Roman" pitchFamily="18" charset="0"/>
                <a:cs typeface="Times New Roman" pitchFamily="18" charset="0"/>
              </a:rPr>
              <a:t>.Б. </a:t>
            </a:r>
            <a:r>
              <a:rPr lang="ru-RU" sz="2000" b="1" dirty="0" err="1" smtClean="0">
                <a:latin typeface="Times New Roman" pitchFamily="18" charset="0"/>
                <a:cs typeface="Times New Roman" pitchFamily="18" charset="0"/>
              </a:rPr>
              <a:t>Шалинец</a:t>
            </a:r>
            <a:r>
              <a:rPr lang="ru-RU" sz="2000" b="1" dirty="0" smtClean="0">
                <a:latin typeface="Times New Roman" pitchFamily="18" charset="0"/>
                <a:cs typeface="Times New Roman" pitchFamily="18" charset="0"/>
              </a:rPr>
              <a:t>, Г.Н. Фадеев. Радиоактивные элементы. Москва, «Просвещение». 1981. </a:t>
            </a:r>
          </a:p>
          <a:p>
            <a:pPr>
              <a:buNone/>
            </a:pPr>
            <a:r>
              <a:rPr lang="ru-RU" sz="2000" b="1" i="1" dirty="0" smtClean="0">
                <a:latin typeface="Times New Roman" pitchFamily="18" charset="0"/>
                <a:cs typeface="Times New Roman" pitchFamily="18" charset="0"/>
              </a:rPr>
              <a:t> </a:t>
            </a:r>
            <a:endParaRPr lang="ru-RU" sz="2000" b="1" dirty="0" smtClean="0">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a:p>
        </p:txBody>
      </p:sp>
      <p:sp>
        <p:nvSpPr>
          <p:cNvPr id="3" name="Содержимое 2"/>
          <p:cNvSpPr>
            <a:spLocks noGrp="1"/>
          </p:cNvSpPr>
          <p:nvPr>
            <p:ph sz="half" idx="1"/>
          </p:nvPr>
        </p:nvSpPr>
        <p:spPr>
          <a:xfrm>
            <a:off x="0" y="1600200"/>
            <a:ext cx="5357818" cy="4525963"/>
          </a:xfrm>
        </p:spPr>
        <p:txBody>
          <a:bodyPr/>
          <a:lstStyle/>
          <a:p>
            <a:pPr>
              <a:buNone/>
            </a:pPr>
            <a:r>
              <a:rPr lang="ru-RU" b="1" dirty="0" smtClean="0">
                <a:latin typeface="Times New Roman" pitchFamily="18" charset="0"/>
                <a:cs typeface="Times New Roman" pitchFamily="18" charset="0"/>
              </a:rPr>
              <a:t>    Целью урока состоит в том, чтобы рассмотреть становление, первооснову таких наук, как радиология, ядерная физика, дозиметрия, определить роль тех или иных ученых в открытии этого замечательного явления.</a:t>
            </a:r>
            <a:endParaRPr lang="ru-RU" b="1" dirty="0">
              <a:latin typeface="Times New Roman" pitchFamily="18" charset="0"/>
              <a:cs typeface="Times New Roman" pitchFamily="18" charset="0"/>
            </a:endParaRPr>
          </a:p>
        </p:txBody>
      </p:sp>
      <p:sp>
        <p:nvSpPr>
          <p:cNvPr id="7" name="Содержимое 6"/>
          <p:cNvSpPr>
            <a:spLocks noGrp="1"/>
          </p:cNvSpPr>
          <p:nvPr>
            <p:ph sz="half" idx="2"/>
          </p:nvPr>
        </p:nvSpPr>
        <p:spPr>
          <a:xfrm>
            <a:off x="4648200" y="3429000"/>
            <a:ext cx="2924196" cy="2697163"/>
          </a:xfrm>
        </p:spPr>
        <p:txBody>
          <a:bodyPr/>
          <a:lstStyle/>
          <a:p>
            <a:endParaRPr lang="ru-RU" dirty="0"/>
          </a:p>
        </p:txBody>
      </p:sp>
      <p:pic>
        <p:nvPicPr>
          <p:cNvPr id="41986" name="Picture 2" descr="http://www.geek.com/wp-content/uploads/2009/04/chest-xray.jpg"/>
          <p:cNvPicPr>
            <a:picLocks noChangeAspect="1" noChangeArrowheads="1"/>
          </p:cNvPicPr>
          <p:nvPr/>
        </p:nvPicPr>
        <p:blipFill>
          <a:blip r:embed="rId2" cstate="print"/>
          <a:srcRect/>
          <a:stretch>
            <a:fillRect/>
          </a:stretch>
        </p:blipFill>
        <p:spPr bwMode="auto">
          <a:xfrm>
            <a:off x="5786446" y="500042"/>
            <a:ext cx="2743200" cy="2743201"/>
          </a:xfrm>
          <a:prstGeom prst="rect">
            <a:avLst/>
          </a:prstGeom>
          <a:noFill/>
        </p:spPr>
      </p:pic>
      <p:pic>
        <p:nvPicPr>
          <p:cNvPr id="41988" name="Picture 4" descr="http://img0.liveinternet.ru/images/attach/c/4/82/454/82454588_NGM5M2QtN.gif"/>
          <p:cNvPicPr>
            <a:picLocks noChangeAspect="1" noChangeArrowheads="1"/>
          </p:cNvPicPr>
          <p:nvPr/>
        </p:nvPicPr>
        <p:blipFill>
          <a:blip r:embed="rId3" cstate="print"/>
          <a:srcRect/>
          <a:stretch>
            <a:fillRect/>
          </a:stretch>
        </p:blipFill>
        <p:spPr bwMode="auto">
          <a:xfrm>
            <a:off x="5643570" y="3571876"/>
            <a:ext cx="3106957" cy="242889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457200" y="1357298"/>
            <a:ext cx="8229600" cy="4768865"/>
          </a:xfrm>
        </p:spPr>
        <p:txBody>
          <a:bodyPr/>
          <a:lstStyle/>
          <a:p>
            <a:pPr>
              <a:buNone/>
            </a:pP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Для достижения этой цели автор поставил перед собой следующие задачи:</a:t>
            </a:r>
          </a:p>
          <a:p>
            <a:pPr lvl="0">
              <a:buNone/>
            </a:pPr>
            <a:r>
              <a:rPr lang="ru-RU" sz="2800" b="1" dirty="0" smtClean="0">
                <a:latin typeface="Times New Roman" pitchFamily="18" charset="0"/>
                <a:cs typeface="Times New Roman" pitchFamily="18" charset="0"/>
              </a:rPr>
              <a:t>    Рассмотреть деятельность Вильгельма Рентгена как ученого, направившего остальных исследователей в данную область.</a:t>
            </a:r>
          </a:p>
          <a:p>
            <a:pPr lvl="0">
              <a:buNone/>
            </a:pPr>
            <a:r>
              <a:rPr lang="ru-RU" sz="2800" b="1" dirty="0" smtClean="0">
                <a:latin typeface="Times New Roman" pitchFamily="18" charset="0"/>
                <a:cs typeface="Times New Roman" pitchFamily="18" charset="0"/>
              </a:rPr>
              <a:t>    Проследить за первоначальным открытием явления А. Беккерелем.</a:t>
            </a:r>
          </a:p>
          <a:p>
            <a:pPr lvl="0">
              <a:buNone/>
            </a:pPr>
            <a:r>
              <a:rPr lang="ru-RU" sz="2800" b="1" dirty="0" smtClean="0">
                <a:latin typeface="Times New Roman" pitchFamily="18" charset="0"/>
                <a:cs typeface="Times New Roman" pitchFamily="18" charset="0"/>
              </a:rPr>
              <a:t>    Оценить огромный вклад супругов Кюри в накоплении и систематизации знаний о радиоактивности.</a:t>
            </a:r>
          </a:p>
          <a:p>
            <a:pPr>
              <a:buNone/>
            </a:pPr>
            <a:r>
              <a:rPr lang="ru-RU" sz="2800" b="1" dirty="0" smtClean="0">
                <a:latin typeface="Times New Roman" pitchFamily="18" charset="0"/>
                <a:cs typeface="Times New Roman" pitchFamily="18" charset="0"/>
              </a:rPr>
              <a:t>    Проанализировать открытие </a:t>
            </a:r>
            <a:r>
              <a:rPr lang="ru-RU" sz="2800" b="1" dirty="0" err="1" smtClean="0">
                <a:latin typeface="Times New Roman" pitchFamily="18" charset="0"/>
                <a:cs typeface="Times New Roman" pitchFamily="18" charset="0"/>
              </a:rPr>
              <a:t>Жолио</a:t>
            </a:r>
            <a:r>
              <a:rPr lang="ru-RU" sz="2800" b="1" dirty="0" smtClean="0">
                <a:latin typeface="Times New Roman" pitchFamily="18" charset="0"/>
                <a:cs typeface="Times New Roman" pitchFamily="18" charset="0"/>
              </a:rPr>
              <a:t> Кюри</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l"/>
            <a:r>
              <a:rPr lang="ru-RU" sz="3200" b="1" dirty="0" smtClean="0"/>
              <a:t>Открытие</a:t>
            </a:r>
            <a:br>
              <a:rPr lang="ru-RU" sz="3200" b="1" dirty="0" smtClean="0"/>
            </a:br>
            <a:r>
              <a:rPr lang="ru-RU" sz="3200" b="1" dirty="0" smtClean="0"/>
              <a:t> рентгеновских лучей</a:t>
            </a:r>
            <a:endParaRPr lang="ru-RU" sz="3200" dirty="0"/>
          </a:p>
        </p:txBody>
      </p:sp>
      <p:sp>
        <p:nvSpPr>
          <p:cNvPr id="4" name="Текст 3"/>
          <p:cNvSpPr>
            <a:spLocks noGrp="1"/>
          </p:cNvSpPr>
          <p:nvPr>
            <p:ph type="body" idx="1"/>
          </p:nvPr>
        </p:nvSpPr>
        <p:spPr/>
        <p:txBody>
          <a:bodyPr/>
          <a:lstStyle/>
          <a:p>
            <a:endParaRPr lang="ru-RU"/>
          </a:p>
        </p:txBody>
      </p:sp>
      <p:sp>
        <p:nvSpPr>
          <p:cNvPr id="3" name="Содержимое 2"/>
          <p:cNvSpPr>
            <a:spLocks noGrp="1"/>
          </p:cNvSpPr>
          <p:nvPr>
            <p:ph sz="half" idx="2"/>
          </p:nvPr>
        </p:nvSpPr>
        <p:spPr>
          <a:xfrm>
            <a:off x="0" y="1500174"/>
            <a:ext cx="4929190" cy="4625989"/>
          </a:xfrm>
        </p:spPr>
        <p:txBody>
          <a:bodyPr/>
          <a:lstStyle/>
          <a:p>
            <a:pPr>
              <a:buNone/>
            </a:pPr>
            <a:r>
              <a:rPr lang="ru-RU" sz="2800" b="1" dirty="0" smtClean="0"/>
              <a:t>    </a:t>
            </a:r>
            <a:r>
              <a:rPr lang="ru-RU" sz="2800" b="1" dirty="0" smtClean="0">
                <a:latin typeface="Times New Roman" pitchFamily="18" charset="0"/>
                <a:cs typeface="Times New Roman" pitchFamily="18" charset="0"/>
              </a:rPr>
              <a:t>Шел декабрь 1895 года. В.К. Рентген, работая в лаборатории с разрядной трубкой, около которой находился флюоресцирующий экран, покрытый </a:t>
            </a:r>
            <a:r>
              <a:rPr lang="ru-RU" sz="2800" b="1" dirty="0" err="1" smtClean="0">
                <a:latin typeface="Times New Roman" pitchFamily="18" charset="0"/>
                <a:cs typeface="Times New Roman" pitchFamily="18" charset="0"/>
              </a:rPr>
              <a:t>платино-синеродистым</a:t>
            </a:r>
            <a:r>
              <a:rPr lang="ru-RU" sz="2800" b="1" dirty="0" smtClean="0">
                <a:latin typeface="Times New Roman" pitchFamily="18" charset="0"/>
                <a:cs typeface="Times New Roman" pitchFamily="18" charset="0"/>
              </a:rPr>
              <a:t> барием, наблюдал свечение этого экрана.</a:t>
            </a:r>
          </a:p>
          <a:p>
            <a:endParaRPr lang="ru-RU" sz="2800" dirty="0"/>
          </a:p>
        </p:txBody>
      </p:sp>
      <p:sp>
        <p:nvSpPr>
          <p:cNvPr id="5" name="Текст 4"/>
          <p:cNvSpPr>
            <a:spLocks noGrp="1"/>
          </p:cNvSpPr>
          <p:nvPr>
            <p:ph type="body" sz="quarter" idx="3"/>
          </p:nvPr>
        </p:nvSpPr>
        <p:spPr>
          <a:xfrm flipV="1">
            <a:off x="4645025" y="1428736"/>
            <a:ext cx="3927503" cy="106377"/>
          </a:xfrm>
        </p:spPr>
        <p:txBody>
          <a:bodyPr/>
          <a:lstStyle/>
          <a:p>
            <a:endParaRPr lang="ru-RU" dirty="0"/>
          </a:p>
        </p:txBody>
      </p:sp>
      <p:sp>
        <p:nvSpPr>
          <p:cNvPr id="6" name="Содержимое 5"/>
          <p:cNvSpPr>
            <a:spLocks noGrp="1"/>
          </p:cNvSpPr>
          <p:nvPr>
            <p:ph sz="quarter" idx="4"/>
          </p:nvPr>
        </p:nvSpPr>
        <p:spPr>
          <a:xfrm>
            <a:off x="4645025" y="4143379"/>
            <a:ext cx="3284561" cy="1982783"/>
          </a:xfrm>
        </p:spPr>
        <p:txBody>
          <a:bodyPr/>
          <a:lstStyle/>
          <a:p>
            <a:endParaRPr lang="ru-RU" dirty="0"/>
          </a:p>
        </p:txBody>
      </p:sp>
      <p:pic>
        <p:nvPicPr>
          <p:cNvPr id="40962" name="Picture 2" descr="Roentgen2.jpg"/>
          <p:cNvPicPr>
            <a:picLocks noChangeAspect="1" noChangeArrowheads="1"/>
          </p:cNvPicPr>
          <p:nvPr/>
        </p:nvPicPr>
        <p:blipFill>
          <a:blip r:embed="rId2" cstate="print"/>
          <a:srcRect/>
          <a:stretch>
            <a:fillRect/>
          </a:stretch>
        </p:blipFill>
        <p:spPr bwMode="auto">
          <a:xfrm>
            <a:off x="5572132" y="1428736"/>
            <a:ext cx="2928958" cy="4115186"/>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a:xfrm>
            <a:off x="-285784" y="2143116"/>
            <a:ext cx="8929750" cy="3983047"/>
          </a:xfrm>
        </p:spPr>
        <p:txBody>
          <a:bodyPr/>
          <a:lstStyle/>
          <a:p>
            <a:pPr>
              <a:buNone/>
            </a:pPr>
            <a:r>
              <a:rPr lang="ru-RU" sz="2800" b="1" dirty="0" smtClean="0">
                <a:latin typeface="Times New Roman" pitchFamily="18" charset="0"/>
                <a:cs typeface="Times New Roman" pitchFamily="18" charset="0"/>
              </a:rPr>
              <a:t>    Закрыв трубку черным чехлом, собираясь закончить опыт, Рентген обнаружил опять-таки свечение экрана при разряде. "Флюоресценция" видна,— писал Рентген в своём первом сообщении 28 декабря 1895 г., — при достаточном затемнении и не зависит от того, подносить ли бумагу стороной, покрытой или не покрытой </a:t>
            </a:r>
            <a:r>
              <a:rPr lang="ru-RU" sz="2800" b="1" dirty="0" err="1" smtClean="0">
                <a:latin typeface="Times New Roman" pitchFamily="18" charset="0"/>
                <a:cs typeface="Times New Roman" pitchFamily="18" charset="0"/>
              </a:rPr>
              <a:t>платино-синеродистым</a:t>
            </a:r>
            <a:r>
              <a:rPr lang="ru-RU" sz="2800" b="1" dirty="0" smtClean="0">
                <a:latin typeface="Times New Roman" pitchFamily="18" charset="0"/>
                <a:cs typeface="Times New Roman" pitchFamily="18" charset="0"/>
              </a:rPr>
              <a:t> барием. Флюоресценция заметна ещё на расстоянии двух метров от трубки</a:t>
            </a:r>
            <a:r>
              <a:rPr lang="ru-RU" dirty="0" smtClean="0"/>
              <a:t>».</a:t>
            </a:r>
            <a:endParaRPr lang="ru-RU" dirty="0"/>
          </a:p>
        </p:txBody>
      </p:sp>
      <p:pic>
        <p:nvPicPr>
          <p:cNvPr id="38916" name="Picture 4" descr="http://im3-tub-ru.yandex.net/i?id=60856913-34-72&amp;n=21"/>
          <p:cNvPicPr>
            <a:picLocks noChangeAspect="1" noChangeArrowheads="1"/>
          </p:cNvPicPr>
          <p:nvPr/>
        </p:nvPicPr>
        <p:blipFill>
          <a:blip r:embed="rId2" cstate="print"/>
          <a:srcRect/>
          <a:stretch>
            <a:fillRect/>
          </a:stretch>
        </p:blipFill>
        <p:spPr bwMode="auto">
          <a:xfrm>
            <a:off x="7072331" y="214290"/>
            <a:ext cx="1881192" cy="235745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5" name="Содержимое 4"/>
          <p:cNvSpPr>
            <a:spLocks noGrp="1"/>
          </p:cNvSpPr>
          <p:nvPr>
            <p:ph sz="half" idx="1"/>
          </p:nvPr>
        </p:nvSpPr>
        <p:spPr>
          <a:xfrm>
            <a:off x="500034" y="4214818"/>
            <a:ext cx="3995766" cy="1911345"/>
          </a:xfrm>
        </p:spPr>
        <p:txBody>
          <a:bodyPr/>
          <a:lstStyle/>
          <a:p>
            <a:endParaRPr lang="ru-RU" dirty="0"/>
          </a:p>
        </p:txBody>
      </p:sp>
      <p:sp>
        <p:nvSpPr>
          <p:cNvPr id="6" name="Содержимое 5"/>
          <p:cNvSpPr>
            <a:spLocks noGrp="1"/>
          </p:cNvSpPr>
          <p:nvPr>
            <p:ph sz="half" idx="2"/>
          </p:nvPr>
        </p:nvSpPr>
        <p:spPr>
          <a:xfrm>
            <a:off x="3714744" y="1285860"/>
            <a:ext cx="5429256" cy="4840303"/>
          </a:xfrm>
        </p:spPr>
        <p:txBody>
          <a:bodyPr/>
          <a:lstStyle/>
          <a:p>
            <a:pPr>
              <a:buNone/>
            </a:pPr>
            <a:r>
              <a:rPr lang="ru-RU" b="1" dirty="0" smtClean="0">
                <a:latin typeface="Times New Roman" pitchFamily="18" charset="0"/>
                <a:cs typeface="Times New Roman" pitchFamily="18" charset="0"/>
              </a:rPr>
              <a:t>    Рентген не мог, однако, обнаружить ни отражения, ни преломления рентгеновских лучей. Однако он установил, что, если правильное отражение «не имеет места, всё же различные вещества по отношению к Х-лучам ведут себя так же, как и мутные среды по отношению к свету».</a:t>
            </a:r>
          </a:p>
          <a:p>
            <a:pPr>
              <a:buNone/>
            </a:pPr>
            <a:endParaRPr lang="ru-RU" dirty="0" smtClean="0"/>
          </a:p>
          <a:p>
            <a:endParaRPr lang="ru-RU" dirty="0"/>
          </a:p>
        </p:txBody>
      </p:sp>
      <p:pic>
        <p:nvPicPr>
          <p:cNvPr id="38914" name="Picture 2" descr="rengen.gif"/>
          <p:cNvPicPr>
            <a:picLocks noChangeAspect="1" noChangeArrowheads="1"/>
          </p:cNvPicPr>
          <p:nvPr/>
        </p:nvPicPr>
        <p:blipFill>
          <a:blip r:embed="rId2" cstate="print"/>
          <a:srcRect/>
          <a:stretch>
            <a:fillRect/>
          </a:stretch>
        </p:blipFill>
        <p:spPr bwMode="auto">
          <a:xfrm>
            <a:off x="714348" y="1857364"/>
            <a:ext cx="2857500" cy="3810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Himiya_belyi">
  <a:themeElements>
    <a:clrScheme name="Биохимия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Биохимия">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3200" b="0" i="0" u="none" strike="noStrike" cap="none" normalizeH="0" baseline="0" smtClean="0">
            <a:ln>
              <a:noFill/>
            </a:ln>
            <a:solidFill>
              <a:srgbClr val="003366"/>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3200" b="0" i="0" u="none" strike="noStrike" cap="none" normalizeH="0" baseline="0" smtClean="0">
            <a:ln>
              <a:noFill/>
            </a:ln>
            <a:solidFill>
              <a:srgbClr val="003366"/>
            </a:solidFill>
            <a:effectLst/>
            <a:latin typeface="Arial" charset="0"/>
          </a:defRPr>
        </a:defPPr>
      </a:lstStyle>
    </a:lnDef>
  </a:objectDefaults>
  <a:extraClrSchemeLst>
    <a:extraClrScheme>
      <a:clrScheme name="Биохимия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Биохимия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Биохимия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Биохимия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Биохимия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Биохимия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Биохимия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Биохимия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Биохимия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Биохимия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Биохимия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Биохимия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Himiya_belyi</Template>
  <TotalTime>607</TotalTime>
  <Words>2974</Words>
  <Application>Microsoft Office PowerPoint</Application>
  <PresentationFormat>Экран (4:3)</PresentationFormat>
  <Paragraphs>112</Paragraphs>
  <Slides>45</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45</vt:i4>
      </vt:variant>
    </vt:vector>
  </HeadingPairs>
  <TitlesOfParts>
    <vt:vector size="49" baseType="lpstr">
      <vt:lpstr>Arial</vt:lpstr>
      <vt:lpstr>Calibri</vt:lpstr>
      <vt:lpstr>Times New Roman</vt:lpstr>
      <vt:lpstr>Himiya_belyi</vt:lpstr>
      <vt:lpstr>ИЗ ИСТОРИИ ОТКРЫТИЯ РАДИОАКТИВНОСТИ</vt:lpstr>
      <vt:lpstr>Презентация PowerPoint</vt:lpstr>
      <vt:lpstr>Презентация PowerPoint</vt:lpstr>
      <vt:lpstr>Презентация PowerPoint</vt:lpstr>
      <vt:lpstr>Презентация PowerPoint</vt:lpstr>
      <vt:lpstr>Презентация PowerPoint</vt:lpstr>
      <vt:lpstr>Открытие  рентгеновских лучей</vt:lpstr>
      <vt:lpstr>Презентация PowerPoint</vt:lpstr>
      <vt:lpstr>Презентация PowerPoint</vt:lpstr>
      <vt:lpstr>Презентация PowerPoint</vt:lpstr>
      <vt:lpstr>Презентация PowerPoint</vt:lpstr>
      <vt:lpstr>Презентация PowerPoint</vt:lpstr>
      <vt:lpstr> Опыты Беккереля. </vt:lpstr>
      <vt:lpstr>Презентация PowerPoint</vt:lpstr>
      <vt:lpstr>Презентация PowerPoint</vt:lpstr>
      <vt:lpstr>Презентация PowerPoint</vt:lpstr>
      <vt:lpstr>Презентация PowerPoint</vt:lpstr>
      <vt:lpstr>  Исследования  супругов Кюри.   </vt:lpstr>
      <vt:lpstr>Презентация PowerPoint</vt:lpstr>
      <vt:lpstr>Презентация PowerPoint</vt:lpstr>
      <vt:lpstr>Презентация PowerPoint</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Открытие искусственной радиоактивности.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Радиоактивность сегодня</vt:lpstr>
      <vt:lpstr>Презентация PowerPoint</vt:lpstr>
      <vt:lpstr>Литература</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Елена Константинова</dc:creator>
  <cp:lastModifiedBy>Елена Константинова</cp:lastModifiedBy>
  <cp:revision>69</cp:revision>
  <dcterms:created xsi:type="dcterms:W3CDTF">2013-11-22T17:52:36Z</dcterms:created>
  <dcterms:modified xsi:type="dcterms:W3CDTF">2015-09-13T17:57:16Z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568346</vt:lpwstr>
  </property>
  <property fmtid="{D5CDD505-2E9C-101B-9397-08002B2CF9AE}" name="NXPowerLiteSettings" pid="3">
    <vt:lpwstr>F7000400038000</vt:lpwstr>
  </property>
  <property fmtid="{D5CDD505-2E9C-101B-9397-08002B2CF9AE}" name="NXPowerLiteVersion" pid="4">
    <vt:lpwstr>D6.1.2</vt:lpwstr>
  </property>
</Properties>
</file>