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76" r:id="rId3"/>
    <p:sldId id="274" r:id="rId4"/>
    <p:sldId id="275" r:id="rId5"/>
    <p:sldId id="258" r:id="rId6"/>
    <p:sldId id="266" r:id="rId7"/>
    <p:sldId id="259" r:id="rId8"/>
    <p:sldId id="260" r:id="rId9"/>
    <p:sldId id="267" r:id="rId10"/>
    <p:sldId id="265" r:id="rId11"/>
    <p:sldId id="263" r:id="rId12"/>
    <p:sldId id="264" r:id="rId13"/>
    <p:sldId id="261" r:id="rId14"/>
    <p:sldId id="269" r:id="rId15"/>
    <p:sldId id="268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99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6693-39D3-408C-93BF-E37EA6972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D31C-4123-4370-83DA-FB1C840D8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467E-B455-4FAE-898C-DB377C468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07B79-504F-4D2E-8158-FD1A9C566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70C949-4153-47C7-8DEF-CC837B6E5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E7C0-E176-4BE6-87F1-37F11BB53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403D-DE06-4D84-88C9-BDAD1209F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0A63-5E15-44C1-BDEB-FD5DBB449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E7BF3B-176F-41D2-81E0-1F77ACD1D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BC3F-FF76-4B61-A55C-CD2538259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DDD9C6-E261-44CD-BEE0-1F3A7684A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79BB742-61D6-414C-93FE-BE4BDFFFC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1" r:id="rId2"/>
    <p:sldLayoutId id="2147484019" r:id="rId3"/>
    <p:sldLayoutId id="2147484012" r:id="rId4"/>
    <p:sldLayoutId id="2147484013" r:id="rId5"/>
    <p:sldLayoutId id="2147484014" r:id="rId6"/>
    <p:sldLayoutId id="2147484020" r:id="rId7"/>
    <p:sldLayoutId id="2147484015" r:id="rId8"/>
    <p:sldLayoutId id="2147484021" r:id="rId9"/>
    <p:sldLayoutId id="2147484016" r:id="rId10"/>
    <p:sldLayoutId id="2147484017" r:id="rId11"/>
  </p:sldLayoutIdLst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642938"/>
            <a:ext cx="7772400" cy="2500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Прямая </a:t>
            </a:r>
            <a:r>
              <a:rPr lang="ru-RU" sz="4000" dirty="0">
                <a:solidFill>
                  <a:srgbClr val="0070C0"/>
                </a:solidFill>
              </a:rPr>
              <a:t>и обратная пропорциональные </a:t>
            </a:r>
            <a:r>
              <a:rPr lang="ru-RU" sz="4000" dirty="0" smtClean="0">
                <a:solidFill>
                  <a:srgbClr val="0070C0"/>
                </a:solidFill>
              </a:rPr>
              <a:t>зависимости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6 класс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4911725" y="5589588"/>
            <a:ext cx="297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150" name="Picture 6" descr="Хочу все знат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78581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620713"/>
            <a:ext cx="7858125" cy="844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Поставь себе оценку: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773238"/>
            <a:ext cx="7929563" cy="3656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FF0000"/>
                </a:solidFill>
              </a:rPr>
              <a:t>  8</a:t>
            </a:r>
            <a:r>
              <a:rPr lang="ru-RU" b="1" smtClean="0"/>
              <a:t> правильных ответов – </a:t>
            </a:r>
            <a:r>
              <a:rPr lang="ru-RU" b="1" smtClean="0">
                <a:solidFill>
                  <a:schemeClr val="tx2"/>
                </a:solidFill>
              </a:rPr>
              <a:t>«</a:t>
            </a:r>
            <a:r>
              <a:rPr lang="ru-RU" sz="4000" b="1" smtClean="0">
                <a:solidFill>
                  <a:srgbClr val="FF0000"/>
                </a:solidFill>
              </a:rPr>
              <a:t>5</a:t>
            </a:r>
            <a:r>
              <a:rPr lang="ru-RU" b="1" smtClean="0">
                <a:solidFill>
                  <a:schemeClr val="tx2"/>
                </a:solidFill>
              </a:rPr>
              <a:t>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  </a:t>
            </a:r>
            <a:r>
              <a:rPr lang="ru-RU" sz="4000" b="1" smtClean="0"/>
              <a:t> </a:t>
            </a:r>
            <a:r>
              <a:rPr lang="ru-RU" sz="4000" b="1" smtClean="0">
                <a:solidFill>
                  <a:srgbClr val="0070C0"/>
                </a:solidFill>
              </a:rPr>
              <a:t>7-6</a:t>
            </a:r>
            <a:r>
              <a:rPr lang="ru-RU" sz="4000" b="1" smtClean="0"/>
              <a:t> </a:t>
            </a:r>
            <a:r>
              <a:rPr lang="ru-RU" b="1" smtClean="0"/>
              <a:t>правильных ответов – </a:t>
            </a:r>
            <a:r>
              <a:rPr lang="ru-RU" b="1" smtClean="0">
                <a:solidFill>
                  <a:schemeClr val="tx2"/>
                </a:solidFill>
              </a:rPr>
              <a:t>«</a:t>
            </a:r>
            <a:r>
              <a:rPr lang="ru-RU" sz="4000" b="1" smtClean="0">
                <a:solidFill>
                  <a:srgbClr val="0070C0"/>
                </a:solidFill>
              </a:rPr>
              <a:t>4</a:t>
            </a:r>
            <a:r>
              <a:rPr lang="ru-RU" b="1" smtClean="0">
                <a:solidFill>
                  <a:schemeClr val="tx2"/>
                </a:solidFill>
              </a:rPr>
              <a:t>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8000"/>
                </a:solidFill>
              </a:rPr>
              <a:t>  </a:t>
            </a:r>
            <a:r>
              <a:rPr lang="ru-RU" sz="4000" b="1" smtClean="0">
                <a:solidFill>
                  <a:srgbClr val="008000"/>
                </a:solidFill>
              </a:rPr>
              <a:t> 5-4 </a:t>
            </a:r>
            <a:r>
              <a:rPr lang="ru-RU" b="1" smtClean="0"/>
              <a:t>правильных ответов – </a:t>
            </a:r>
            <a:r>
              <a:rPr lang="ru-RU" b="1" smtClean="0">
                <a:solidFill>
                  <a:schemeClr val="tx2"/>
                </a:solidFill>
              </a:rPr>
              <a:t>«</a:t>
            </a:r>
            <a:r>
              <a:rPr lang="ru-RU" sz="4000" b="1" smtClean="0">
                <a:solidFill>
                  <a:srgbClr val="008000"/>
                </a:solidFill>
              </a:rPr>
              <a:t>3</a:t>
            </a:r>
            <a:r>
              <a:rPr lang="ru-RU" b="1" smtClean="0">
                <a:solidFill>
                  <a:schemeClr val="tx2"/>
                </a:solidFill>
              </a:rPr>
              <a:t>»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                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00188"/>
            <a:ext cx="8183563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Из </a:t>
            </a:r>
            <a:r>
              <a:rPr lang="ru-RU" sz="3200" dirty="0" smtClean="0"/>
              <a:t>21 кг хлопкового семени получили 5,1 кг масла. Сколько масла получится из 7 кг хлопкового семени?</a:t>
            </a:r>
          </a:p>
        </p:txBody>
      </p:sp>
      <p:pic>
        <p:nvPicPr>
          <p:cNvPr id="16388" name="Picture 5" descr="C:\Documents and Settings\andrey\Рабочий стол\подсолнух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428625"/>
            <a:ext cx="18399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C:\Documents and Settings\andrey\Рабочий стол\подсолнух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8300" y="4357688"/>
            <a:ext cx="2022475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183563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Решение.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idx="1"/>
          </p:nvPr>
        </p:nvSpPr>
        <p:spPr>
          <a:xfrm>
            <a:off x="357188" y="1357313"/>
            <a:ext cx="8329612" cy="4714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Масса семени (кг)   Масса масла (кг)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  21                           5,1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   7                             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                                                     </a:t>
            </a:r>
            <a:r>
              <a:rPr lang="ru-RU" sz="2400" smtClean="0"/>
              <a:t>Определим зависимость и составим пропорцию: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21:7=5,1:х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х=7*5,1:21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х=1,7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Ответ: 1,7кг масла</a:t>
            </a:r>
          </a:p>
          <a:p>
            <a:pPr eaLnBrk="1" hangingPunct="1">
              <a:lnSpc>
                <a:spcPct val="80000"/>
              </a:lnSpc>
            </a:pPr>
            <a:endParaRPr lang="ru-RU" smtClean="0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357438" y="2143125"/>
            <a:ext cx="0" cy="863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286625" y="2143125"/>
            <a:ext cx="0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1" grpId="0" build="p"/>
      <p:bldP spid="21512" grpId="0" animBg="1"/>
      <p:bldP spid="215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183562" cy="4214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dirty="0" smtClean="0"/>
              <a:t>Для </a:t>
            </a:r>
            <a:r>
              <a:rPr lang="ru-RU" sz="3600" dirty="0" smtClean="0"/>
              <a:t>строительства стадиона 5 бульдозеров расчистили площадку за 210 минут. За какое время 7 бульдозеров расчистили бы эту площадку?                                                                     </a:t>
            </a:r>
          </a:p>
        </p:txBody>
      </p:sp>
      <p:pic>
        <p:nvPicPr>
          <p:cNvPr id="18436" name="Picture 4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88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88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50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9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Решение.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143000"/>
            <a:ext cx="8183562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К-во бульдозеров      Время.(мин)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5                       210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7                        х</a:t>
            </a:r>
          </a:p>
          <a:p>
            <a:pPr eaLnBrk="1" hangingPunct="1">
              <a:buFontTx/>
              <a:buNone/>
            </a:pPr>
            <a:r>
              <a:rPr lang="ru-RU" smtClean="0"/>
              <a:t>Определим зависимость и составим пропорцию:</a:t>
            </a:r>
          </a:p>
          <a:p>
            <a:pPr eaLnBrk="1" hangingPunct="1">
              <a:buFontTx/>
              <a:buNone/>
            </a:pPr>
            <a:r>
              <a:rPr lang="ru-RU" smtClean="0"/>
              <a:t>   7:5=210:х</a:t>
            </a:r>
          </a:p>
          <a:p>
            <a:pPr eaLnBrk="1" hangingPunct="1">
              <a:buFontTx/>
              <a:buNone/>
            </a:pPr>
            <a:r>
              <a:rPr lang="ru-RU" smtClean="0"/>
              <a:t>   х=210*5:7</a:t>
            </a:r>
          </a:p>
          <a:p>
            <a:pPr eaLnBrk="1" hangingPunct="1">
              <a:buFontTx/>
              <a:buNone/>
            </a:pPr>
            <a:r>
              <a:rPr lang="ru-RU" smtClean="0"/>
              <a:t>   х= 150( мин).</a:t>
            </a:r>
          </a:p>
          <a:p>
            <a:pPr eaLnBrk="1" hangingPunct="1">
              <a:buFontTx/>
              <a:buNone/>
            </a:pPr>
            <a:r>
              <a:rPr lang="ru-RU" smtClean="0"/>
              <a:t>   150 мин. = 2,5 часа    </a:t>
            </a:r>
          </a:p>
          <a:p>
            <a:pPr eaLnBrk="1" hangingPunct="1">
              <a:buFontTx/>
              <a:buNone/>
            </a:pPr>
            <a:r>
              <a:rPr lang="ru-RU" smtClean="0"/>
              <a:t>  Ответ: за 2,5 часа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V="1">
            <a:off x="1857375" y="1714500"/>
            <a:ext cx="0" cy="1008063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6357938" y="1714500"/>
            <a:ext cx="0" cy="865188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  <p:bldP spid="67588" grpId="0" animBg="1"/>
      <p:bldP spid="675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15313" cy="785813"/>
          </a:xfrm>
          <a:solidFill>
            <a:schemeClr val="tx2">
              <a:lumMod val="25000"/>
              <a:lumOff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857375"/>
            <a:ext cx="8183562" cy="4187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200" dirty="0" smtClean="0"/>
              <a:t>Некоторое </a:t>
            </a:r>
            <a:r>
              <a:rPr lang="ru-RU" sz="3200" dirty="0" smtClean="0"/>
              <a:t>расстояние ласточка пролетела за 0,5ч со скоростью 50 км/ч. За сколько минут пролетит то же расстояние стриж, если будет лететь со скоростью 100 км/ч?</a:t>
            </a:r>
          </a:p>
        </p:txBody>
      </p:sp>
      <p:pic>
        <p:nvPicPr>
          <p:cNvPr id="20484" name="Picture 4" descr="C:\Documents and Settings\andrey\Рабочий стол\птичка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428625"/>
            <a:ext cx="18573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:\Documents and Settings\andrey\Рабочий стол\Птичка  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63" y="428625"/>
            <a:ext cx="19288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183563" cy="642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Решение.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71563"/>
            <a:ext cx="8310563" cy="4857750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Скорость </a:t>
            </a:r>
            <a:r>
              <a:rPr lang="ru-RU" dirty="0"/>
              <a:t>(км/час)     Время (час)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ласточка         50                      0,5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стриж             100                       х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Определим зависимость и составим пропорцию: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    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    100:50=0,5:х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    </a:t>
            </a:r>
            <a:r>
              <a:rPr lang="ru-RU" dirty="0" smtClean="0"/>
              <a:t>  х=50*0,5:100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     </a:t>
            </a:r>
            <a:r>
              <a:rPr lang="ru-RU" dirty="0" smtClean="0"/>
              <a:t> х=0,25 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  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    </a:t>
            </a:r>
            <a:r>
              <a:rPr lang="ru-RU" dirty="0" smtClean="0"/>
              <a:t>Ответ</a:t>
            </a:r>
            <a:r>
              <a:rPr lang="ru-RU" dirty="0"/>
              <a:t>: </a:t>
            </a:r>
            <a:r>
              <a:rPr lang="ru-RU" dirty="0" smtClean="0"/>
              <a:t>0,25 час.=15 минут</a:t>
            </a:r>
            <a:endParaRPr lang="ru-RU" dirty="0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V="1">
            <a:off x="3214688" y="1643063"/>
            <a:ext cx="0" cy="863600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500938" y="1643063"/>
            <a:ext cx="0" cy="792162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  <p:bldP spid="72708" grpId="0" animBg="1"/>
      <p:bldP spid="727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1357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0700" dirty="0" smtClean="0">
                <a:solidFill>
                  <a:srgbClr val="FF0000"/>
                </a:solidFill>
              </a:rPr>
              <a:t>?</a:t>
            </a:r>
            <a:r>
              <a:rPr lang="ru-RU" sz="9600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Проверь себя: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57188" y="1785938"/>
            <a:ext cx="8429625" cy="4714875"/>
          </a:xfrm>
        </p:spPr>
        <p:txBody>
          <a:bodyPr/>
          <a:lstStyle/>
          <a:p>
            <a:r>
              <a:rPr lang="ru-RU" sz="2000" b="1" smtClean="0">
                <a:solidFill>
                  <a:srgbClr val="002060"/>
                </a:solidFill>
              </a:rPr>
              <a:t>Какие величины называются прямо пропорциональными? Приведите примеры прямо пропорциональных величин.</a:t>
            </a:r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r>
              <a:rPr lang="ru-RU" sz="2000" b="1" smtClean="0">
                <a:solidFill>
                  <a:srgbClr val="002060"/>
                </a:solidFill>
              </a:rPr>
              <a:t>Какие величины называют обратно пропорциональными? Приведите примеры обратно пропорциональных величин.</a:t>
            </a:r>
          </a:p>
          <a:p>
            <a:endParaRPr lang="en-US" sz="2000" smtClean="0"/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r>
              <a:rPr lang="ru-RU" sz="2000" b="1" smtClean="0">
                <a:solidFill>
                  <a:srgbClr val="002060"/>
                </a:solidFill>
              </a:rPr>
              <a:t>Приведите примеры величин, у которых зависимость не является ни прямо, ни обратно пропорциональной.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Домашнее задание.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643063"/>
            <a:ext cx="8183562" cy="4187825"/>
          </a:xfrm>
        </p:spPr>
        <p:txBody>
          <a:bodyPr/>
          <a:lstStyle/>
          <a:p>
            <a:pPr eaLnBrk="1" hangingPunct="1"/>
            <a:r>
              <a:rPr lang="ru-RU" smtClean="0"/>
              <a:t>Составить </a:t>
            </a:r>
            <a:r>
              <a:rPr lang="ru-RU" dirty="0" smtClean="0"/>
              <a:t>текст двух задач на прямую и обратную пропорциональные зависимости (решение на следующем уроке выполнит сосед по парте)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571500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Актуализация знаний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143000"/>
            <a:ext cx="3714750" cy="3776663"/>
          </a:xfrm>
        </p:spPr>
        <p:txBody>
          <a:bodyPr/>
          <a:lstStyle/>
          <a:p>
            <a:r>
              <a:rPr lang="ru-RU" b="1" smtClean="0"/>
              <a:t>Что такое пропорция?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b="1" smtClean="0"/>
              <a:t>Сформулируйте основное свойство пропорции.</a:t>
            </a:r>
          </a:p>
          <a:p>
            <a:endParaRPr lang="ru-RU" b="1" smtClean="0"/>
          </a:p>
        </p:txBody>
      </p:sp>
      <p:sp>
        <p:nvSpPr>
          <p:cNvPr id="7172" name="Содержимое 3"/>
          <p:cNvSpPr>
            <a:spLocks noGrp="1"/>
          </p:cNvSpPr>
          <p:nvPr>
            <p:ph sz="half" idx="2"/>
          </p:nvPr>
        </p:nvSpPr>
        <p:spPr>
          <a:xfrm>
            <a:off x="4071938" y="1143000"/>
            <a:ext cx="4614862" cy="4714875"/>
          </a:xfrm>
        </p:spPr>
        <p:txBody>
          <a:bodyPr/>
          <a:lstStyle/>
          <a:p>
            <a:r>
              <a:rPr lang="ru-RU" b="1" smtClean="0"/>
              <a:t>Какие перестановки членов пропорции снова приводят к верным пропорциям?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b="1" smtClean="0"/>
              <a:t>Составьте три новые верные пропорции из пропорции: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70C0"/>
                </a:solidFill>
              </a:rPr>
              <a:t>5</a:t>
            </a:r>
            <a:r>
              <a:rPr lang="ru-RU" sz="3600" b="1" smtClean="0"/>
              <a:t>:</a:t>
            </a:r>
            <a:r>
              <a:rPr lang="ru-RU" sz="3600" b="1" smtClean="0">
                <a:solidFill>
                  <a:srgbClr val="008000"/>
                </a:solidFill>
              </a:rPr>
              <a:t>15</a:t>
            </a:r>
            <a:r>
              <a:rPr lang="ru-RU" sz="3600" b="1" smtClean="0"/>
              <a:t>=</a:t>
            </a:r>
            <a:r>
              <a:rPr lang="ru-RU" sz="3600" b="1" smtClean="0">
                <a:solidFill>
                  <a:srgbClr val="008000"/>
                </a:solidFill>
              </a:rPr>
              <a:t>4</a:t>
            </a:r>
            <a:r>
              <a:rPr lang="ru-RU" sz="3600" b="1" smtClean="0"/>
              <a:t>:</a:t>
            </a:r>
            <a:r>
              <a:rPr lang="ru-RU" sz="3600" b="1" smtClean="0">
                <a:solidFill>
                  <a:srgbClr val="0070C0"/>
                </a:solidFill>
              </a:rPr>
              <a:t>12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7188" y="785813"/>
            <a:ext cx="8429625" cy="44005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Найдите пропущенные числа</a:t>
            </a: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Какое из этих заданий имеет    единственное решение, а какое – много решений? Почему?</a:t>
            </a:r>
          </a:p>
          <a:p>
            <a:pPr eaLnBrk="0" hangingPunct="0">
              <a:defRPr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195" name="Прямоугольник 85"/>
          <p:cNvSpPr>
            <a:spLocks noChangeArrowheads="1"/>
          </p:cNvSpPr>
          <p:nvPr/>
        </p:nvSpPr>
        <p:spPr bwMode="auto">
          <a:xfrm>
            <a:off x="1403350" y="1844675"/>
            <a:ext cx="5616575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а) 1</a:t>
            </a:r>
            <a:r>
              <a:rPr lang="en-US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3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5 :  __ = </a:t>
            </a:r>
            <a:r>
              <a:rPr lang="en-US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9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0 : 2</a:t>
            </a:r>
            <a:b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600" b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б) 1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8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: 3 =  __ : __</a:t>
            </a:r>
            <a:endParaRPr lang="ru-RU" sz="36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500063"/>
            <a:ext cx="81438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Устное обсуждение (поиск решения)</a:t>
            </a:r>
            <a:endParaRPr lang="en-US" sz="2800" dirty="0">
              <a:solidFill>
                <a:srgbClr val="C00000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.  За 2 кг овощей заплатили 10 рублей.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Сколько стоят 8 кг овощей?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500063" y="3786188"/>
            <a:ext cx="82867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. Два трактора вспахали поле за 6 дней. За сколько дней вспашут это поле 4 трактора, если будут работать с той же производительностью?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5750" y="4857750"/>
            <a:ext cx="973138" cy="1400175"/>
            <a:chOff x="3984" y="726"/>
            <a:chExt cx="613" cy="882"/>
          </a:xfrm>
        </p:grpSpPr>
        <p:pic>
          <p:nvPicPr>
            <p:cNvPr id="9646" name="Picture 22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415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000125" y="5214938"/>
            <a:ext cx="973138" cy="1400175"/>
            <a:chOff x="3984" y="726"/>
            <a:chExt cx="613" cy="882"/>
          </a:xfrm>
        </p:grpSpPr>
        <p:pic>
          <p:nvPicPr>
            <p:cNvPr id="9644" name="Picture 22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15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 flipH="1">
            <a:off x="7715250" y="4929188"/>
            <a:ext cx="973138" cy="1400175"/>
            <a:chOff x="3984" y="726"/>
            <a:chExt cx="613" cy="882"/>
          </a:xfrm>
        </p:grpSpPr>
        <p:pic>
          <p:nvPicPr>
            <p:cNvPr id="9642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 flipH="1">
            <a:off x="7000875" y="4643438"/>
            <a:ext cx="973138" cy="1400175"/>
            <a:chOff x="3984" y="726"/>
            <a:chExt cx="613" cy="882"/>
          </a:xfrm>
        </p:grpSpPr>
        <p:pic>
          <p:nvPicPr>
            <p:cNvPr id="9640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 flipH="1">
            <a:off x="6286500" y="4429125"/>
            <a:ext cx="973138" cy="1400175"/>
            <a:chOff x="3984" y="726"/>
            <a:chExt cx="613" cy="882"/>
          </a:xfrm>
        </p:grpSpPr>
        <p:pic>
          <p:nvPicPr>
            <p:cNvPr id="9638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0" name="Group 24"/>
          <p:cNvGrpSpPr>
            <a:grpSpLocks/>
          </p:cNvGrpSpPr>
          <p:nvPr/>
        </p:nvGrpSpPr>
        <p:grpSpPr bwMode="auto">
          <a:xfrm flipH="1">
            <a:off x="5715000" y="4929188"/>
            <a:ext cx="973138" cy="1400175"/>
            <a:chOff x="3984" y="726"/>
            <a:chExt cx="613" cy="882"/>
          </a:xfrm>
        </p:grpSpPr>
        <p:pic>
          <p:nvPicPr>
            <p:cNvPr id="9636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71500" y="1785938"/>
            <a:ext cx="1214438" cy="1571625"/>
            <a:chOff x="4160" y="2688"/>
            <a:chExt cx="1144" cy="1603"/>
          </a:xfrm>
        </p:grpSpPr>
        <p:sp>
          <p:nvSpPr>
            <p:cNvPr id="9555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6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7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8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9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0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1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2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3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4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5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6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7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8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9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0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1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2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3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4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5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576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626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7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8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9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0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1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2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3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4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5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616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7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8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9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0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1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2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3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4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5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78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606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7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8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9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0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1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2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3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4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5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79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596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7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8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9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0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1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2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3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4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5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80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586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87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88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89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0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1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2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3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4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5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581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2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3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4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5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6929438" y="1785938"/>
            <a:ext cx="1214437" cy="1714500"/>
            <a:chOff x="4160" y="2688"/>
            <a:chExt cx="1144" cy="1603"/>
          </a:xfrm>
        </p:grpSpPr>
        <p:sp>
          <p:nvSpPr>
            <p:cNvPr id="9474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5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6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7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8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9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0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1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2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3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4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5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6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7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8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9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0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1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2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3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4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495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545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6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7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8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9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0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1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2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3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4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6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535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6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7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8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9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0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1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2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3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4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7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525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6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8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9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0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1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2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3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4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8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515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6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7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8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9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0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1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2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3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4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9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505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6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7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8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9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0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1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2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3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4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500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1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2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3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4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7643813" y="928688"/>
            <a:ext cx="1143000" cy="1571625"/>
            <a:chOff x="4160" y="2688"/>
            <a:chExt cx="1144" cy="1603"/>
          </a:xfrm>
        </p:grpSpPr>
        <p:sp>
          <p:nvSpPr>
            <p:cNvPr id="9393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4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5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6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7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8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9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0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1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2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3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4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5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6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7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8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9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0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1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2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3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414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464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5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6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7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8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9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0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1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2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3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5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454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5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6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7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8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9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0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1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2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3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6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444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5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6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7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8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9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0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1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2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3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7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434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5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6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7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8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9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0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1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2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3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8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424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2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3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19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0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577" name="Group 2"/>
          <p:cNvGrpSpPr>
            <a:grpSpLocks/>
          </p:cNvGrpSpPr>
          <p:nvPr/>
        </p:nvGrpSpPr>
        <p:grpSpPr bwMode="auto">
          <a:xfrm>
            <a:off x="6000750" y="1857375"/>
            <a:ext cx="1214438" cy="1714500"/>
            <a:chOff x="4160" y="2688"/>
            <a:chExt cx="1144" cy="1603"/>
          </a:xfrm>
        </p:grpSpPr>
        <p:sp>
          <p:nvSpPr>
            <p:cNvPr id="9312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5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6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7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333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383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4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5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6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7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8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9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0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1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2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4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373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4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5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6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7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8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9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0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1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2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5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363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4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5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6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7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8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9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0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1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2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6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353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4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5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6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7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8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0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1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2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7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343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4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5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6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7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8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0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1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2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38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2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641" name="Group 2"/>
          <p:cNvGrpSpPr>
            <a:grpSpLocks/>
          </p:cNvGrpSpPr>
          <p:nvPr/>
        </p:nvGrpSpPr>
        <p:grpSpPr bwMode="auto">
          <a:xfrm>
            <a:off x="5214938" y="2000250"/>
            <a:ext cx="1214437" cy="1643063"/>
            <a:chOff x="4160" y="2688"/>
            <a:chExt cx="1144" cy="1603"/>
          </a:xfrm>
        </p:grpSpPr>
        <p:sp>
          <p:nvSpPr>
            <p:cNvPr id="9231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52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302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3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4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5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6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7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8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9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0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1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3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292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3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4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5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6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7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8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9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0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1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4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282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3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4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5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6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7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8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9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0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1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5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272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3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4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5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6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7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8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9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0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1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6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262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3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4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6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7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8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0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1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7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09722 -0.0037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09722 -0.0037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2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57188"/>
            <a:ext cx="8143875" cy="1038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2500313"/>
            <a:ext cx="7358062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«Да» и «нет» не говорите,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знаком их изобразите.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b="1" smtClean="0"/>
              <a:t>«</a:t>
            </a:r>
            <a:r>
              <a:rPr lang="ru-RU" sz="4000" b="1" smtClean="0">
                <a:solidFill>
                  <a:srgbClr val="C00000"/>
                </a:solidFill>
              </a:rPr>
              <a:t>да</a:t>
            </a:r>
            <a:r>
              <a:rPr lang="ru-RU" sz="4000" b="1" smtClean="0"/>
              <a:t>» знаком «</a:t>
            </a:r>
            <a:r>
              <a:rPr lang="ru-RU" sz="4000" b="1" smtClean="0">
                <a:solidFill>
                  <a:srgbClr val="C00000"/>
                </a:solidFill>
              </a:rPr>
              <a:t>+</a:t>
            </a:r>
            <a:r>
              <a:rPr lang="ru-RU" sz="4000" b="1" smtClean="0"/>
              <a:t>»,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b="1" smtClean="0"/>
              <a:t>«</a:t>
            </a:r>
            <a:r>
              <a:rPr lang="ru-RU" sz="4000" b="1" smtClean="0">
                <a:solidFill>
                  <a:srgbClr val="7030A0"/>
                </a:solidFill>
              </a:rPr>
              <a:t>нет</a:t>
            </a:r>
            <a:r>
              <a:rPr lang="ru-RU" sz="4000" b="1" smtClean="0"/>
              <a:t>» знаком «</a:t>
            </a:r>
            <a:r>
              <a:rPr lang="ru-RU" sz="4000" b="1" smtClean="0">
                <a:solidFill>
                  <a:srgbClr val="7030A0"/>
                </a:solidFill>
              </a:rPr>
              <a:t>-</a:t>
            </a:r>
            <a:r>
              <a:rPr lang="ru-RU" sz="4000" b="1" smtClean="0"/>
              <a:t>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</p:txBody>
      </p:sp>
      <p:pic>
        <p:nvPicPr>
          <p:cNvPr id="10244" name="Picture 7" descr="2х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428625"/>
            <a:ext cx="26019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143000"/>
            <a:ext cx="8429625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2060"/>
                </a:solidFill>
              </a:rPr>
              <a:t>1.Зависимость между количеством   товара и стоимостью покупки является прямой пропорциональностью.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8000"/>
                </a:solidFill>
              </a:rPr>
              <a:t>2. Рост ребенка и его возраст прямо пропорциональны.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70C0"/>
                </a:solidFill>
              </a:rPr>
              <a:t>3.При постоянной ширине прямоугольника его длина и площадь прямо пропорциональны.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642938"/>
            <a:ext cx="7643813" cy="4786312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4. Скорость автомобиля и время его движения обратно пропорциональны.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b="1" dirty="0"/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5. Скорость автомобиля и его пройденный путь обратно пропорциональны.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b="1" dirty="0"/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6. Две величины называются обратно пропорциональными, если при увеличении одной из них в два раза другая в два раза уменьшается.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785813"/>
            <a:ext cx="8501063" cy="5307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00B050"/>
                </a:solidFill>
              </a:rPr>
              <a:t>7. Грузоподъемность машин и их количество прямо пропорциональны.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7030A0"/>
                </a:solidFill>
              </a:rPr>
              <a:t>8. Периметр квадрата и длина его стороны прямо пропорциональны.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9600" b="1" smtClean="0">
                <a:solidFill>
                  <a:srgbClr val="C00000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smtClean="0"/>
          </a:p>
        </p:txBody>
      </p:sp>
      <p:pic>
        <p:nvPicPr>
          <p:cNvPr id="13315" name="Picture 7" descr="2х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86150" y="3929063"/>
            <a:ext cx="24431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857250"/>
            <a:ext cx="7643812" cy="40719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Проверим ответы: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r>
              <a:rPr lang="ru-RU" sz="5400" b="1" smtClean="0">
                <a:solidFill>
                  <a:srgbClr val="C00000"/>
                </a:solidFill>
              </a:rPr>
              <a:t>+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7030A0"/>
                </a:solidFill>
              </a:rPr>
              <a:t>-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C00000"/>
                </a:solidFill>
              </a:rPr>
              <a:t>+ +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7030A0"/>
                </a:solidFill>
              </a:rPr>
              <a:t>-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C00000"/>
                </a:solidFill>
              </a:rPr>
              <a:t>+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7030A0"/>
                </a:solidFill>
              </a:rPr>
              <a:t>-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C00000"/>
                </a:solidFill>
              </a:rPr>
              <a:t>+</a:t>
            </a:r>
          </a:p>
          <a:p>
            <a:pPr eaLnBrk="1" hangingPunct="1"/>
            <a:endParaRPr lang="ru-RU" smtClean="0"/>
          </a:p>
        </p:txBody>
      </p:sp>
      <p:pic>
        <p:nvPicPr>
          <p:cNvPr id="14339" name="Picture 6" descr="Хочу все знат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63" y="642938"/>
            <a:ext cx="20716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656</TotalTime>
  <Words>537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Прямая и обратная пропорциональные зависимости</vt:lpstr>
      <vt:lpstr>Актуализация знаний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Поставь себе оценку:</vt:lpstr>
      <vt:lpstr>Презентация PowerPoint</vt:lpstr>
      <vt:lpstr>Решение.</vt:lpstr>
      <vt:lpstr>Презентация PowerPoint</vt:lpstr>
      <vt:lpstr>Решение.</vt:lpstr>
      <vt:lpstr>Презентация PowerPoint</vt:lpstr>
      <vt:lpstr>Решение.</vt:lpstr>
      <vt:lpstr>?    Проверь себя:</vt:lpstr>
      <vt:lpstr>Домашнее задание.</vt:lpstr>
    </vt:vector>
  </TitlesOfParts>
  <Company>частник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WiZaRd</cp:lastModifiedBy>
  <cp:revision>60</cp:revision>
  <dcterms:created xsi:type="dcterms:W3CDTF">2008-01-16T14:09:23Z</dcterms:created>
  <dcterms:modified xsi:type="dcterms:W3CDTF">2015-09-27T12:43:50Z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222548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