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313A"/>
    <a:srgbClr val="4F313F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E6493D-E263-4D71-8CF5-D67432E7165B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4637BDB-C980-4CBD-9DEB-80DDC0AEA7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4.xml" Type="http://schemas.openxmlformats.org/officeDocument/2006/relationships/slideLayout"/><Relationship Id="rId6" Target="../media/image5.png" Type="http://schemas.openxmlformats.org/officeDocument/2006/relationships/image"/><Relationship Id="rId5" Target="../media/image4.pn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4.xml.rels><?xml version="1.0" encoding="UTF-8" standalone="yes" ?><Relationships xmlns="http://schemas.openxmlformats.org/package/2006/relationships"><Relationship Id="rId8" Target="https://ru.wikipedia.org/wiki/%D0%A0-7" TargetMode="External" Type="http://schemas.openxmlformats.org/officeDocument/2006/relationships/hyperlink"/><Relationship Id="rId13" Target="https://ru.wikipedia.org/wiki/%D0%9C%D0%B0%D0%BA%D1%81%D0%B8%D0%BC%D0%BE%D0%B2,_%D0%93%D0%BB%D0%B5%D0%B1_%D0%AE%D1%80%D1%8C%D0%B5%D0%B2%D0%B8%D1%87" TargetMode="External" Type="http://schemas.openxmlformats.org/officeDocument/2006/relationships/hyperlink"/><Relationship Id="rId18" Target="../media/image8.png" Type="http://schemas.openxmlformats.org/officeDocument/2006/relationships/image"/><Relationship Id="rId3" Target="https://ru.wikipedia.org/wiki/%D0%A2%D1%8E%D1%80%D0%B0-%D0%A2%D0%B0%D0%BC" TargetMode="External" Type="http://schemas.openxmlformats.org/officeDocument/2006/relationships/hyperlink"/><Relationship Id="rId7" Target="https://ru.wikipedia.org/wiki/%D0%9C%D0%B5%D0%B6%D0%BA%D0%BE%D0%BD%D1%82%D0%B8%D0%BD%D0%B5%D0%BD%D1%82%D0%B0%D0%BB%D1%8C%D0%BD%D0%B0%D1%8F_%D0%B1%D0%B0%D0%BB%D0%BB%D0%B8%D1%81%D1%82%D0%B8%D1%87%D0%B5%D1%81%D0%BA%D0%B0%D1%8F_%D1%80%D0%B0%D0%BA%D0%B5%D1%82%D0%B0" TargetMode="External" Type="http://schemas.openxmlformats.org/officeDocument/2006/relationships/hyperlink"/><Relationship Id="rId12" Target="https://ru.wikipedia.org/wiki/%D0%9B%D0%B8%D0%B4%D0%BE%D1%80%D0%B5%D0%BD%D0%BA%D0%BE,_%D0%9D%D0%B8%D0%BA%D0%BE%D0%BB%D0%B0%D0%B9_%D0%A1%D1%82%D0%B5%D0%BF%D0%B0%D0%BD%D0%BE%D0%B2%D0%B8%D1%87" TargetMode="External" Type="http://schemas.openxmlformats.org/officeDocument/2006/relationships/hyperlink"/><Relationship Id="rId17" Target="../media/image7.jpeg" Type="http://schemas.openxmlformats.org/officeDocument/2006/relationships/image"/><Relationship Id="rId2" Target="https://ru.wikipedia.org/wiki/%D0%9C%D0%B8%D0%BD%D0%B8%D1%81%D1%82%D0%B5%D1%80%D1%81%D1%82%D0%B2%D0%BE_%D0%BE%D0%B1%D0%BE%D1%80%D0%BE%D0%BD%D1%8B_%D0%A1%D0%A1%D0%A1%D0%A0" TargetMode="External" Type="http://schemas.openxmlformats.org/officeDocument/2006/relationships/hyperlink"/><Relationship Id="rId16" Target="../media/image6.jpeg" Type="http://schemas.openxmlformats.org/officeDocument/2006/relationships/image"/><Relationship Id="rId1" Target="../slideLayouts/slideLayout4.xml" Type="http://schemas.openxmlformats.org/officeDocument/2006/relationships/slideLayout"/><Relationship Id="rId6" Target="https://ru.wikipedia.org/wiki/%D0%A1%D0%BF%D1%83%D1%82%D0%BD%D0%B8%D0%BA_(%D1%80%D0%B0%D0%BA%D0%B5%D1%82%D0%B0-%D0%BD%D0%BE%D1%81%D0%B8%D1%82%D0%B5%D0%BB%D1%8C)" TargetMode="External" Type="http://schemas.openxmlformats.org/officeDocument/2006/relationships/hyperlink"/><Relationship Id="rId11" Target="https://ru.wikipedia.org/wiki/%D0%A2%D0%B8%D1%85%D0%BE%D0%BD%D1%80%D0%B0%D0%B2%D0%BE%D0%B2,_%D0%9C%D0%B8%D1%85%D0%B0%D0%B8%D0%BB_%D0%9A%D0%BB%D0%B0%D0%B2%D0%B4%D0%B8%D0%B5%D0%B2%D0%B8%D1%87" TargetMode="External" Type="http://schemas.openxmlformats.org/officeDocument/2006/relationships/hyperlink"/><Relationship Id="rId5" Target="https://ru.wikipedia.org/wiki/%D0%91%D0%B0%D0%B9%D0%BA%D0%BE%D0%BD%D1%83%D1%80" TargetMode="External" Type="http://schemas.openxmlformats.org/officeDocument/2006/relationships/hyperlink"/><Relationship Id="rId15" Target="https://ru.wikipedia.org/wiki/%D0%94%D0%B8%D0%B0%D0%B3%D1%80%D0%B0%D0%BC%D0%BC%D0%B0_%D0%BD%D0%B0%D0%BF%D1%80%D0%B0%D0%B2%D0%BB%D0%B5%D0%BD%D0%BD%D0%BE%D1%81%D1%82%D0%B8" TargetMode="External" Type="http://schemas.openxmlformats.org/officeDocument/2006/relationships/hyperlink"/><Relationship Id="rId10" Target="https://ru.wikipedia.org/wiki/%D0%9A%D0%B5%D0%BB%D0%B4%D1%8B%D1%88,_%D0%9C%D1%81%D1%82%D0%B8%D1%81%D0%BB%D0%B0%D0%B2_%D0%92%D1%81%D0%B5%D0%B2%D0%BE%D0%BB%D0%BE%D0%B4%D0%BE%D0%B2%D0%B8%D1%87" TargetMode="External" Type="http://schemas.openxmlformats.org/officeDocument/2006/relationships/hyperlink"/><Relationship Id="rId4" Target="https://ru.wikipedia.org/wiki/%D0%9A%D0%BE%D1%81%D0%BC%D0%BE%D0%B4%D1%80%D0%BE%D0%BC" TargetMode="External" Type="http://schemas.openxmlformats.org/officeDocument/2006/relationships/hyperlink"/><Relationship Id="rId9" Target="https://ru.wikipedia.org/wiki/%D0%9A%D0%BE%D1%80%D0%BE%D0%BB%D1%91%D0%B2,_%D0%A1%D0%B5%D1%80%D0%B3%D0%B5%D0%B9_%D0%9F%D0%B0%D0%B2%D0%BB%D0%BE%D0%B2%D0%B8%D1%87" TargetMode="External" Type="http://schemas.openxmlformats.org/officeDocument/2006/relationships/hyperlink"/><Relationship Id="rId14" Target="https://ru.wikipedia.org/wiki/%D0%90%D0%BD%D1%82%D0%B5%D0%BD%D0%BD%D0%B0" TargetMode="External" Type="http://schemas.openxmlformats.org/officeDocument/2006/relationships/hyperlink"/></Relationships>
</file>

<file path=ppt/slides/_rels/slide5.xml.rels><?xml version="1.0" encoding="UTF-8" standalone="yes" ?><Relationships xmlns="http://schemas.openxmlformats.org/package/2006/relationships"><Relationship Id="rId8" Target="../media/image15.png" Type="http://schemas.openxmlformats.org/officeDocument/2006/relationships/image"/><Relationship Id="rId13" Target="../media/image20.png" Type="http://schemas.openxmlformats.org/officeDocument/2006/relationships/image"/><Relationship Id="rId3" Target="../media/image10.png" Type="http://schemas.openxmlformats.org/officeDocument/2006/relationships/image"/><Relationship Id="rId7" Target="../media/image14.jpeg" Type="http://schemas.openxmlformats.org/officeDocument/2006/relationships/image"/><Relationship Id="rId12" Target="../media/image19.jpeg" Type="http://schemas.openxmlformats.org/officeDocument/2006/relationships/image"/><Relationship Id="rId2" Target="../media/image9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13.png" Type="http://schemas.openxmlformats.org/officeDocument/2006/relationships/image"/><Relationship Id="rId11" Target="../media/image18.jpeg" Type="http://schemas.openxmlformats.org/officeDocument/2006/relationships/image"/><Relationship Id="rId5" Target="../media/image12.jpeg" Type="http://schemas.openxmlformats.org/officeDocument/2006/relationships/image"/><Relationship Id="rId10" Target="../media/image17.png" Type="http://schemas.openxmlformats.org/officeDocument/2006/relationships/image"/><Relationship Id="rId4" Target="../media/image11.png" Type="http://schemas.openxmlformats.org/officeDocument/2006/relationships/image"/><Relationship Id="rId9" Target="../media/image16.pn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7.jpeg" Type="http://schemas.openxmlformats.org/officeDocument/2006/relationships/image"/><Relationship Id="rId2" Target="../media/image2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23.png" Type="http://schemas.openxmlformats.org/officeDocument/2006/relationships/image"/><Relationship Id="rId2" Target="../media/image22.jpeg" Type="http://schemas.openxmlformats.org/officeDocument/2006/relationships/image"/><Relationship Id="rId1" Target="../slideLayouts/slideLayout4.xml" Type="http://schemas.openxmlformats.org/officeDocument/2006/relationships/slideLayout"/><Relationship Id="rId5" Target="../media/image25.png" Type="http://schemas.openxmlformats.org/officeDocument/2006/relationships/image"/><Relationship Id="rId4" Target="../media/image24.pn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7" Target="../media/image31.pn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4.xml" Type="http://schemas.openxmlformats.org/officeDocument/2006/relationships/slideLayout"/><Relationship Id="rId6" Target="../media/image30.png" Type="http://schemas.openxmlformats.org/officeDocument/2006/relationships/image"/><Relationship Id="rId5" Target="../media/image29.jpeg" Type="http://schemas.openxmlformats.org/officeDocument/2006/relationships/image"/><Relationship Id="rId4" Target="../media/image28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2" Target="../media/image3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157192"/>
            <a:ext cx="7160840" cy="936104"/>
          </a:xfrm>
        </p:spPr>
        <p:txBody>
          <a:bodyPr>
            <a:normAutofit/>
          </a:bodyPr>
          <a:lstStyle/>
          <a:p>
            <a:pPr algn="l"/>
            <a:endParaRPr lang="ru-RU" sz="1400" b="1" dirty="0" smtClean="0">
              <a:solidFill>
                <a:srgbClr val="660033"/>
              </a:solidFill>
            </a:endParaRPr>
          </a:p>
          <a:p>
            <a:pPr algn="l"/>
            <a:r>
              <a:rPr lang="ru-RU" sz="1400" b="1" dirty="0" smtClean="0">
                <a:solidFill>
                  <a:srgbClr val="660033"/>
                </a:solidFill>
              </a:rPr>
              <a:t>«История </a:t>
            </a:r>
            <a:r>
              <a:rPr lang="ru-RU" sz="1400" b="1" dirty="0">
                <a:solidFill>
                  <a:srgbClr val="660033"/>
                </a:solidFill>
              </a:rPr>
              <a:t>развития </a:t>
            </a:r>
            <a:r>
              <a:rPr lang="ru-RU" sz="1400" b="1" dirty="0" smtClean="0">
                <a:solidFill>
                  <a:srgbClr val="660033"/>
                </a:solidFill>
              </a:rPr>
              <a:t>отечественной космонавтики»</a:t>
            </a:r>
          </a:p>
          <a:p>
            <a:pPr algn="l"/>
            <a:r>
              <a:rPr lang="ru-RU" sz="1100" b="1" dirty="0" smtClean="0">
                <a:solidFill>
                  <a:srgbClr val="660033"/>
                </a:solidFill>
              </a:rPr>
              <a:t>Подготовила:  </a:t>
            </a:r>
            <a:r>
              <a:rPr lang="ru-RU" sz="1100" b="1" dirty="0" smtClean="0">
                <a:solidFill>
                  <a:srgbClr val="660033"/>
                </a:solidFill>
              </a:rPr>
              <a:t>Ивлева Т. И.,  учитель ГКОУ </a:t>
            </a:r>
            <a:r>
              <a:rPr lang="ru-RU" sz="1100" b="1" dirty="0" smtClean="0">
                <a:solidFill>
                  <a:srgbClr val="660033"/>
                </a:solidFill>
              </a:rPr>
              <a:t>СО «Нижнетагильская </a:t>
            </a:r>
            <a:r>
              <a:rPr lang="ru-RU" sz="1100" b="1" dirty="0" smtClean="0">
                <a:solidFill>
                  <a:srgbClr val="660033"/>
                </a:solidFill>
              </a:rPr>
              <a:t>ВШ № 2»</a:t>
            </a:r>
            <a:endParaRPr lang="ru-RU" sz="1100" b="1" dirty="0">
              <a:solidFill>
                <a:srgbClr val="660033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20688"/>
            <a:ext cx="7772400" cy="2736304"/>
          </a:xfrm>
        </p:spPr>
        <p:txBody>
          <a:bodyPr>
            <a:normAutofit fontScale="90000"/>
          </a:bodyPr>
          <a:lstStyle/>
          <a:p>
            <a:pPr marL="182880" indent="0" algn="r">
              <a:buNone/>
            </a:pPr>
            <a:r>
              <a:rPr lang="ru-RU" sz="48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История  развития отечественной космонавтики</a:t>
            </a:r>
            <a:r>
              <a:rPr lang="ru-RU" sz="48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/>
            </a:r>
            <a:br>
              <a:rPr lang="ru-RU" sz="4800" i="1" dirty="0" smtClean="0">
                <a:solidFill>
                  <a:srgbClr val="7030A0"/>
                </a:solidFill>
                <a:latin typeface="Arial Black" panose="020B0A04020102020204" pitchFamily="34" charset="0"/>
              </a:rPr>
            </a:br>
            <a:r>
              <a:rPr lang="ru-RU" sz="4800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sz="4800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sz="3600" i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Первый </a:t>
            </a:r>
            <a:r>
              <a:rPr lang="ru-RU" sz="36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в мире  </a:t>
            </a:r>
            <a:r>
              <a:rPr lang="ru-RU" sz="3600" i="1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искусственный спутник </a:t>
            </a:r>
            <a:r>
              <a:rPr lang="ru-RU" sz="3600" i="1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Земли  </a:t>
            </a:r>
            <a:r>
              <a:rPr lang="ru-RU" sz="310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/>
            </a:r>
            <a:br>
              <a:rPr lang="ru-RU" sz="3100" dirty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</a:br>
            <a:endParaRPr lang="ru-RU" sz="3100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159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05064"/>
            <a:ext cx="6499245" cy="1929600"/>
          </a:xfrm>
        </p:spPr>
        <p:txBody>
          <a:bodyPr>
            <a:normAutofit fontScale="92500" lnSpcReduction="20000"/>
          </a:bodyPr>
          <a:lstStyle/>
          <a:p>
            <a:r>
              <a:rPr lang="ru-RU" sz="1500" b="1" dirty="0" smtClean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Цель урока</a:t>
            </a:r>
            <a:r>
              <a:rPr lang="ru-RU" sz="1500" dirty="0" smtClean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создать условия для формирования патриотических взглядов и убеждений, общечеловеческих ценностей.</a:t>
            </a:r>
          </a:p>
          <a:p>
            <a:r>
              <a:rPr lang="ru-RU" sz="1500" b="1" dirty="0" smtClean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Задачи:</a:t>
            </a:r>
          </a:p>
          <a:p>
            <a:r>
              <a:rPr lang="ru-RU" sz="1500" dirty="0" smtClean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Воспитывать и развивать гордость за достижения своей страны, уважительное </a:t>
            </a:r>
            <a:r>
              <a:rPr lang="ru-RU" sz="1500" dirty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отношение к историческому прошлому России, своего </a:t>
            </a:r>
            <a:r>
              <a:rPr lang="ru-RU" sz="1500" dirty="0" smtClean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народа.</a:t>
            </a:r>
          </a:p>
          <a:p>
            <a:r>
              <a:rPr lang="ru-RU" sz="1500" dirty="0" smtClean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Воспитывать и развивать </a:t>
            </a:r>
            <a:r>
              <a:rPr lang="ru-RU" sz="1500" dirty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чувства патриотизма, активной гражданской позиции, сопричастности к героической истории Российского государства, готовности служить </a:t>
            </a:r>
            <a:r>
              <a:rPr lang="ru-RU" sz="1500" dirty="0" smtClean="0">
                <a:solidFill>
                  <a:schemeClr val="accent4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Отечеству.</a:t>
            </a:r>
            <a:endParaRPr lang="ru-RU" sz="1500" dirty="0">
              <a:solidFill>
                <a:schemeClr val="accent4">
                  <a:lumMod val="75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3240360"/>
          </a:xfrm>
        </p:spPr>
        <p:txBody>
          <a:bodyPr>
            <a:normAutofit fontScale="90000"/>
          </a:bodyPr>
          <a:lstStyle/>
          <a:p>
            <a:pPr marL="182880" indent="0" algn="r"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«Патриотизм </a:t>
            </a:r>
            <a:r>
              <a:rPr lang="ru-RU" sz="2200" dirty="0">
                <a:solidFill>
                  <a:srgbClr val="C00000"/>
                </a:solidFill>
              </a:rPr>
              <a:t>является не только важнейшей задачей воспитания, но и могучим педагогическим средством: «Как нет человека без самолюбия, так нет человека без любви к </a:t>
            </a:r>
            <a:r>
              <a:rPr lang="ru-RU" sz="2200" dirty="0" smtClean="0">
                <a:solidFill>
                  <a:srgbClr val="C00000"/>
                </a:solidFill>
              </a:rPr>
              <a:t>Отечеству</a:t>
            </a:r>
            <a:r>
              <a:rPr lang="ru-RU" sz="2200" dirty="0">
                <a:solidFill>
                  <a:srgbClr val="C00000"/>
                </a:solidFill>
              </a:rPr>
              <a:t>, и эта любовь дает воспитанию верный ключ к сердцу человека и могущественную опору для борьбы с его дурными природными, личными, семейными и родовыми наклонностями</a:t>
            </a:r>
            <a:r>
              <a:rPr lang="ru-RU" sz="2200" dirty="0" smtClean="0">
                <a:solidFill>
                  <a:srgbClr val="C00000"/>
                </a:solidFill>
              </a:rPr>
              <a:t>».</a:t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1800" i="1" dirty="0" smtClean="0"/>
              <a:t> К.Д. Ушинский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193783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949280"/>
            <a:ext cx="7982273" cy="504056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 smtClean="0">
                <a:solidFill>
                  <a:srgbClr val="C00000"/>
                </a:solidFill>
                <a:effectLst/>
                <a:latin typeface="Arial Black" panose="020B0A04020102020204" pitchFamily="34" charset="0"/>
              </a:rPr>
              <a:t>Первый в мире  искусственный спутник Земли</a:t>
            </a:r>
            <a:r>
              <a:rPr lang="ru-RU" sz="2000" dirty="0" smtClean="0">
                <a:solidFill>
                  <a:srgbClr val="C00000"/>
                </a:solidFill>
                <a:effectLst/>
              </a:rPr>
              <a:t> 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4824536" cy="532859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Производитель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660033"/>
                </a:solidFill>
                <a:latin typeface="Arial Narrow" panose="020B0606020202030204" pitchFamily="34" charset="0"/>
              </a:rPr>
              <a:t>        </a:t>
            </a:r>
            <a:r>
              <a:rPr lang="ru-RU" dirty="0" smtClean="0">
                <a:solidFill>
                  <a:srgbClr val="660033"/>
                </a:solidFill>
                <a:latin typeface="Arial Narrow" panose="020B0606020202030204" pitchFamily="34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СССР</a:t>
            </a:r>
            <a:r>
              <a:rPr lang="ru-RU" sz="1900" b="1" dirty="0" smtClean="0">
                <a:solidFill>
                  <a:srgbClr val="660033"/>
                </a:solidFill>
                <a:latin typeface="Arial Narrow" panose="020B0606020202030204" pitchFamily="34" charset="0"/>
              </a:rPr>
              <a:t>         </a:t>
            </a:r>
            <a:r>
              <a:rPr lang="ru-RU" sz="1800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«</a:t>
            </a:r>
            <a:r>
              <a:rPr lang="ru-RU" sz="1800" b="1" dirty="0">
                <a:solidFill>
                  <a:srgbClr val="C00000"/>
                </a:solidFill>
                <a:latin typeface="Arial Narrow" panose="020B0606020202030204" pitchFamily="34" charset="0"/>
              </a:rPr>
              <a:t>ОКБ-1</a:t>
            </a:r>
            <a:r>
              <a:rPr lang="ru-RU" sz="2000" b="1" dirty="0">
                <a:solidFill>
                  <a:srgbClr val="C00000"/>
                </a:solidFill>
                <a:latin typeface="Arial Narrow" panose="020B0606020202030204" pitchFamily="34" charset="0"/>
              </a:rPr>
              <a:t>»</a:t>
            </a:r>
            <a:endParaRPr lang="ru-RU" sz="2400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pPr marL="45720" indent="0">
              <a:buNone/>
            </a:pPr>
            <a:r>
              <a:rPr lang="ru-RU" sz="16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Задачи:</a:t>
            </a:r>
            <a:endParaRPr lang="ru-RU" sz="1600" dirty="0">
              <a:solidFill>
                <a:schemeClr val="accent4"/>
              </a:solidFill>
              <a:latin typeface="Arial Black" panose="020B0A04020102020204" pitchFamily="34" charset="0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rgbClr val="660033"/>
                </a:solidFill>
                <a:latin typeface="Arial Black" panose="020B0A04020102020204" pitchFamily="34" charset="0"/>
              </a:rPr>
              <a:t> </a:t>
            </a:r>
            <a:r>
              <a:rPr lang="ru-RU" sz="14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проверка расчетов основных технических решений, принятых для запуска;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ионосферные исследования прохождения радиоволн, излучаемых радиопередатчиками спутника;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экспериментальное определение плотности верхних слоев атмосферы по торможению спутника;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400" b="1" dirty="0">
                <a:solidFill>
                  <a:schemeClr val="accent4"/>
                </a:solidFill>
                <a:latin typeface="Arial Black" panose="020B0A04020102020204" pitchFamily="34" charset="0"/>
              </a:rPr>
              <a:t>исследование условий работы </a:t>
            </a:r>
            <a:r>
              <a:rPr lang="ru-RU" sz="1400" b="1" dirty="0" smtClean="0">
                <a:solidFill>
                  <a:schemeClr val="accent4"/>
                </a:solidFill>
                <a:latin typeface="Arial Black" panose="020B0A04020102020204" pitchFamily="34" charset="0"/>
              </a:rPr>
              <a:t>аппаратуры</a:t>
            </a:r>
          </a:p>
          <a:p>
            <a:pPr marL="45720" indent="0">
              <a:buNone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2400" b="1" dirty="0" smtClean="0">
                <a:solidFill>
                  <a:srgbClr val="C00000"/>
                </a:solidFill>
              </a:rPr>
              <a:t>Запуск  </a:t>
            </a:r>
            <a:r>
              <a:rPr lang="ru-RU" sz="2400" b="1" dirty="0">
                <a:solidFill>
                  <a:srgbClr val="C00000"/>
                </a:solidFill>
              </a:rPr>
              <a:t>-  4 октября 1957 </a:t>
            </a:r>
            <a:r>
              <a:rPr lang="ru-RU" sz="2400" b="1" dirty="0" smtClean="0">
                <a:solidFill>
                  <a:srgbClr val="C00000"/>
                </a:solidFill>
              </a:rPr>
              <a:t>г.  </a:t>
            </a:r>
            <a:r>
              <a:rPr lang="ru-RU" sz="1400" b="1" dirty="0" smtClean="0">
                <a:solidFill>
                  <a:srgbClr val="C00000"/>
                </a:solidFill>
              </a:rPr>
              <a:t>19:28:34</a:t>
            </a:r>
          </a:p>
          <a:p>
            <a:pPr marL="45720" indent="0">
              <a:buNone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Количество витков  - 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1440</a:t>
            </a:r>
            <a:endParaRPr lang="ru-RU" sz="1400" b="1" dirty="0">
              <a:solidFill>
                <a:srgbClr val="C00000"/>
              </a:solidFill>
            </a:endParaRPr>
          </a:p>
          <a:p>
            <a:pPr marL="45720" indent="0">
              <a:buNone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Ракета-носитель 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-  «Спутник»</a:t>
            </a:r>
          </a:p>
          <a:p>
            <a:pPr marL="45720" indent="0">
              <a:buNone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Стартовая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площадка  -  СССР, Байконур</a:t>
            </a:r>
          </a:p>
          <a:p>
            <a:pPr marL="45720" indent="0">
              <a:buNone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Длительность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полета  -  3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месяца</a:t>
            </a:r>
          </a:p>
          <a:p>
            <a:pPr marL="45720" indent="0">
              <a:buNone/>
            </a:pP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Сход </a:t>
            </a: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с орбиты  -  4 января 1958 </a:t>
            </a:r>
            <a:r>
              <a:rPr lang="ru-RU" sz="1400" b="1" dirty="0" smtClean="0">
                <a:solidFill>
                  <a:schemeClr val="accent5">
                    <a:lumMod val="50000"/>
                  </a:schemeClr>
                </a:solidFill>
              </a:rPr>
              <a:t>года</a:t>
            </a:r>
          </a:p>
          <a:p>
            <a:pPr marL="45720" indent="0">
              <a:buNone/>
            </a:pPr>
            <a:r>
              <a:rPr lang="ru-RU" sz="1400" b="1" dirty="0">
                <a:solidFill>
                  <a:schemeClr val="accent5">
                    <a:lumMod val="50000"/>
                  </a:schemeClr>
                </a:solidFill>
              </a:rPr>
              <a:t>Кодовое обозначение спутника — «ПС-1» </a:t>
            </a:r>
          </a:p>
          <a:p>
            <a:pPr marL="45720" indent="0">
              <a:buNone/>
            </a:pPr>
            <a:endParaRPr lang="ru-RU" sz="14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02963"/>
            <a:ext cx="60960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621" y="955339"/>
            <a:ext cx="3238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76672"/>
            <a:ext cx="3346450" cy="267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79" y="3284984"/>
            <a:ext cx="32670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68236"/>
            <a:ext cx="3152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031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921871"/>
            <a:ext cx="7910265" cy="576064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solidFill>
                  <a:srgbClr val="C00000"/>
                </a:solidFill>
                <a:effectLst/>
              </a:rPr>
              <a:t>В честь первого искусственного спутника Земли названа равнина на поверхности Плутона</a:t>
            </a:r>
            <a:endParaRPr lang="ru-RU" sz="2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9" y="731518"/>
            <a:ext cx="3744415" cy="47137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C00000"/>
                </a:solidFill>
              </a:rPr>
              <a:t>Запуск</a:t>
            </a:r>
            <a:r>
              <a:rPr lang="ru-RU" sz="1800" dirty="0"/>
              <a:t> </a:t>
            </a:r>
            <a:r>
              <a:rPr lang="ru-RU" sz="2000" b="1" dirty="0">
                <a:solidFill>
                  <a:srgbClr val="C00000"/>
                </a:solidFill>
              </a:rPr>
              <a:t>осуществился</a:t>
            </a:r>
            <a:r>
              <a:rPr lang="ru-RU" sz="1600" dirty="0"/>
              <a:t> с</a:t>
            </a:r>
            <a:r>
              <a:rPr lang="ru-RU" dirty="0"/>
              <a:t> </a:t>
            </a:r>
            <a:r>
              <a:rPr lang="ru-RU" sz="1500" dirty="0"/>
              <a:t>5-го научно-исследовательского полигона </a:t>
            </a:r>
            <a:r>
              <a:rPr lang="ru-RU" sz="1500" dirty="0">
                <a:hlinkClick r:id="rId2" tooltip="Министерство обороны СССР"/>
              </a:rPr>
              <a:t>Министерства обороны СССР</a:t>
            </a:r>
            <a:r>
              <a:rPr lang="ru-RU" sz="1500" dirty="0"/>
              <a:t> «</a:t>
            </a:r>
            <a:r>
              <a:rPr lang="ru-RU" sz="1500" dirty="0" err="1">
                <a:hlinkClick r:id="rId3" tooltip="Тюра-Там"/>
              </a:rPr>
              <a:t>Тюра</a:t>
            </a:r>
            <a:r>
              <a:rPr lang="ru-RU" sz="1500" dirty="0">
                <a:hlinkClick r:id="rId3" tooltip="Тюра-Там"/>
              </a:rPr>
              <a:t>-Там</a:t>
            </a:r>
            <a:r>
              <a:rPr lang="ru-RU" sz="1500" dirty="0"/>
              <a:t>» (получившего впоследствии открытое наименование </a:t>
            </a:r>
            <a:r>
              <a:rPr lang="ru-RU" sz="1500" dirty="0">
                <a:hlinkClick r:id="rId4" tooltip="Космодром"/>
              </a:rPr>
              <a:t>космодром</a:t>
            </a:r>
            <a:r>
              <a:rPr lang="ru-RU" sz="1500" dirty="0"/>
              <a:t> «</a:t>
            </a:r>
            <a:r>
              <a:rPr lang="ru-RU" sz="1500" dirty="0">
                <a:hlinkClick r:id="rId5" tooltip="Байконур"/>
              </a:rPr>
              <a:t>Байконур</a:t>
            </a:r>
            <a:r>
              <a:rPr lang="ru-RU" sz="1500" dirty="0"/>
              <a:t>») на ракете-носителе </a:t>
            </a:r>
            <a:r>
              <a:rPr lang="ru-RU" sz="1500" dirty="0">
                <a:hlinkClick r:id="rId6" tooltip="Спутник (ракета-носитель)"/>
              </a:rPr>
              <a:t>«Спутник»</a:t>
            </a:r>
            <a:r>
              <a:rPr lang="ru-RU" sz="1500" dirty="0"/>
              <a:t>, созданной на базе </a:t>
            </a:r>
            <a:r>
              <a:rPr lang="ru-RU" sz="1500" dirty="0">
                <a:hlinkClick r:id="rId7" tooltip="Межконтинентальная баллистическая ракета"/>
              </a:rPr>
              <a:t>межконтинентальной баллистической ракеты</a:t>
            </a:r>
            <a:r>
              <a:rPr lang="ru-RU" sz="1500" dirty="0"/>
              <a:t> «</a:t>
            </a:r>
            <a:r>
              <a:rPr lang="ru-RU" sz="1500" dirty="0">
                <a:hlinkClick r:id="rId8" tooltip="Р-7"/>
              </a:rPr>
              <a:t>Р-7</a:t>
            </a:r>
            <a:r>
              <a:rPr lang="ru-RU" sz="1500" dirty="0"/>
              <a:t>».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500" b="1" dirty="0">
                <a:solidFill>
                  <a:srgbClr val="C00000"/>
                </a:solidFill>
              </a:rPr>
              <a:t>Над созданием искусственного </a:t>
            </a:r>
            <a:r>
              <a:rPr lang="ru-RU" sz="1500" dirty="0"/>
              <a:t>спутника Земли, во главе с основоположником практической космонавтики </a:t>
            </a:r>
            <a:r>
              <a:rPr lang="ru-RU" sz="1500" dirty="0">
                <a:hlinkClick r:id="rId9" tooltip="Королёв, Сергей Павлович"/>
              </a:rPr>
              <a:t>С. П. Королёвым</a:t>
            </a:r>
            <a:r>
              <a:rPr lang="ru-RU" sz="1500" dirty="0"/>
              <a:t>, </a:t>
            </a:r>
            <a:r>
              <a:rPr lang="ru-RU" sz="1500" b="1" dirty="0">
                <a:solidFill>
                  <a:srgbClr val="C00000"/>
                </a:solidFill>
              </a:rPr>
              <a:t>работали учёные </a:t>
            </a:r>
            <a:r>
              <a:rPr lang="ru-RU" sz="1500" dirty="0">
                <a:hlinkClick r:id="rId10" tooltip="Келдыш, Мстислав Всеволодович"/>
              </a:rPr>
              <a:t>М. В. Келдыш</a:t>
            </a:r>
            <a:r>
              <a:rPr lang="ru-RU" sz="1500" dirty="0"/>
              <a:t>, </a:t>
            </a:r>
            <a:r>
              <a:rPr lang="ru-RU" sz="1500" dirty="0">
                <a:hlinkClick r:id="rId11" tooltip="Тихонравов, Михаил Клавдиевич"/>
              </a:rPr>
              <a:t>М. К. Тихонравов</a:t>
            </a:r>
            <a:r>
              <a:rPr lang="ru-RU" sz="1500" dirty="0"/>
              <a:t>, </a:t>
            </a:r>
            <a:r>
              <a:rPr lang="ru-RU" sz="1500" dirty="0">
                <a:hlinkClick r:id="rId12" tooltip="Лидоренко, Николай Степанович"/>
              </a:rPr>
              <a:t>Н. С. </a:t>
            </a:r>
            <a:r>
              <a:rPr lang="ru-RU" sz="1500" dirty="0" err="1">
                <a:hlinkClick r:id="rId12" tooltip="Лидоренко, Николай Степанович"/>
              </a:rPr>
              <a:t>Лидоренко</a:t>
            </a:r>
            <a:r>
              <a:rPr lang="ru-RU" sz="1500" dirty="0"/>
              <a:t>, </a:t>
            </a:r>
            <a:r>
              <a:rPr lang="ru-RU" sz="1500" dirty="0">
                <a:hlinkClick r:id="rId13" tooltip="Максимов, Глеб Юрьевич"/>
              </a:rPr>
              <a:t>Г. Ю. Максимов</a:t>
            </a:r>
            <a:r>
              <a:rPr lang="ru-RU" sz="1500" dirty="0"/>
              <a:t>, В. И. Лапко, Б. С. </a:t>
            </a:r>
            <a:r>
              <a:rPr lang="ru-RU" sz="1500" dirty="0" err="1"/>
              <a:t>Чекунов</a:t>
            </a:r>
            <a:r>
              <a:rPr lang="ru-RU" sz="1500" dirty="0"/>
              <a:t>, А. В. </a:t>
            </a:r>
            <a:r>
              <a:rPr lang="ru-RU" sz="1500" dirty="0" err="1"/>
              <a:t>Бухтияров</a:t>
            </a:r>
            <a:r>
              <a:rPr lang="ru-RU" sz="1500" dirty="0"/>
              <a:t> и многие другие</a:t>
            </a:r>
            <a:r>
              <a:rPr lang="ru-RU" sz="1500" dirty="0" smtClean="0"/>
              <a:t>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283968" y="731520"/>
            <a:ext cx="4392488" cy="49297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Корпус </a:t>
            </a:r>
            <a:r>
              <a:rPr lang="ru-RU" sz="2600" b="1" dirty="0">
                <a:solidFill>
                  <a:srgbClr val="C00000"/>
                </a:solidFill>
              </a:rPr>
              <a:t>спутника </a:t>
            </a:r>
            <a:r>
              <a:rPr lang="ru-RU" sz="2600" b="1" dirty="0" smtClean="0">
                <a:solidFill>
                  <a:srgbClr val="C00000"/>
                </a:solidFill>
              </a:rPr>
              <a:t>состоял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700" dirty="0" smtClean="0"/>
              <a:t> </a:t>
            </a:r>
            <a:r>
              <a:rPr lang="ru-RU" sz="1400" dirty="0"/>
              <a:t>из двух полусфер диаметром 58 см из алюминиевого сплава со стыковочными шпангоутами, соединёнными между собой 36 болтами. </a:t>
            </a:r>
            <a:endParaRPr lang="ru-RU" sz="1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1400" dirty="0" smtClean="0"/>
              <a:t>Герметичность </a:t>
            </a:r>
            <a:r>
              <a:rPr lang="ru-RU" sz="1400" dirty="0"/>
              <a:t>стыка обеспечивала резиновая прокладка. На верхней </a:t>
            </a:r>
            <a:r>
              <a:rPr lang="ru-RU" sz="1400" dirty="0" err="1"/>
              <a:t>полуоболочке</a:t>
            </a:r>
            <a:r>
              <a:rPr lang="ru-RU" sz="1400" dirty="0"/>
              <a:t> располагались крест накрест две уголковые вибраторные </a:t>
            </a:r>
            <a:r>
              <a:rPr lang="ru-RU" sz="1400" dirty="0" smtClean="0">
                <a:hlinkClick r:id="rId14" tooltip="Антенна"/>
              </a:rPr>
              <a:t>антенны</a:t>
            </a:r>
            <a:r>
              <a:rPr lang="ru-RU" sz="1400" dirty="0" smtClean="0"/>
              <a:t>, </a:t>
            </a:r>
            <a:r>
              <a:rPr lang="ru-RU" sz="1400" dirty="0"/>
              <a:t>каждая состояла из двух плеч-штырей длиной по 2,4 м и по 2,9 м, угол между плечами в паре — 70°. </a:t>
            </a:r>
            <a:endParaRPr lang="ru-RU" sz="1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ru-RU" sz="1400" dirty="0" smtClean="0"/>
              <a:t>Такая </a:t>
            </a:r>
            <a:r>
              <a:rPr lang="ru-RU" sz="1400" dirty="0"/>
              <a:t>антенна обеспечивала </a:t>
            </a:r>
            <a:r>
              <a:rPr lang="ru-RU" sz="1400" dirty="0">
                <a:hlinkClick r:id="rId15" tooltip="Диаграмма направленности"/>
              </a:rPr>
              <a:t>близкое к равномерному</a:t>
            </a:r>
            <a:r>
              <a:rPr lang="ru-RU" sz="1400" dirty="0"/>
              <a:t> излучение во всех направлениях, что требовалось для устойчивого радиоприема в связи с тем, что спутник был </a:t>
            </a:r>
            <a:r>
              <a:rPr lang="ru-RU" sz="1400" dirty="0" err="1"/>
              <a:t>неориентирован</a:t>
            </a:r>
            <a:r>
              <a:rPr lang="ru-RU" sz="1400" dirty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16"/>
          <a:stretch>
            <a:fillRect/>
          </a:stretch>
        </p:blipFill>
        <p:spPr>
          <a:xfrm>
            <a:off x="4499992" y="4293096"/>
            <a:ext cx="2227580" cy="1028700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17"/>
          <a:stretch>
            <a:fillRect/>
          </a:stretch>
        </p:blipFill>
        <p:spPr>
          <a:xfrm>
            <a:off x="889631" y="4807446"/>
            <a:ext cx="1076325" cy="111442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040808"/>
            <a:ext cx="22383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375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1082081"/>
            <a:ext cx="8352927" cy="5400599"/>
          </a:xfrm>
        </p:spPr>
        <p:txBody>
          <a:bodyPr/>
          <a:lstStyle/>
          <a:p>
            <a:r>
              <a:rPr lang="ru-RU" sz="1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Основоположником </a:t>
            </a:r>
            <a:r>
              <a:rPr lang="ru-RU" sz="1800" b="1" dirty="0">
                <a:solidFill>
                  <a:srgbClr val="7030A0"/>
                </a:solidFill>
                <a:latin typeface="Arial Black" panose="020B0A04020102020204" pitchFamily="34" charset="0"/>
              </a:rPr>
              <a:t>теоретической космонавтики </a:t>
            </a:r>
            <a:r>
              <a:rPr lang="ru-RU" sz="18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является Константин Эдуардович Циолковский.</a:t>
            </a:r>
            <a:r>
              <a:rPr lang="ru-RU" sz="180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Им была разработана первая теория реактивного движения, а в своих статьях «Исследование мировых пространств реактивными приборами» (1903 год), «Реактивный прибор как средство полета в пустоте и атмосфере» (1910 год).</a:t>
            </a:r>
            <a:r>
              <a:rPr lang="ru-RU" sz="1600" dirty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chemeClr val="bg2">
                    <a:lumMod val="50000"/>
                  </a:schemeClr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Он практически предсказал появление ракет на жидком топливе, искусственных спутников Земли и орбитальных станций.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Пришел  к выводу о необходимости использования «ракетных поездов» – прототипов многоступенчатых ракет.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41437" y="260649"/>
            <a:ext cx="7651495" cy="792088"/>
          </a:xfrm>
        </p:spPr>
        <p:txBody>
          <a:bodyPr/>
          <a:lstStyle/>
          <a:p>
            <a:pPr marL="18288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История создания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149080"/>
            <a:ext cx="155257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60648"/>
            <a:ext cx="42291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949280"/>
            <a:ext cx="27813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009" y="3717032"/>
            <a:ext cx="6286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239" y="4913958"/>
            <a:ext cx="5334000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542838"/>
            <a:ext cx="1552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787422"/>
            <a:ext cx="4572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924" y="4377005"/>
            <a:ext cx="405765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546" y="5360641"/>
            <a:ext cx="40767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321" y="5425405"/>
            <a:ext cx="1095375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17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8864" y="4855197"/>
            <a:ext cx="1424358" cy="1439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274" y="6261813"/>
            <a:ext cx="87630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5192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980728"/>
            <a:ext cx="8424936" cy="5616624"/>
          </a:xfrm>
        </p:spPr>
        <p:txBody>
          <a:bodyPr>
            <a:normAutofit fontScale="92500" lnSpcReduction="10000"/>
          </a:bodyPr>
          <a:lstStyle/>
          <a:p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Полёту первого спутника предшествовала длительная работа </a:t>
            </a:r>
            <a:r>
              <a:rPr lang="ru-RU" sz="1200" b="1" dirty="0">
                <a:solidFill>
                  <a:schemeClr val="accent1">
                    <a:lumMod val="50000"/>
                  </a:schemeClr>
                </a:solidFill>
              </a:rPr>
              <a:t>учёных и конструкторов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</a:rPr>
              <a:t>значительную роль, в которой сыграл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1800" b="1" dirty="0" smtClean="0">
                <a:solidFill>
                  <a:srgbClr val="C00000"/>
                </a:solidFill>
              </a:rPr>
              <a:t>Сергей Павлович Королев </a:t>
            </a:r>
            <a:r>
              <a:rPr lang="ru-RU" sz="1400" b="1" dirty="0" smtClean="0">
                <a:solidFill>
                  <a:srgbClr val="C00000"/>
                </a:solidFill>
              </a:rPr>
              <a:t>(1906-1966).</a:t>
            </a:r>
          </a:p>
          <a:p>
            <a:r>
              <a:rPr lang="ru-RU" sz="1400" b="1" dirty="0">
                <a:solidFill>
                  <a:srgbClr val="C00000"/>
                </a:solidFill>
              </a:rPr>
              <a:t>13 мая 1946 г</a:t>
            </a:r>
            <a:r>
              <a:rPr lang="ru-RU" sz="1400" dirty="0"/>
              <a:t>. И. В. Сталин подписал постановление о создании в СССР ракетной </a:t>
            </a:r>
            <a:endParaRPr lang="ru-RU" sz="1400" dirty="0" smtClean="0"/>
          </a:p>
          <a:p>
            <a:r>
              <a:rPr lang="ru-RU" sz="1400" dirty="0" smtClean="0"/>
              <a:t>отрасли </a:t>
            </a:r>
            <a:r>
              <a:rPr lang="ru-RU" sz="1400" dirty="0"/>
              <a:t>науки и промышленности.  </a:t>
            </a:r>
            <a:r>
              <a:rPr lang="ru-RU" sz="1400" dirty="0" smtClean="0"/>
              <a:t>С</a:t>
            </a:r>
            <a:r>
              <a:rPr lang="ru-RU" sz="1400" dirty="0"/>
              <a:t>. П. Королёв назначен </a:t>
            </a:r>
            <a:r>
              <a:rPr lang="ru-RU" sz="1400" dirty="0" smtClean="0"/>
              <a:t>гл. конструктором.</a:t>
            </a:r>
          </a:p>
          <a:p>
            <a:r>
              <a:rPr lang="ru-RU" sz="1200" b="1" dirty="0" smtClean="0">
                <a:solidFill>
                  <a:srgbClr val="C00000"/>
                </a:solidFill>
              </a:rPr>
              <a:t>13 </a:t>
            </a:r>
            <a:r>
              <a:rPr lang="ru-RU" sz="1200" b="1" dirty="0">
                <a:solidFill>
                  <a:srgbClr val="C00000"/>
                </a:solidFill>
              </a:rPr>
              <a:t>февраля 1953 г.</a:t>
            </a:r>
            <a:r>
              <a:rPr lang="ru-RU" sz="1200" dirty="0">
                <a:solidFill>
                  <a:srgbClr val="C00000"/>
                </a:solidFill>
              </a:rPr>
              <a:t> </a:t>
            </a:r>
            <a:r>
              <a:rPr lang="ru-RU" sz="1200" dirty="0"/>
              <a:t>вышло первое постановление, обязывающее начать разработку двухступенчатой межконтинентальной баллистической ракеты с дальностью 7—8 тыс. км. </a:t>
            </a:r>
          </a:p>
          <a:p>
            <a:r>
              <a:rPr lang="ru-RU" sz="1200" b="1" dirty="0">
                <a:solidFill>
                  <a:srgbClr val="C00000"/>
                </a:solidFill>
              </a:rPr>
              <a:t>В январе 1954</a:t>
            </a:r>
            <a:r>
              <a:rPr lang="ru-RU" sz="1200" dirty="0">
                <a:solidFill>
                  <a:srgbClr val="C00000"/>
                </a:solidFill>
              </a:rPr>
              <a:t> </a:t>
            </a:r>
            <a:r>
              <a:rPr lang="ru-RU" sz="1200" dirty="0"/>
              <a:t>года состоялось совещание главных конструкторов, на котором и были разработаны основные принципы </a:t>
            </a:r>
            <a:r>
              <a:rPr lang="ru-RU" sz="1200" dirty="0" smtClean="0"/>
              <a:t>ракеты </a:t>
            </a:r>
            <a:r>
              <a:rPr lang="ru-RU" sz="1200" dirty="0"/>
              <a:t>и наземного стартового оборудования.</a:t>
            </a:r>
          </a:p>
          <a:p>
            <a:r>
              <a:rPr lang="ru-RU" sz="1200" b="1" dirty="0">
                <a:solidFill>
                  <a:srgbClr val="C00000"/>
                </a:solidFill>
              </a:rPr>
              <a:t>20 мая 1954 г.</a:t>
            </a:r>
            <a:r>
              <a:rPr lang="ru-RU" sz="1200" dirty="0">
                <a:solidFill>
                  <a:srgbClr val="C00000"/>
                </a:solidFill>
              </a:rPr>
              <a:t> </a:t>
            </a:r>
            <a:r>
              <a:rPr lang="ru-RU" sz="1200" dirty="0"/>
              <a:t>правительство выдало постановление о разработке двухступенчатой межконтинентальной ракеты </a:t>
            </a:r>
            <a:r>
              <a:rPr lang="ru-RU" sz="1200" dirty="0" smtClean="0"/>
              <a:t>Р-7. </a:t>
            </a:r>
            <a:r>
              <a:rPr lang="ru-RU" sz="1600" dirty="0"/>
              <a:t> </a:t>
            </a:r>
            <a:r>
              <a:rPr lang="ru-RU" sz="1200" b="1" dirty="0">
                <a:solidFill>
                  <a:srgbClr val="C00000"/>
                </a:solidFill>
              </a:rPr>
              <a:t>Первый комплекс ракеты Р-7 был построен и испытан в течение 1955—1956 годов </a:t>
            </a:r>
            <a:r>
              <a:rPr lang="ru-RU" sz="12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1400" b="1" dirty="0" smtClean="0">
                <a:solidFill>
                  <a:srgbClr val="C00000"/>
                </a:solidFill>
              </a:rPr>
              <a:t>14 </a:t>
            </a:r>
            <a:r>
              <a:rPr lang="ru-RU" sz="1400" b="1" dirty="0">
                <a:solidFill>
                  <a:srgbClr val="C00000"/>
                </a:solidFill>
              </a:rPr>
              <a:t>января 1957 г. </a:t>
            </a:r>
            <a:r>
              <a:rPr lang="ru-RU" sz="1400" dirty="0" smtClean="0"/>
              <a:t>утверждена </a:t>
            </a:r>
            <a:r>
              <a:rPr lang="ru-RU" sz="1400" dirty="0"/>
              <a:t>программа лётных испытаний Р-7. </a:t>
            </a:r>
            <a:endParaRPr lang="ru-RU" sz="1400" dirty="0" smtClean="0"/>
          </a:p>
          <a:p>
            <a:r>
              <a:rPr lang="ru-RU" sz="1400" b="1" dirty="0" smtClean="0">
                <a:solidFill>
                  <a:srgbClr val="C00000"/>
                </a:solidFill>
              </a:rPr>
              <a:t>2 </a:t>
            </a:r>
            <a:r>
              <a:rPr lang="ru-RU" sz="1400" b="1" dirty="0">
                <a:solidFill>
                  <a:srgbClr val="C00000"/>
                </a:solidFill>
              </a:rPr>
              <a:t> октября  Королёвым был подписан</a:t>
            </a:r>
            <a:r>
              <a:rPr lang="ru-RU" sz="1400" dirty="0">
                <a:solidFill>
                  <a:srgbClr val="C00000"/>
                </a:solidFill>
              </a:rPr>
              <a:t> </a:t>
            </a:r>
            <a:r>
              <a:rPr lang="ru-RU" sz="1400" dirty="0"/>
              <a:t>приказ о лётных испытаниях </a:t>
            </a:r>
            <a:r>
              <a:rPr lang="ru-RU" sz="1400" dirty="0" smtClean="0"/>
              <a:t>ПС-1.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 algn="r"/>
            <a:r>
              <a:rPr lang="ru-RU" sz="1800" b="1" dirty="0">
                <a:solidFill>
                  <a:srgbClr val="C00000"/>
                </a:solidFill>
              </a:rPr>
              <a:t>Запуск и полёт</a:t>
            </a:r>
          </a:p>
          <a:p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В пятницу, 4 октября, в 22:28:34 по московскому времени (19:28:34 по Гринвичу) был совершён успешный запуск</a:t>
            </a:r>
            <a:r>
              <a:rPr lang="ru-RU" sz="1400" b="1" dirty="0"/>
              <a:t>.</a:t>
            </a:r>
            <a:r>
              <a:rPr lang="ru-RU" sz="1400" dirty="0"/>
              <a:t> Через 295 секунд после старта ПС-1 и центральный блок ракеты весом 7,5 тонны были выведены на эллиптическую орбиту высотой в апогее 947 км, в перигее 288 км. Через 314,5 секунд после старта произошло отделение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Спутник</a:t>
            </a:r>
            <a:r>
              <a:rPr lang="ru-RU" sz="1400" dirty="0"/>
              <a:t>а, и он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подал свой голос. «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Бип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! </a:t>
            </a:r>
            <a:r>
              <a:rPr lang="ru-RU" sz="1400" b="1" dirty="0" err="1">
                <a:solidFill>
                  <a:schemeClr val="accent1">
                    <a:lumMod val="75000"/>
                  </a:schemeClr>
                </a:solidFill>
              </a:rPr>
              <a:t>Бип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!» </a:t>
            </a:r>
            <a:r>
              <a:rPr lang="ru-RU" sz="1400" dirty="0"/>
              <a:t>— так звучали его позывные. Люди на космодроме выбежали на улицу, кричали «Ура!», качали конструкторов и военных. </a:t>
            </a:r>
            <a:endParaRPr lang="ru-RU" sz="1400" dirty="0" smtClean="0"/>
          </a:p>
          <a:p>
            <a:r>
              <a:rPr lang="ru-RU" sz="1400" dirty="0" smtClean="0"/>
              <a:t>И </a:t>
            </a:r>
            <a:r>
              <a:rPr lang="ru-RU" sz="1400" dirty="0"/>
              <a:t>ещё на первом витке прозвучало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сообщение 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ТАСС: </a:t>
            </a:r>
            <a:r>
              <a:rPr lang="ru-RU" sz="1400" b="1" dirty="0">
                <a:solidFill>
                  <a:schemeClr val="accent1">
                    <a:lumMod val="75000"/>
                  </a:schemeClr>
                </a:solidFill>
              </a:rPr>
              <a:t>«В результате большой напряжённой работы научно-исследовательских институтов и конструкторских бюро создан первый в мире искусственный спутник Земли».</a:t>
            </a:r>
            <a:endParaRPr lang="ru-RU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14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404665"/>
            <a:ext cx="7175351" cy="936104"/>
          </a:xfrm>
        </p:spPr>
        <p:txBody>
          <a:bodyPr/>
          <a:lstStyle/>
          <a:p>
            <a:pPr marL="18288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История создания</a:t>
            </a:r>
            <a:endParaRPr lang="ru-RU" sz="2400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7452320" y="1268760"/>
            <a:ext cx="896491" cy="1296144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6124629" y="3429000"/>
            <a:ext cx="1076325" cy="111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7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661248"/>
            <a:ext cx="7622232" cy="720080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>
                <a:solidFill>
                  <a:srgbClr val="C00000"/>
                </a:solidFill>
              </a:rPr>
              <a:t>Значение полета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3878143" cy="5256584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Первый запуск искусственного спутника Земли в СССР произвел небывалый подъем гордости за свою страну и сильный удар по престижу США.</a:t>
            </a:r>
            <a:r>
              <a:rPr lang="ru-RU" dirty="0">
                <a:solidFill>
                  <a:srgbClr val="002060"/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rgbClr val="002060"/>
                </a:solidFill>
              </a:rPr>
              <a:t>Отрывок из публикации «Юнайтед пресс»: </a:t>
            </a:r>
            <a:r>
              <a:rPr lang="ru-RU" b="1" dirty="0">
                <a:solidFill>
                  <a:srgbClr val="002060"/>
                </a:solidFill>
              </a:rPr>
              <a:t>«90 процентов разговоров об искусственных спутниках Земли приходилось на долю США». </a:t>
            </a:r>
            <a:endParaRPr lang="ru-RU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И несмотря на ошибочные представления о технической отсталости СССР, первым спутником Земли стал именно советский аппарат, </a:t>
            </a:r>
            <a:r>
              <a:rPr lang="ru-RU" dirty="0">
                <a:solidFill>
                  <a:srgbClr val="002060"/>
                </a:solidFill>
              </a:rPr>
              <a:t>к тому же его сигнал мог отслеживаться любым радиолюбителем.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b="1" dirty="0">
                <a:solidFill>
                  <a:srgbClr val="002060"/>
                </a:solidFill>
              </a:rPr>
              <a:t>Полет первого спутника Земли ознаменовал начало космической </a:t>
            </a:r>
            <a:r>
              <a:rPr lang="ru-RU" b="1" dirty="0" smtClean="0">
                <a:solidFill>
                  <a:srgbClr val="002060"/>
                </a:solidFill>
              </a:rPr>
              <a:t>эры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и запустил космическую гонку между Советским Союзом и США.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4572000" y="476672"/>
            <a:ext cx="1550401" cy="3475037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20" y="692696"/>
            <a:ext cx="25146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64" y="3717032"/>
            <a:ext cx="24003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873" y="4221088"/>
            <a:ext cx="434340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8488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5661248"/>
            <a:ext cx="7478216" cy="864096"/>
          </a:xfrm>
        </p:spPr>
        <p:txBody>
          <a:bodyPr/>
          <a:lstStyle/>
          <a:p>
            <a:pPr marL="0" indent="0" algn="l">
              <a:buNone/>
            </a:pPr>
            <a:r>
              <a:rPr lang="ru-RU" sz="4000" dirty="0">
                <a:solidFill>
                  <a:srgbClr val="C00000"/>
                </a:solidFill>
                <a:effectLst/>
              </a:rPr>
              <a:t>Интересные факты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31518"/>
            <a:ext cx="4310191" cy="4929730"/>
          </a:xfrm>
        </p:spPr>
        <p:txBody>
          <a:bodyPr>
            <a:normAutofit fontScale="62500" lnSpcReduction="20000"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В журнале «Радио» для радиолюбителей были заранее напечатаны инструкции по приему «сигнала из космоса» от ПС-1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7030A0"/>
                </a:solidFill>
              </a:rPr>
              <a:t>Расчеты координат спутника с привязкой по времени занимали у ученых 30-60 минут. Сегодня аналогичные вычисления посредством компьютера проводились бы за 1-2 секунды;</a:t>
            </a:r>
            <a:endParaRPr lang="ru-RU" dirty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70C0"/>
                </a:solidFill>
              </a:rPr>
              <a:t>Прежде чем американцы запустили свой первый спутник,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Советский Союз 3-го ноября 1957-го года запустил на орбиту свой второй космический аппарат – «Спутник-2». </a:t>
            </a:r>
            <a:endParaRPr lang="ru-RU" b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Причем </a:t>
            </a:r>
            <a:r>
              <a:rPr lang="ru-RU" b="1" dirty="0">
                <a:solidFill>
                  <a:srgbClr val="C00000"/>
                </a:solidFill>
              </a:rPr>
              <a:t>на борту спутника впервые находилось живое существо – беспородная собака-космонавт Лайка. </a:t>
            </a:r>
            <a:r>
              <a:rPr lang="ru-RU" i="1" dirty="0" smtClean="0">
                <a:solidFill>
                  <a:srgbClr val="C00000"/>
                </a:solidFill>
              </a:rPr>
              <a:t>И </a:t>
            </a:r>
            <a:r>
              <a:rPr lang="ru-RU" i="1" dirty="0">
                <a:solidFill>
                  <a:srgbClr val="C00000"/>
                </a:solidFill>
              </a:rPr>
              <a:t>хотя предусматривалось, что собака проживет около недели на орбите Земли, животное погибло через 5-7 часов после запуска в результате перегрева</a:t>
            </a:r>
            <a:r>
              <a:rPr lang="ru-RU" i="1" dirty="0" smtClean="0">
                <a:solidFill>
                  <a:srgbClr val="C00000"/>
                </a:solidFill>
              </a:rPr>
              <a:t>.</a:t>
            </a:r>
          </a:p>
          <a:p>
            <a:pPr marL="45720" indent="0">
              <a:buNone/>
            </a:pPr>
            <a:endParaRPr lang="ru-RU" i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 marL="45720" indent="0"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Старт </a:t>
            </a:r>
            <a:r>
              <a:rPr lang="ru-RU" dirty="0">
                <a:solidFill>
                  <a:srgbClr val="7030A0"/>
                </a:solidFill>
              </a:rPr>
              <a:t>космической гонки вынудил США создать НАСА.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rgbClr val="C00000"/>
                </a:solidFill>
              </a:rPr>
              <a:t>Королев Сергей Павлович, творец великой победы, еще 9 лет будет засекречен и неизвестен миру.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</a:rPr>
              <a:t>Нобелевский комитет, намеревавшийся заслуженно наградить  Королева С.П., создателя первого в мире спутника, </a:t>
            </a: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</a:rPr>
              <a:t>получил из СССР лаконичный ответ: это победа всего советского народа.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>
            <a:fillRect/>
          </a:stretch>
        </p:blipFill>
        <p:spPr>
          <a:xfrm>
            <a:off x="2311375" y="3861048"/>
            <a:ext cx="1095375" cy="1104900"/>
          </a:xfrm>
          <a:prstGeom prst="rect">
            <a:avLst/>
          </a:prstGeom>
        </p:spPr>
      </p:pic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4499992" y="3573016"/>
            <a:ext cx="1065530" cy="1047750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/>
          <a:stretch>
            <a:fillRect/>
          </a:stretch>
        </p:blipFill>
        <p:spPr>
          <a:xfrm>
            <a:off x="5724128" y="3573016"/>
            <a:ext cx="3207990" cy="2304256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5"/>
          <a:stretch>
            <a:fillRect/>
          </a:stretch>
        </p:blipFill>
        <p:spPr>
          <a:xfrm>
            <a:off x="7812360" y="658177"/>
            <a:ext cx="1069127" cy="1368152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737" y="2060848"/>
            <a:ext cx="10477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39088"/>
            <a:ext cx="10287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021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175351" cy="1224136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СПАСИБО ЗА ВНИМАНИЕ!</a:t>
            </a:r>
            <a:endParaRPr lang="ru-RU" sz="3600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539552" y="764704"/>
            <a:ext cx="122872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3774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359</TotalTime>
  <Words>563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История  развития отечественной космонавтики  Первый в мире  искусственный спутник Земли   </vt:lpstr>
      <vt:lpstr>«Патриотизм является не только важнейшей задачей воспитания, но и могучим педагогическим средством: «Как нет человека без самолюбия, так нет человека без любви к Отечеству, и эта любовь дает воспитанию верный ключ к сердцу человека и могущественную опору для борьбы с его дурными природными, личными, семейными и родовыми наклонностями».  К.Д. Ушинский </vt:lpstr>
      <vt:lpstr>Первый в мире  искусственный спутник Земли   </vt:lpstr>
      <vt:lpstr>В честь первого искусственного спутника Земли названа равнина на поверхности Плутона</vt:lpstr>
      <vt:lpstr>История создания</vt:lpstr>
      <vt:lpstr>История создания</vt:lpstr>
      <vt:lpstr>Значение полета </vt:lpstr>
      <vt:lpstr>Интересные факты </vt:lpstr>
      <vt:lpstr>СПАСИБО ЗА ВНИМАНИЕ!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взлет человечества</dc:title>
  <dc:creator>user</dc:creator>
  <cp:lastModifiedBy>user</cp:lastModifiedBy>
  <cp:revision>29</cp:revision>
  <dcterms:created xsi:type="dcterms:W3CDTF">2017-11-06T05:09:10Z</dcterms:created>
  <dcterms:modified xsi:type="dcterms:W3CDTF">2020-04-29T06:59:33Z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273311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