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application/x-fontdata" Extension="fntdata"/>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theme+xml" PartName="/ppt/theme/theme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theme+xml" PartName="/ppt/theme/theme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4" r:id="rId4"/>
  </p:sldMasterIdLst>
  <p:notesMasterIdLst>
    <p:notesMasterId r:id="rId21"/>
  </p:notesMasterIdLst>
  <p:sldIdLst>
    <p:sldId id="280" r:id="rId5"/>
    <p:sldId id="281" r:id="rId6"/>
    <p:sldId id="256" r:id="rId7"/>
    <p:sldId id="282" r:id="rId8"/>
    <p:sldId id="275" r:id="rId9"/>
    <p:sldId id="257" r:id="rId10"/>
    <p:sldId id="260" r:id="rId11"/>
    <p:sldId id="271" r:id="rId12"/>
    <p:sldId id="277" r:id="rId13"/>
    <p:sldId id="269" r:id="rId14"/>
    <p:sldId id="259" r:id="rId15"/>
    <p:sldId id="279" r:id="rId16"/>
    <p:sldId id="263" r:id="rId17"/>
    <p:sldId id="266" r:id="rId18"/>
    <p:sldId id="273" r:id="rId19"/>
    <p:sldId id="270" r:id="rId20"/>
  </p:sldIdLst>
  <p:sldSz cx="9144000" cy="6858000" type="screen4x3"/>
  <p:notesSz cx="6858000" cy="9144000"/>
  <p:embeddedFontLst>
    <p:embeddedFont>
      <p:font typeface="Script MT Bold" panose="03040602040607080904" pitchFamily="66" charset="0"/>
      <p:bold r:id="rId22"/>
    </p:embeddedFont>
    <p:embeddedFont>
      <p:font typeface="Sakkal Majalla" panose="02000000000000000000" pitchFamily="2" charset="-78"/>
      <p:regular r:id="rId23"/>
      <p:bold r:id="rId24"/>
    </p:embeddedFont>
    <p:embeddedFont>
      <p:font typeface="Tahoma" panose="020B0604030504040204" pitchFamily="34" charset="0"/>
      <p:regular r:id="rId25"/>
      <p:bold r:id="rId26"/>
    </p:embeddedFont>
    <p:embeddedFont>
      <p:font typeface="Baskerville Old Face" panose="02020602080505020303" pitchFamily="18" charset="0"/>
      <p:regular r:id="rId27"/>
    </p:embeddedFont>
    <p:embeddedFont>
      <p:font typeface="Calibri" panose="020F0502020204030204" pitchFamily="34" charset="0"/>
      <p:regular r:id="rId28"/>
      <p:bold r:id="rId29"/>
      <p:italic r:id="rId30"/>
      <p:boldItalic r:id="rId3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D1034B31-1B20-4287-9E48-C6AA1DAD7EC3}">
          <p14:sldIdLst>
            <p14:sldId id="280"/>
            <p14:sldId id="281"/>
            <p14:sldId id="256"/>
            <p14:sldId id="282"/>
            <p14:sldId id="275"/>
            <p14:sldId id="257"/>
            <p14:sldId id="260"/>
            <p14:sldId id="271"/>
            <p14:sldId id="277"/>
            <p14:sldId id="269"/>
            <p14:sldId id="259"/>
            <p14:sldId id="279"/>
            <p14:sldId id="263"/>
            <p14:sldId id="266"/>
            <p14:sldId id="273"/>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88" autoAdjust="0"/>
    <p:restoredTop sz="94728" autoAdjust="0"/>
  </p:normalViewPr>
  <p:slideViewPr>
    <p:cSldViewPr>
      <p:cViewPr>
        <p:scale>
          <a:sx n="91" d="100"/>
          <a:sy n="91" d="100"/>
        </p:scale>
        <p:origin x="-978"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39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B1CCC-497D-41DA-B859-1BCBCF5DBE84}" type="datetimeFigureOut">
              <a:rPr lang="ru-RU" smtClean="0"/>
              <a:pPr/>
              <a:t>19.03.2016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374ADC-DA3C-4CEF-AB49-5AF33AD021B3}" type="slidenum">
              <a:rPr lang="ru-RU" smtClean="0"/>
              <a:pPr/>
              <a:t>‹#›</a:t>
            </a:fld>
            <a:endParaRPr lang="ru-RU"/>
          </a:p>
        </p:txBody>
      </p:sp>
    </p:spTree>
    <p:extLst>
      <p:ext uri="{BB962C8B-B14F-4D97-AF65-F5344CB8AC3E}">
        <p14:creationId xmlns:p14="http://schemas.microsoft.com/office/powerpoint/2010/main" val="418253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1024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42354E1-D754-4A9C-9273-401EC5081D97}" type="slidenum">
              <a:rPr lang="ru-RU" altLang="ru-RU">
                <a:solidFill>
                  <a:prstClr val="black"/>
                </a:solidFill>
              </a:rPr>
              <a:pPr>
                <a:spcBef>
                  <a:spcPct val="0"/>
                </a:spcBef>
              </a:pPr>
              <a:t>1</a:t>
            </a:fld>
            <a:endParaRPr lang="ru-RU" alt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90374ADC-DA3C-4CEF-AB49-5AF33AD021B3}"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B1C7A70-4DBC-40F0-875E-897C669F4747}"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C2FB179-AD79-4718-94B6-F86EFCF5707C}" type="slidenum">
              <a:rPr lang="ru-RU" altLang="ru-RU"/>
              <a:pPr>
                <a:defRPr/>
              </a:pPr>
              <a:t>‹#›</a:t>
            </a:fld>
            <a:endParaRPr lang="ru-RU" altLang="ru-RU"/>
          </a:p>
        </p:txBody>
      </p:sp>
    </p:spTree>
    <p:extLst>
      <p:ext uri="{BB962C8B-B14F-4D97-AF65-F5344CB8AC3E}">
        <p14:creationId xmlns:p14="http://schemas.microsoft.com/office/powerpoint/2010/main" val="396967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82C2921-76BB-4211-9459-8E1E561398C8}"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11024C6-76C5-4CA8-86F1-10D2594A15E6}" type="slidenum">
              <a:rPr lang="ru-RU" altLang="ru-RU"/>
              <a:pPr>
                <a:defRPr/>
              </a:pPr>
              <a:t>‹#›</a:t>
            </a:fld>
            <a:endParaRPr lang="ru-RU" altLang="ru-RU"/>
          </a:p>
        </p:txBody>
      </p:sp>
    </p:spTree>
    <p:extLst>
      <p:ext uri="{BB962C8B-B14F-4D97-AF65-F5344CB8AC3E}">
        <p14:creationId xmlns:p14="http://schemas.microsoft.com/office/powerpoint/2010/main" val="1911391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8C1174A-41D2-410D-894E-B66783A76EF3}"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8E32D2D-9FD6-48B7-9DBA-B7E369972D66}" type="slidenum">
              <a:rPr lang="ru-RU" altLang="ru-RU"/>
              <a:pPr>
                <a:defRPr/>
              </a:pPr>
              <a:t>‹#›</a:t>
            </a:fld>
            <a:endParaRPr lang="ru-RU" altLang="ru-RU"/>
          </a:p>
        </p:txBody>
      </p:sp>
    </p:spTree>
    <p:extLst>
      <p:ext uri="{BB962C8B-B14F-4D97-AF65-F5344CB8AC3E}">
        <p14:creationId xmlns:p14="http://schemas.microsoft.com/office/powerpoint/2010/main" val="318921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C467FD0-DBC4-4CCD-87F1-39B5D1591F98}"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AC9F40-95AD-424F-989E-0A0C2EAF46DE}" type="slidenum">
              <a:rPr lang="ru-RU" altLang="ru-RU"/>
              <a:pPr>
                <a:defRPr/>
              </a:pPr>
              <a:t>‹#›</a:t>
            </a:fld>
            <a:endParaRPr lang="ru-RU" altLang="ru-RU"/>
          </a:p>
        </p:txBody>
      </p:sp>
    </p:spTree>
    <p:extLst>
      <p:ext uri="{BB962C8B-B14F-4D97-AF65-F5344CB8AC3E}">
        <p14:creationId xmlns:p14="http://schemas.microsoft.com/office/powerpoint/2010/main" val="853011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E3DF821-B285-49AD-BD32-B48D12F12434}" type="datetimeFigureOut">
              <a:rPr lang="ru-RU">
                <a:solidFill>
                  <a:prstClr val="black">
                    <a:tint val="75000"/>
                  </a:prstClr>
                </a:solidFill>
              </a:rPr>
              <a:pPr>
                <a:defRPr/>
              </a:pPr>
              <a:t>19.03.2016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E984B24-4010-410D-9C6F-7484BCBBA537}" type="slidenum">
              <a:rPr lang="ru-RU" altLang="ru-RU"/>
              <a:pPr>
                <a:defRPr/>
              </a:pPr>
              <a:t>‹#›</a:t>
            </a:fld>
            <a:endParaRPr lang="ru-RU" altLang="ru-RU"/>
          </a:p>
        </p:txBody>
      </p:sp>
    </p:spTree>
    <p:extLst>
      <p:ext uri="{BB962C8B-B14F-4D97-AF65-F5344CB8AC3E}">
        <p14:creationId xmlns:p14="http://schemas.microsoft.com/office/powerpoint/2010/main" val="236373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B4B4BF9-C863-4A8C-8C3B-8B9D5015CBB4}" type="datetimeFigureOut">
              <a:rPr lang="ru-RU">
                <a:solidFill>
                  <a:prstClr val="black">
                    <a:tint val="75000"/>
                  </a:prstClr>
                </a:solidFill>
              </a:rPr>
              <a:pPr>
                <a:defRPr/>
              </a:pPr>
              <a:t>19.03.2016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B97E44-53E4-4D55-A363-A014224F988B}" type="slidenum">
              <a:rPr lang="ru-RU" altLang="ru-RU"/>
              <a:pPr>
                <a:defRPr/>
              </a:pPr>
              <a:t>‹#›</a:t>
            </a:fld>
            <a:endParaRPr lang="ru-RU" altLang="ru-RU"/>
          </a:p>
        </p:txBody>
      </p:sp>
    </p:spTree>
    <p:extLst>
      <p:ext uri="{BB962C8B-B14F-4D97-AF65-F5344CB8AC3E}">
        <p14:creationId xmlns:p14="http://schemas.microsoft.com/office/powerpoint/2010/main" val="925692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080DD84-0AC1-4EB2-AC37-1677FFE8B19C}" type="datetimeFigureOut">
              <a:rPr lang="ru-RU">
                <a:solidFill>
                  <a:prstClr val="black">
                    <a:tint val="75000"/>
                  </a:prstClr>
                </a:solidFill>
              </a:rPr>
              <a:pPr>
                <a:defRPr/>
              </a:pPr>
              <a:t>19.03.2016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57C9510-769F-40E5-9C69-C7BB9D60C9A7}" type="slidenum">
              <a:rPr lang="ru-RU" altLang="ru-RU"/>
              <a:pPr>
                <a:defRPr/>
              </a:pPr>
              <a:t>‹#›</a:t>
            </a:fld>
            <a:endParaRPr lang="ru-RU" altLang="ru-RU"/>
          </a:p>
        </p:txBody>
      </p:sp>
    </p:spTree>
    <p:extLst>
      <p:ext uri="{BB962C8B-B14F-4D97-AF65-F5344CB8AC3E}">
        <p14:creationId xmlns:p14="http://schemas.microsoft.com/office/powerpoint/2010/main" val="25309499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DBB8AD9-014A-4F76-AF7B-8230B54BFEC3}"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4066CB5-2743-4A7B-AE5F-74365B4EBBF1}" type="slidenum">
              <a:rPr lang="ru-RU" altLang="ru-RU"/>
              <a:pPr>
                <a:defRPr/>
              </a:pPr>
              <a:t>‹#›</a:t>
            </a:fld>
            <a:endParaRPr lang="ru-RU" altLang="ru-RU"/>
          </a:p>
        </p:txBody>
      </p:sp>
    </p:spTree>
    <p:extLst>
      <p:ext uri="{BB962C8B-B14F-4D97-AF65-F5344CB8AC3E}">
        <p14:creationId xmlns:p14="http://schemas.microsoft.com/office/powerpoint/2010/main" val="260229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D2ADC67-47C6-4A7A-B8AE-46BF8734C05E}"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6E45B6B-8249-4865-9F12-507EDCB255DC}" type="slidenum">
              <a:rPr lang="ru-RU" altLang="ru-RU"/>
              <a:pPr>
                <a:defRPr/>
              </a:pPr>
              <a:t>‹#›</a:t>
            </a:fld>
            <a:endParaRPr lang="ru-RU" altLang="ru-RU"/>
          </a:p>
        </p:txBody>
      </p:sp>
    </p:spTree>
    <p:extLst>
      <p:ext uri="{BB962C8B-B14F-4D97-AF65-F5344CB8AC3E}">
        <p14:creationId xmlns:p14="http://schemas.microsoft.com/office/powerpoint/2010/main" val="258883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07E732-8EDD-41C2-BBF2-6AA6741397C2}"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A66B33-20A1-408E-A849-859799F55D40}" type="slidenum">
              <a:rPr lang="ru-RU" altLang="ru-RU"/>
              <a:pPr>
                <a:defRPr/>
              </a:pPr>
              <a:t>‹#›</a:t>
            </a:fld>
            <a:endParaRPr lang="ru-RU" altLang="ru-RU"/>
          </a:p>
        </p:txBody>
      </p:sp>
    </p:spTree>
    <p:extLst>
      <p:ext uri="{BB962C8B-B14F-4D97-AF65-F5344CB8AC3E}">
        <p14:creationId xmlns:p14="http://schemas.microsoft.com/office/powerpoint/2010/main" val="3573698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761830-636E-41A6-AB25-7A7984FB8195}"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4158CDF-F9EE-4E09-8516-27B5CEEB8E43}" type="slidenum">
              <a:rPr lang="ru-RU" altLang="ru-RU"/>
              <a:pPr>
                <a:defRPr/>
              </a:pPr>
              <a:t>‹#›</a:t>
            </a:fld>
            <a:endParaRPr lang="ru-RU" altLang="ru-RU"/>
          </a:p>
        </p:txBody>
      </p:sp>
    </p:spTree>
    <p:extLst>
      <p:ext uri="{BB962C8B-B14F-4D97-AF65-F5344CB8AC3E}">
        <p14:creationId xmlns:p14="http://schemas.microsoft.com/office/powerpoint/2010/main" val="1418280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B1C7A70-4DBC-40F0-875E-897C669F4747}"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C2FB179-AD79-4718-94B6-F86EFCF5707C}" type="slidenum">
              <a:rPr lang="ru-RU" altLang="ru-RU"/>
              <a:pPr>
                <a:defRPr/>
              </a:pPr>
              <a:t>‹#›</a:t>
            </a:fld>
            <a:endParaRPr lang="ru-RU" altLang="ru-RU"/>
          </a:p>
        </p:txBody>
      </p:sp>
    </p:spTree>
    <p:extLst>
      <p:ext uri="{BB962C8B-B14F-4D97-AF65-F5344CB8AC3E}">
        <p14:creationId xmlns:p14="http://schemas.microsoft.com/office/powerpoint/2010/main" val="24206720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82C2921-76BB-4211-9459-8E1E561398C8}"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11024C6-76C5-4CA8-86F1-10D2594A15E6}" type="slidenum">
              <a:rPr lang="ru-RU" altLang="ru-RU"/>
              <a:pPr>
                <a:defRPr/>
              </a:pPr>
              <a:t>‹#›</a:t>
            </a:fld>
            <a:endParaRPr lang="ru-RU" altLang="ru-RU"/>
          </a:p>
        </p:txBody>
      </p:sp>
    </p:spTree>
    <p:extLst>
      <p:ext uri="{BB962C8B-B14F-4D97-AF65-F5344CB8AC3E}">
        <p14:creationId xmlns:p14="http://schemas.microsoft.com/office/powerpoint/2010/main" val="1972921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8C1174A-41D2-410D-894E-B66783A76EF3}"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8E32D2D-9FD6-48B7-9DBA-B7E369972D66}" type="slidenum">
              <a:rPr lang="ru-RU" altLang="ru-RU"/>
              <a:pPr>
                <a:defRPr/>
              </a:pPr>
              <a:t>‹#›</a:t>
            </a:fld>
            <a:endParaRPr lang="ru-RU" altLang="ru-RU"/>
          </a:p>
        </p:txBody>
      </p:sp>
    </p:spTree>
    <p:extLst>
      <p:ext uri="{BB962C8B-B14F-4D97-AF65-F5344CB8AC3E}">
        <p14:creationId xmlns:p14="http://schemas.microsoft.com/office/powerpoint/2010/main" val="3379560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C467FD0-DBC4-4CCD-87F1-39B5D1591F98}"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AC9F40-95AD-424F-989E-0A0C2EAF46DE}" type="slidenum">
              <a:rPr lang="ru-RU" altLang="ru-RU"/>
              <a:pPr>
                <a:defRPr/>
              </a:pPr>
              <a:t>‹#›</a:t>
            </a:fld>
            <a:endParaRPr lang="ru-RU" altLang="ru-RU"/>
          </a:p>
        </p:txBody>
      </p:sp>
    </p:spTree>
    <p:extLst>
      <p:ext uri="{BB962C8B-B14F-4D97-AF65-F5344CB8AC3E}">
        <p14:creationId xmlns:p14="http://schemas.microsoft.com/office/powerpoint/2010/main" val="383935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E3DF821-B285-49AD-BD32-B48D12F12434}" type="datetimeFigureOut">
              <a:rPr lang="ru-RU">
                <a:solidFill>
                  <a:prstClr val="black">
                    <a:tint val="75000"/>
                  </a:prstClr>
                </a:solidFill>
              </a:rPr>
              <a:pPr>
                <a:defRPr/>
              </a:pPr>
              <a:t>19.03.2016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E984B24-4010-410D-9C6F-7484BCBBA537}" type="slidenum">
              <a:rPr lang="ru-RU" altLang="ru-RU"/>
              <a:pPr>
                <a:defRPr/>
              </a:pPr>
              <a:t>‹#›</a:t>
            </a:fld>
            <a:endParaRPr lang="ru-RU" altLang="ru-RU"/>
          </a:p>
        </p:txBody>
      </p:sp>
    </p:spTree>
    <p:extLst>
      <p:ext uri="{BB962C8B-B14F-4D97-AF65-F5344CB8AC3E}">
        <p14:creationId xmlns:p14="http://schemas.microsoft.com/office/powerpoint/2010/main" val="10297763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B4B4BF9-C863-4A8C-8C3B-8B9D5015CBB4}" type="datetimeFigureOut">
              <a:rPr lang="ru-RU">
                <a:solidFill>
                  <a:prstClr val="black">
                    <a:tint val="75000"/>
                  </a:prstClr>
                </a:solidFill>
              </a:rPr>
              <a:pPr>
                <a:defRPr/>
              </a:pPr>
              <a:t>19.03.2016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B97E44-53E4-4D55-A363-A014224F988B}" type="slidenum">
              <a:rPr lang="ru-RU" altLang="ru-RU"/>
              <a:pPr>
                <a:defRPr/>
              </a:pPr>
              <a:t>‹#›</a:t>
            </a:fld>
            <a:endParaRPr lang="ru-RU" altLang="ru-RU"/>
          </a:p>
        </p:txBody>
      </p:sp>
    </p:spTree>
    <p:extLst>
      <p:ext uri="{BB962C8B-B14F-4D97-AF65-F5344CB8AC3E}">
        <p14:creationId xmlns:p14="http://schemas.microsoft.com/office/powerpoint/2010/main" val="42616962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080DD84-0AC1-4EB2-AC37-1677FFE8B19C}" type="datetimeFigureOut">
              <a:rPr lang="ru-RU">
                <a:solidFill>
                  <a:prstClr val="black">
                    <a:tint val="75000"/>
                  </a:prstClr>
                </a:solidFill>
              </a:rPr>
              <a:pPr>
                <a:defRPr/>
              </a:pPr>
              <a:t>19.03.2016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57C9510-769F-40E5-9C69-C7BB9D60C9A7}" type="slidenum">
              <a:rPr lang="ru-RU" altLang="ru-RU"/>
              <a:pPr>
                <a:defRPr/>
              </a:pPr>
              <a:t>‹#›</a:t>
            </a:fld>
            <a:endParaRPr lang="ru-RU" altLang="ru-RU"/>
          </a:p>
        </p:txBody>
      </p:sp>
    </p:spTree>
    <p:extLst>
      <p:ext uri="{BB962C8B-B14F-4D97-AF65-F5344CB8AC3E}">
        <p14:creationId xmlns:p14="http://schemas.microsoft.com/office/powerpoint/2010/main" val="221446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DBB8AD9-014A-4F76-AF7B-8230B54BFEC3}"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4066CB5-2743-4A7B-AE5F-74365B4EBBF1}" type="slidenum">
              <a:rPr lang="ru-RU" altLang="ru-RU"/>
              <a:pPr>
                <a:defRPr/>
              </a:pPr>
              <a:t>‹#›</a:t>
            </a:fld>
            <a:endParaRPr lang="ru-RU" altLang="ru-RU"/>
          </a:p>
        </p:txBody>
      </p:sp>
    </p:spTree>
    <p:extLst>
      <p:ext uri="{BB962C8B-B14F-4D97-AF65-F5344CB8AC3E}">
        <p14:creationId xmlns:p14="http://schemas.microsoft.com/office/powerpoint/2010/main" val="3245533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D2ADC67-47C6-4A7A-B8AE-46BF8734C05E}"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6E45B6B-8249-4865-9F12-507EDCB255DC}" type="slidenum">
              <a:rPr lang="ru-RU" altLang="ru-RU"/>
              <a:pPr>
                <a:defRPr/>
              </a:pPr>
              <a:t>‹#›</a:t>
            </a:fld>
            <a:endParaRPr lang="ru-RU" altLang="ru-RU"/>
          </a:p>
        </p:txBody>
      </p:sp>
    </p:spTree>
    <p:extLst>
      <p:ext uri="{BB962C8B-B14F-4D97-AF65-F5344CB8AC3E}">
        <p14:creationId xmlns:p14="http://schemas.microsoft.com/office/powerpoint/2010/main" val="3271416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07E732-8EDD-41C2-BBF2-6AA6741397C2}"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A66B33-20A1-408E-A849-859799F55D40}" type="slidenum">
              <a:rPr lang="ru-RU" altLang="ru-RU"/>
              <a:pPr>
                <a:defRPr/>
              </a:pPr>
              <a:t>‹#›</a:t>
            </a:fld>
            <a:endParaRPr lang="ru-RU" altLang="ru-RU"/>
          </a:p>
        </p:txBody>
      </p:sp>
    </p:spTree>
    <p:extLst>
      <p:ext uri="{BB962C8B-B14F-4D97-AF65-F5344CB8AC3E}">
        <p14:creationId xmlns:p14="http://schemas.microsoft.com/office/powerpoint/2010/main" val="133733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761830-636E-41A6-AB25-7A7984FB8195}"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4158CDF-F9EE-4E09-8516-27B5CEEB8E43}" type="slidenum">
              <a:rPr lang="ru-RU" altLang="ru-RU"/>
              <a:pPr>
                <a:defRPr/>
              </a:pPr>
              <a:t>‹#›</a:t>
            </a:fld>
            <a:endParaRPr lang="ru-RU" altLang="ru-RU"/>
          </a:p>
        </p:txBody>
      </p:sp>
    </p:spTree>
    <p:extLst>
      <p:ext uri="{BB962C8B-B14F-4D97-AF65-F5344CB8AC3E}">
        <p14:creationId xmlns:p14="http://schemas.microsoft.com/office/powerpoint/2010/main" val="39857176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B1C7A70-4DBC-40F0-875E-897C669F4747}"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C2FB179-AD79-4718-94B6-F86EFCF5707C}" type="slidenum">
              <a:rPr lang="ru-RU" altLang="ru-RU"/>
              <a:pPr>
                <a:defRPr/>
              </a:pPr>
              <a:t>‹#›</a:t>
            </a:fld>
            <a:endParaRPr lang="ru-RU" altLang="ru-RU"/>
          </a:p>
        </p:txBody>
      </p:sp>
    </p:spTree>
    <p:extLst>
      <p:ext uri="{BB962C8B-B14F-4D97-AF65-F5344CB8AC3E}">
        <p14:creationId xmlns:p14="http://schemas.microsoft.com/office/powerpoint/2010/main" val="4000478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82C2921-76BB-4211-9459-8E1E561398C8}"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11024C6-76C5-4CA8-86F1-10D2594A15E6}" type="slidenum">
              <a:rPr lang="ru-RU" altLang="ru-RU"/>
              <a:pPr>
                <a:defRPr/>
              </a:pPr>
              <a:t>‹#›</a:t>
            </a:fld>
            <a:endParaRPr lang="ru-RU" altLang="ru-RU"/>
          </a:p>
        </p:txBody>
      </p:sp>
    </p:spTree>
    <p:extLst>
      <p:ext uri="{BB962C8B-B14F-4D97-AF65-F5344CB8AC3E}">
        <p14:creationId xmlns:p14="http://schemas.microsoft.com/office/powerpoint/2010/main" val="3663085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8C1174A-41D2-410D-894E-B66783A76EF3}"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8E32D2D-9FD6-48B7-9DBA-B7E369972D66}" type="slidenum">
              <a:rPr lang="ru-RU" altLang="ru-RU"/>
              <a:pPr>
                <a:defRPr/>
              </a:pPr>
              <a:t>‹#›</a:t>
            </a:fld>
            <a:endParaRPr lang="ru-RU" altLang="ru-RU"/>
          </a:p>
        </p:txBody>
      </p:sp>
    </p:spTree>
    <p:extLst>
      <p:ext uri="{BB962C8B-B14F-4D97-AF65-F5344CB8AC3E}">
        <p14:creationId xmlns:p14="http://schemas.microsoft.com/office/powerpoint/2010/main" val="1952136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C467FD0-DBC4-4CCD-87F1-39B5D1591F98}"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DAC9F40-95AD-424F-989E-0A0C2EAF46DE}" type="slidenum">
              <a:rPr lang="ru-RU" altLang="ru-RU"/>
              <a:pPr>
                <a:defRPr/>
              </a:pPr>
              <a:t>‹#›</a:t>
            </a:fld>
            <a:endParaRPr lang="ru-RU" altLang="ru-RU"/>
          </a:p>
        </p:txBody>
      </p:sp>
    </p:spTree>
    <p:extLst>
      <p:ext uri="{BB962C8B-B14F-4D97-AF65-F5344CB8AC3E}">
        <p14:creationId xmlns:p14="http://schemas.microsoft.com/office/powerpoint/2010/main" val="3323121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E3DF821-B285-49AD-BD32-B48D12F12434}" type="datetimeFigureOut">
              <a:rPr lang="ru-RU">
                <a:solidFill>
                  <a:prstClr val="black">
                    <a:tint val="75000"/>
                  </a:prstClr>
                </a:solidFill>
              </a:rPr>
              <a:pPr>
                <a:defRPr/>
              </a:pPr>
              <a:t>19.03.2016</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1E984B24-4010-410D-9C6F-7484BCBBA537}" type="slidenum">
              <a:rPr lang="ru-RU" altLang="ru-RU"/>
              <a:pPr>
                <a:defRPr/>
              </a:pPr>
              <a:t>‹#›</a:t>
            </a:fld>
            <a:endParaRPr lang="ru-RU" altLang="ru-RU"/>
          </a:p>
        </p:txBody>
      </p:sp>
    </p:spTree>
    <p:extLst>
      <p:ext uri="{BB962C8B-B14F-4D97-AF65-F5344CB8AC3E}">
        <p14:creationId xmlns:p14="http://schemas.microsoft.com/office/powerpoint/2010/main" val="36002916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6B4B4BF9-C863-4A8C-8C3B-8B9D5015CBB4}" type="datetimeFigureOut">
              <a:rPr lang="ru-RU">
                <a:solidFill>
                  <a:prstClr val="black">
                    <a:tint val="75000"/>
                  </a:prstClr>
                </a:solidFill>
              </a:rPr>
              <a:pPr>
                <a:defRPr/>
              </a:pPr>
              <a:t>19.03.2016</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7B97E44-53E4-4D55-A363-A014224F988B}" type="slidenum">
              <a:rPr lang="ru-RU" altLang="ru-RU"/>
              <a:pPr>
                <a:defRPr/>
              </a:pPr>
              <a:t>‹#›</a:t>
            </a:fld>
            <a:endParaRPr lang="ru-RU" altLang="ru-RU"/>
          </a:p>
        </p:txBody>
      </p:sp>
    </p:spTree>
    <p:extLst>
      <p:ext uri="{BB962C8B-B14F-4D97-AF65-F5344CB8AC3E}">
        <p14:creationId xmlns:p14="http://schemas.microsoft.com/office/powerpoint/2010/main" val="1802699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080DD84-0AC1-4EB2-AC37-1677FFE8B19C}" type="datetimeFigureOut">
              <a:rPr lang="ru-RU">
                <a:solidFill>
                  <a:prstClr val="black">
                    <a:tint val="75000"/>
                  </a:prstClr>
                </a:solidFill>
              </a:rPr>
              <a:pPr>
                <a:defRPr/>
              </a:pPr>
              <a:t>19.03.2016</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657C9510-769F-40E5-9C69-C7BB9D60C9A7}" type="slidenum">
              <a:rPr lang="ru-RU" altLang="ru-RU"/>
              <a:pPr>
                <a:defRPr/>
              </a:pPr>
              <a:t>‹#›</a:t>
            </a:fld>
            <a:endParaRPr lang="ru-RU" altLang="ru-RU"/>
          </a:p>
        </p:txBody>
      </p:sp>
    </p:spTree>
    <p:extLst>
      <p:ext uri="{BB962C8B-B14F-4D97-AF65-F5344CB8AC3E}">
        <p14:creationId xmlns:p14="http://schemas.microsoft.com/office/powerpoint/2010/main" val="2359764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DBB8AD9-014A-4F76-AF7B-8230B54BFEC3}"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64066CB5-2743-4A7B-AE5F-74365B4EBBF1}" type="slidenum">
              <a:rPr lang="ru-RU" altLang="ru-RU"/>
              <a:pPr>
                <a:defRPr/>
              </a:pPr>
              <a:t>‹#›</a:t>
            </a:fld>
            <a:endParaRPr lang="ru-RU" altLang="ru-RU"/>
          </a:p>
        </p:txBody>
      </p:sp>
    </p:spTree>
    <p:extLst>
      <p:ext uri="{BB962C8B-B14F-4D97-AF65-F5344CB8AC3E}">
        <p14:creationId xmlns:p14="http://schemas.microsoft.com/office/powerpoint/2010/main" val="7476584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D2ADC67-47C6-4A7A-B8AE-46BF8734C05E}" type="datetimeFigureOut">
              <a:rPr lang="ru-RU">
                <a:solidFill>
                  <a:prstClr val="black">
                    <a:tint val="75000"/>
                  </a:prstClr>
                </a:solidFill>
              </a:rPr>
              <a:pPr>
                <a:defRPr/>
              </a:pPr>
              <a:t>19.03.2016</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6E45B6B-8249-4865-9F12-507EDCB255DC}" type="slidenum">
              <a:rPr lang="ru-RU" altLang="ru-RU"/>
              <a:pPr>
                <a:defRPr/>
              </a:pPr>
              <a:t>‹#›</a:t>
            </a:fld>
            <a:endParaRPr lang="ru-RU" altLang="ru-RU"/>
          </a:p>
        </p:txBody>
      </p:sp>
    </p:spTree>
    <p:extLst>
      <p:ext uri="{BB962C8B-B14F-4D97-AF65-F5344CB8AC3E}">
        <p14:creationId xmlns:p14="http://schemas.microsoft.com/office/powerpoint/2010/main" val="41837372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D07E732-8EDD-41C2-BBF2-6AA6741397C2}"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3A66B33-20A1-408E-A849-859799F55D40}" type="slidenum">
              <a:rPr lang="ru-RU" altLang="ru-RU"/>
              <a:pPr>
                <a:defRPr/>
              </a:pPr>
              <a:t>‹#›</a:t>
            </a:fld>
            <a:endParaRPr lang="ru-RU" altLang="ru-RU"/>
          </a:p>
        </p:txBody>
      </p:sp>
    </p:spTree>
    <p:extLst>
      <p:ext uri="{BB962C8B-B14F-4D97-AF65-F5344CB8AC3E}">
        <p14:creationId xmlns:p14="http://schemas.microsoft.com/office/powerpoint/2010/main" val="698117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761830-636E-41A6-AB25-7A7984FB8195}"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04158CDF-F9EE-4E09-8516-27B5CEEB8E43}" type="slidenum">
              <a:rPr lang="ru-RU" altLang="ru-RU"/>
              <a:pPr>
                <a:defRPr/>
              </a:pPr>
              <a:t>‹#›</a:t>
            </a:fld>
            <a:endParaRPr lang="ru-RU" altLang="ru-RU"/>
          </a:p>
        </p:txBody>
      </p:sp>
    </p:spTree>
    <p:extLst>
      <p:ext uri="{BB962C8B-B14F-4D97-AF65-F5344CB8AC3E}">
        <p14:creationId xmlns:p14="http://schemas.microsoft.com/office/powerpoint/2010/main" val="245679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19.03.2016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19.03.2016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63DA85-958F-4A3C-A6B3-CF50A018E8E2}"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D3935A5-E09A-48BF-BF95-F9D44728A507}" type="slidenum">
              <a:rPr lang="ru-RU" altLang="ru-RU"/>
              <a:pPr fontAlgn="base">
                <a:spcBef>
                  <a:spcPct val="0"/>
                </a:spcBef>
                <a:spcAft>
                  <a:spcPct val="0"/>
                </a:spcAft>
                <a:defRPr/>
              </a:pPr>
              <a:t>‹#›</a:t>
            </a:fld>
            <a:endParaRPr lang="ru-RU" altLang="ru-RU"/>
          </a:p>
        </p:txBody>
      </p:sp>
    </p:spTree>
    <p:extLst>
      <p:ext uri="{BB962C8B-B14F-4D97-AF65-F5344CB8AC3E}">
        <p14:creationId xmlns:p14="http://schemas.microsoft.com/office/powerpoint/2010/main" val="1966613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63DA85-958F-4A3C-A6B3-CF50A018E8E2}"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D3935A5-E09A-48BF-BF95-F9D44728A507}" type="slidenum">
              <a:rPr lang="ru-RU" altLang="ru-RU"/>
              <a:pPr fontAlgn="base">
                <a:spcBef>
                  <a:spcPct val="0"/>
                </a:spcBef>
                <a:spcAft>
                  <a:spcPct val="0"/>
                </a:spcAft>
                <a:defRPr/>
              </a:pPr>
              <a:t>‹#›</a:t>
            </a:fld>
            <a:endParaRPr lang="ru-RU" altLang="ru-RU"/>
          </a:p>
        </p:txBody>
      </p:sp>
    </p:spTree>
    <p:extLst>
      <p:ext uri="{BB962C8B-B14F-4D97-AF65-F5344CB8AC3E}">
        <p14:creationId xmlns:p14="http://schemas.microsoft.com/office/powerpoint/2010/main" val="16487317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263DA85-958F-4A3C-A6B3-CF50A018E8E2}" type="datetimeFigureOut">
              <a:rPr lang="ru-RU">
                <a:solidFill>
                  <a:prstClr val="black">
                    <a:tint val="75000"/>
                  </a:prstClr>
                </a:solidFill>
              </a:rPr>
              <a:pPr>
                <a:defRPr/>
              </a:pPr>
              <a:t>19.03.2016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D3935A5-E09A-48BF-BF95-F9D44728A507}" type="slidenum">
              <a:rPr lang="ru-RU" altLang="ru-RU"/>
              <a:pPr fontAlgn="base">
                <a:spcBef>
                  <a:spcPct val="0"/>
                </a:spcBef>
                <a:spcAft>
                  <a:spcPct val="0"/>
                </a:spcAft>
                <a:defRPr/>
              </a:pPr>
              <a:t>‹#›</a:t>
            </a:fld>
            <a:endParaRPr lang="ru-RU" altLang="ru-RU"/>
          </a:p>
        </p:txBody>
      </p:sp>
    </p:spTree>
    <p:extLst>
      <p:ext uri="{BB962C8B-B14F-4D97-AF65-F5344CB8AC3E}">
        <p14:creationId xmlns:p14="http://schemas.microsoft.com/office/powerpoint/2010/main" val="18073540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arget="../media/image7.jpeg" Type="http://schemas.openxmlformats.org/officeDocument/2006/relationships/image"/><Relationship Id="rId3" Target="../media/image2.jpeg" Type="http://schemas.openxmlformats.org/officeDocument/2006/relationships/image"/><Relationship Id="rId7" Target="../media/image6.jpeg" Type="http://schemas.openxmlformats.org/officeDocument/2006/relationships/image"/><Relationship Id="rId2" Target="../notesSlides/notesSlide1.xml" Type="http://schemas.openxmlformats.org/officeDocument/2006/relationships/notesSlide"/><Relationship Id="rId1" Target="../slideLayouts/slideLayout18.xml" Type="http://schemas.openxmlformats.org/officeDocument/2006/relationships/slideLayout"/><Relationship Id="rId6" Target="../media/image5.jpeg" Type="http://schemas.openxmlformats.org/officeDocument/2006/relationships/image"/><Relationship Id="rId11" Target="../media/image10.jpeg" Type="http://schemas.openxmlformats.org/officeDocument/2006/relationships/image"/><Relationship Id="rId5" Target="../media/image4.jpeg" Type="http://schemas.openxmlformats.org/officeDocument/2006/relationships/image"/><Relationship Id="rId10" Target="../media/image9.jpeg" Type="http://schemas.openxmlformats.org/officeDocument/2006/relationships/image"/><Relationship Id="rId4" Target="../media/image3.jpeg" Type="http://schemas.openxmlformats.org/officeDocument/2006/relationships/image"/><Relationship Id="rId9" Target="../media/image8.jpeg" Type="http://schemas.openxmlformats.org/officeDocument/2006/relationships/image"/></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arget="../media/image29.jpeg" Type="http://schemas.openxmlformats.org/officeDocument/2006/relationships/image"/><Relationship Id="rId2" Target="../notesSlides/notesSlide2.xml" Type="http://schemas.openxmlformats.org/officeDocument/2006/relationships/notesSlide"/><Relationship Id="rId1" Target="../slideLayouts/slideLayout7.xml" Type="http://schemas.openxmlformats.org/officeDocument/2006/relationships/slideLayout"/></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5.gif"/><Relationship Id="rId4" Type="http://schemas.openxmlformats.org/officeDocument/2006/relationships/hyperlink" Target="http://www.llanfairpwllgwyngyllgogerychwyrndrobwllllantysiliogogogoch.co.uk/images/simplemap.gif" TargetMode="External"/></Relationships>
</file>

<file path=ppt/slides/_rels/slide15.xml.rels><?xml version="1.0" encoding="UTF-8" standalone="yes" ?><Relationships xmlns="http://schemas.openxmlformats.org/package/2006/relationships"><Relationship Id="rId3" Target="../media/image37.jpeg" Type="http://schemas.openxmlformats.org/officeDocument/2006/relationships/image"/><Relationship Id="rId2" Target="../media/image36.jpeg" Type="http://schemas.openxmlformats.org/officeDocument/2006/relationships/image"/><Relationship Id="rId1" Target="../slideLayouts/slideLayout7.xml" Type="http://schemas.openxmlformats.org/officeDocument/2006/relationships/slideLayout"/><Relationship Id="rId5" Target="../media/image39.jpeg" Type="http://schemas.openxmlformats.org/officeDocument/2006/relationships/image"/><Relationship Id="rId4" Target="../media/image38.jpeg" Type="http://schemas.openxmlformats.org/officeDocument/2006/relationships/image"/></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gif"/><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arget="../media/image25.png" Type="http://schemas.openxmlformats.org/officeDocument/2006/relationships/image"/><Relationship Id="rId2" Target="../media/image24.jpeg" Type="http://schemas.openxmlformats.org/officeDocument/2006/relationships/image"/><Relationship Id="rId1" Target="../slideLayouts/slideLayout7.xml" Type="http://schemas.openxmlformats.org/officeDocument/2006/relationships/slideLayout"/><Relationship Id="rId5" Target="../media/image27.jpeg" Type="http://schemas.openxmlformats.org/officeDocument/2006/relationships/image"/><Relationship Id="rId4" Target="../media/image26.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2050" name="Рисунок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3500438"/>
            <a:ext cx="3000375"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Рисунок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988" y="0"/>
            <a:ext cx="4014788"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Рисунок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64413" y="2109788"/>
            <a:ext cx="1779587"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Рисунок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30525" y="1989138"/>
            <a:ext cx="383698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Рисунок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84875" y="0"/>
            <a:ext cx="3159125"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Рисунок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81325" y="4718050"/>
            <a:ext cx="339407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Рисунок 9"/>
          <p:cNvPicPr>
            <a:picLocks noChangeAspect="1"/>
          </p:cNvPicPr>
          <p:nvPr/>
        </p:nvPicPr>
        <p:blipFill>
          <a:blip r:embed="rId9">
            <a:extLst>
              <a:ext uri="{28A0092B-C50C-407E-A947-70E740481C1C}">
                <a14:useLocalDpi xmlns:a14="http://schemas.microsoft.com/office/drawing/2010/main" val="0"/>
              </a:ext>
            </a:extLst>
          </a:blip>
          <a:srcRect l="10323" r="8737"/>
          <a:stretch>
            <a:fillRect/>
          </a:stretch>
        </p:blipFill>
        <p:spPr bwMode="auto">
          <a:xfrm>
            <a:off x="3970338" y="169863"/>
            <a:ext cx="2147887" cy="177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Рисунок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34938" y="2171700"/>
            <a:ext cx="3068637"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Рисунок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375400" y="4837113"/>
            <a:ext cx="2768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352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60770" y="4804410"/>
            <a:ext cx="8640960" cy="1569660"/>
          </a:xfrm>
          <a:prstGeom prst="rect">
            <a:avLst/>
          </a:prstGeom>
          <a:noFill/>
        </p:spPr>
        <p:txBody>
          <a:bodyPr wrap="square" rtlCol="0">
            <a:spAutoFit/>
          </a:bodyPr>
          <a:lstStyle/>
          <a:p>
            <a:r>
              <a:rPr lang="en-US" sz="2400" b="1" dirty="0" smtClean="0">
                <a:solidFill>
                  <a:schemeClr val="bg1"/>
                </a:solidFill>
                <a:latin typeface="Times New Roman" pitchFamily="18" charset="0"/>
                <a:cs typeface="Times New Roman" pitchFamily="18" charset="0"/>
              </a:rPr>
              <a:t>Cardiff</a:t>
            </a:r>
            <a:r>
              <a:rPr lang="en-US" sz="2400" dirty="0" smtClean="0">
                <a:solidFill>
                  <a:schemeClr val="bg1"/>
                </a:solidFill>
                <a:latin typeface="Times New Roman" pitchFamily="18" charset="0"/>
                <a:cs typeface="Times New Roman" pitchFamily="18" charset="0"/>
              </a:rPr>
              <a:t> is the capital and largest city of Wales. The Welsh name of the city is </a:t>
            </a:r>
            <a:r>
              <a:rPr lang="en-US" sz="2400" dirty="0" err="1" smtClean="0">
                <a:solidFill>
                  <a:schemeClr val="bg1"/>
                </a:solidFill>
                <a:latin typeface="Times New Roman" pitchFamily="18" charset="0"/>
                <a:cs typeface="Times New Roman" pitchFamily="18" charset="0"/>
              </a:rPr>
              <a:t>Caerdydd</a:t>
            </a:r>
            <a:r>
              <a:rPr lang="en-US" sz="2400" dirty="0" smtClean="0">
                <a:solidFill>
                  <a:schemeClr val="bg1"/>
                </a:solidFill>
                <a:latin typeface="Times New Roman" pitchFamily="18" charset="0"/>
                <a:cs typeface="Times New Roman" pitchFamily="18" charset="0"/>
              </a:rPr>
              <a:t>.  It is situated near the mouth of the </a:t>
            </a:r>
            <a:r>
              <a:rPr lang="en-US" sz="2400" dirty="0" err="1" smtClean="0">
                <a:solidFill>
                  <a:schemeClr val="bg1"/>
                </a:solidFill>
                <a:latin typeface="Times New Roman" pitchFamily="18" charset="0"/>
                <a:cs typeface="Times New Roman" pitchFamily="18" charset="0"/>
              </a:rPr>
              <a:t>Taff</a:t>
            </a:r>
            <a:r>
              <a:rPr lang="en-US" sz="2400" dirty="0" smtClean="0">
                <a:solidFill>
                  <a:schemeClr val="bg1"/>
                </a:solidFill>
                <a:latin typeface="Times New Roman" pitchFamily="18" charset="0"/>
                <a:cs typeface="Times New Roman" pitchFamily="18" charset="0"/>
              </a:rPr>
              <a:t> River. It has a population of approximately 320,000. It is an important industrial city and a port.</a:t>
            </a:r>
            <a:endParaRPr lang="ru-RU" sz="2400" dirty="0">
              <a:solidFill>
                <a:schemeClr val="bg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51520" y="908720"/>
            <a:ext cx="8568952" cy="1938992"/>
          </a:xfrm>
          <a:prstGeom prst="rect">
            <a:avLst/>
          </a:prstGeom>
          <a:noFill/>
        </p:spPr>
        <p:txBody>
          <a:bodyPr wrap="square" rtlCol="0">
            <a:spAutoFit/>
          </a:bodyPr>
          <a:lstStyle/>
          <a:p>
            <a:r>
              <a:rPr lang="en-US" sz="2400" dirty="0" smtClean="0">
                <a:latin typeface="Times New Roman" pitchFamily="18" charset="0"/>
                <a:cs typeface="Times New Roman" pitchFamily="18" charset="0"/>
              </a:rPr>
              <a:t>Wales is a country that is a part of the United Kingdom (UK).</a:t>
            </a:r>
          </a:p>
          <a:p>
            <a:r>
              <a:rPr lang="en-US" sz="2400" dirty="0" smtClean="0">
                <a:latin typeface="Times New Roman" pitchFamily="18" charset="0"/>
                <a:cs typeface="Times New Roman" pitchFamily="18" charset="0"/>
              </a:rPr>
              <a:t>Constitutionally, the UK is a parliamentary monarchy. In the House of Commons - the lower house of the UK government - Wales is represented by 40 Member of Parliament (of 646) from Welsh constituencies.</a:t>
            </a:r>
          </a:p>
        </p:txBody>
      </p:sp>
      <p:sp>
        <p:nvSpPr>
          <p:cNvPr id="3" name="Прямоугольник 2"/>
          <p:cNvSpPr/>
          <p:nvPr/>
        </p:nvSpPr>
        <p:spPr>
          <a:xfrm>
            <a:off x="2713066" y="0"/>
            <a:ext cx="391645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Government</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endParaRPr>
          </a:p>
        </p:txBody>
      </p:sp>
      <p:sp>
        <p:nvSpPr>
          <p:cNvPr id="4" name="TextBox 3"/>
          <p:cNvSpPr txBox="1"/>
          <p:nvPr/>
        </p:nvSpPr>
        <p:spPr>
          <a:xfrm>
            <a:off x="760916" y="3789040"/>
            <a:ext cx="3888432" cy="1200329"/>
          </a:xfrm>
          <a:prstGeom prst="rect">
            <a:avLst/>
          </a:prstGeom>
          <a:noFill/>
        </p:spPr>
        <p:txBody>
          <a:bodyPr wrap="square" rtlCol="0">
            <a:spAutoFit/>
          </a:bodyPr>
          <a:lstStyle/>
          <a:p>
            <a:pPr algn="ctr"/>
            <a:r>
              <a:rPr lang="en-US" sz="2400" b="1" i="1" dirty="0" smtClean="0">
                <a:latin typeface="Times New Roman" pitchFamily="18" charset="0"/>
                <a:cs typeface="Times New Roman" pitchFamily="18" charset="0"/>
              </a:rPr>
              <a:t>The head of the UK is the British monarch, Queen Elizabeth II.</a:t>
            </a:r>
            <a:endParaRPr lang="ru-RU" sz="2400" b="1" i="1"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65131" y="2847712"/>
            <a:ext cx="2728786" cy="3861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5292080" y="1196752"/>
            <a:ext cx="3892698" cy="4893647"/>
          </a:xfrm>
          <a:prstGeom prst="rect">
            <a:avLst/>
          </a:prstGeom>
          <a:noFill/>
        </p:spPr>
        <p:txBody>
          <a:bodyPr wrap="square" rtlCol="0">
            <a:spAutoFit/>
          </a:bodyPr>
          <a:lstStyle/>
          <a:p>
            <a:pPr algn="ctr"/>
            <a:r>
              <a:rPr lang="en-US" sz="2400" b="1" dirty="0">
                <a:solidFill>
                  <a:srgbClr val="FF0000"/>
                </a:solidFill>
                <a:latin typeface="Times New Roman" pitchFamily="18" charset="0"/>
                <a:cs typeface="Times New Roman" pitchFamily="18" charset="0"/>
              </a:rPr>
              <a:t>Wales</a:t>
            </a:r>
            <a:r>
              <a:rPr lang="en-US" sz="2400" dirty="0"/>
              <a:t> </a:t>
            </a:r>
            <a:r>
              <a:rPr lang="en-US" sz="2400" dirty="0">
                <a:latin typeface="Times New Roman" pitchFamily="18" charset="0"/>
                <a:cs typeface="Times New Roman" pitchFamily="18" charset="0"/>
              </a:rPr>
              <a:t>is a part of the United Kingdom and is located in a wide peninsula in the western portion of the island of Great </a:t>
            </a:r>
            <a:r>
              <a:rPr lang="en-US" sz="2400" dirty="0" smtClean="0">
                <a:latin typeface="Times New Roman" pitchFamily="18" charset="0"/>
                <a:cs typeface="Times New Roman" pitchFamily="18" charset="0"/>
              </a:rPr>
              <a:t>Britain.</a:t>
            </a:r>
          </a:p>
          <a:p>
            <a:pPr algn="ctr"/>
            <a:r>
              <a:rPr lang="en-US" sz="2400" dirty="0" smtClean="0">
                <a:latin typeface="Times New Roman" pitchFamily="18" charset="0"/>
                <a:cs typeface="Times New Roman" pitchFamily="18" charset="0"/>
              </a:rPr>
              <a:t>Wales is bordered by England to the east and by sea in all other directions: the Irish Sea to the north and west, St George's Channel and the Celtic Sea to the southwest and the Bristol Channel to the south. </a:t>
            </a:r>
            <a:endParaRPr lang="ru-RU" sz="24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711" y="0"/>
            <a:ext cx="5271369" cy="6858000"/>
          </a:xfrm>
          <a:prstGeom prst="rect">
            <a:avLst/>
          </a:prstGeom>
          <a:ln>
            <a:noFill/>
          </a:ln>
          <a:effectLst>
            <a:softEdge rad="112500"/>
          </a:effectLst>
        </p:spPr>
      </p:pic>
      <p:pic>
        <p:nvPicPr>
          <p:cNvPr id="5" name="Рисунок 4" descr="Snowdon_from_Llyn_Llydaw.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484784"/>
            <a:ext cx="1827709" cy="2436946"/>
          </a:xfrm>
          <a:prstGeom prst="rect">
            <a:avLst/>
          </a:prstGeom>
          <a:ln w="88900" cap="sq" cmpd="thickThin">
            <a:solidFill>
              <a:srgbClr val="000000"/>
            </a:solidFill>
            <a:prstDash val="solid"/>
            <a:miter lim="800000"/>
          </a:ln>
          <a:effectLst>
            <a:innerShdw blurRad="76200">
              <a:srgbClr val="000000"/>
            </a:innerShdw>
          </a:effectLst>
        </p:spPr>
      </p:pic>
      <p:sp>
        <p:nvSpPr>
          <p:cNvPr id="9" name="Овал 8"/>
          <p:cNvSpPr/>
          <p:nvPr/>
        </p:nvSpPr>
        <p:spPr>
          <a:xfrm>
            <a:off x="2223245" y="980728"/>
            <a:ext cx="692571"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noFill/>
            </a:endParaRPr>
          </a:p>
        </p:txBody>
      </p:sp>
      <p:sp>
        <p:nvSpPr>
          <p:cNvPr id="10" name="Прямоугольник 9"/>
          <p:cNvSpPr/>
          <p:nvPr/>
        </p:nvSpPr>
        <p:spPr>
          <a:xfrm>
            <a:off x="5222205" y="57398"/>
            <a:ext cx="4032448"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Geography</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38324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par>
                                <p:cTn id="12" presetID="53" presetClass="entr" presetSubtype="16"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657671"/>
            <a:ext cx="9144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smtClean="0">
                <a:latin typeface="Times New Roman" pitchFamily="18" charset="0"/>
                <a:cs typeface="Times New Roman" pitchFamily="18" charset="0"/>
              </a:rPr>
              <a:t>It has a changeable, maritime climate and is one of the wettest countries in Europe. Welsh weather is often cloudy, wet and windy, with warm summers and mild winters.</a:t>
            </a:r>
            <a:endParaRPr lang="ru-RU" sz="2400" dirty="0">
              <a:latin typeface="Times New Roman" pitchFamily="18" charset="0"/>
              <a:cs typeface="Times New Roman" pitchFamily="18" charset="0"/>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3" name="TextBox 2"/>
          <p:cNvSpPr txBox="1"/>
          <p:nvPr/>
        </p:nvSpPr>
        <p:spPr>
          <a:xfrm>
            <a:off x="467544" y="92531"/>
            <a:ext cx="8496944"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400" dirty="0" smtClean="0">
                <a:solidFill>
                  <a:schemeClr val="tx1"/>
                </a:solidFill>
                <a:latin typeface="Times New Roman" pitchFamily="18" charset="0"/>
                <a:cs typeface="Times New Roman" pitchFamily="18" charset="0"/>
              </a:rPr>
              <a:t>Wales has two official languages: English</a:t>
            </a:r>
            <a:r>
              <a:rPr lang="ru-RU"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and Welsh</a:t>
            </a:r>
            <a:endParaRPr lang="ru-RU" sz="2400" dirty="0">
              <a:solidFill>
                <a:schemeClr val="tx1"/>
              </a:solidFill>
              <a:latin typeface="Times New Roman" pitchFamily="18" charset="0"/>
              <a:cs typeface="Times New Roman" pitchFamily="18" charset="0"/>
            </a:endParaRPr>
          </a:p>
        </p:txBody>
      </p:sp>
      <p:sp>
        <p:nvSpPr>
          <p:cNvPr id="4" name="TextBox 3"/>
          <p:cNvSpPr txBox="1"/>
          <p:nvPr/>
        </p:nvSpPr>
        <p:spPr>
          <a:xfrm>
            <a:off x="164263" y="669237"/>
            <a:ext cx="8368708" cy="461665"/>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dirty="0" smtClean="0">
                <a:solidFill>
                  <a:schemeClr val="tx1"/>
                </a:solidFill>
                <a:latin typeface="Times New Roman" pitchFamily="18" charset="0"/>
                <a:cs typeface="Times New Roman" pitchFamily="18" charset="0"/>
              </a:rPr>
              <a:t>For </a:t>
            </a:r>
            <a:r>
              <a:rPr lang="en-US" sz="2400" dirty="0">
                <a:solidFill>
                  <a:schemeClr val="tx1"/>
                </a:solidFill>
                <a:latin typeface="Times New Roman" pitchFamily="18" charset="0"/>
                <a:cs typeface="Times New Roman" pitchFamily="18" charset="0"/>
              </a:rPr>
              <a:t>a</a:t>
            </a:r>
            <a:r>
              <a:rPr lang="en-US" sz="2400" dirty="0" smtClean="0">
                <a:solidFill>
                  <a:schemeClr val="tx1"/>
                </a:solidFill>
                <a:latin typeface="Times New Roman" pitchFamily="18" charset="0"/>
                <a:cs typeface="Times New Roman" pitchFamily="18" charset="0"/>
              </a:rPr>
              <a:t>bout 20% of the  population, the mother tongue is Welsh.</a:t>
            </a:r>
            <a:endParaRPr lang="ru-RU" sz="2400" dirty="0">
              <a:solidFill>
                <a:schemeClr val="tx1"/>
              </a:solidFill>
              <a:latin typeface="Times New Roman" pitchFamily="18" charset="0"/>
              <a:cs typeface="Times New Roman" pitchFamily="18" charset="0"/>
            </a:endParaRPr>
          </a:p>
        </p:txBody>
      </p:sp>
      <p:sp>
        <p:nvSpPr>
          <p:cNvPr id="5" name="TextBox 4"/>
          <p:cNvSpPr txBox="1"/>
          <p:nvPr/>
        </p:nvSpPr>
        <p:spPr>
          <a:xfrm>
            <a:off x="379756" y="1250258"/>
            <a:ext cx="8584732" cy="3785652"/>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400" b="1" dirty="0" smtClean="0">
                <a:ln>
                  <a:solidFill>
                    <a:srgbClr val="FF0000"/>
                  </a:solidFill>
                </a:ln>
                <a:solidFill>
                  <a:srgbClr val="FF0000"/>
                </a:solidFill>
                <a:latin typeface="Times New Roman" pitchFamily="18" charset="0"/>
                <a:cs typeface="Times New Roman" pitchFamily="18" charset="0"/>
              </a:rPr>
              <a:t>Interesting to know:</a:t>
            </a:r>
          </a:p>
          <a:p>
            <a:pPr marL="342900" indent="-342900" algn="ctr">
              <a:buFont typeface="Arial" pitchFamily="34" charset="0"/>
              <a:buChar char="•"/>
            </a:pPr>
            <a:r>
              <a:rPr lang="en-US" sz="2400" dirty="0" smtClean="0">
                <a:solidFill>
                  <a:schemeClr val="tx1"/>
                </a:solidFill>
                <a:latin typeface="Times New Roman" pitchFamily="18" charset="0"/>
                <a:cs typeface="Times New Roman" pitchFamily="18" charset="0"/>
              </a:rPr>
              <a:t>Road signs in Wales are generally in both English and Welsh.</a:t>
            </a:r>
            <a:endParaRPr lang="ru-RU" sz="2400" dirty="0" smtClean="0">
              <a:solidFill>
                <a:schemeClr val="tx1"/>
              </a:solidFill>
              <a:latin typeface="Times New Roman" pitchFamily="18" charset="0"/>
              <a:cs typeface="Times New Roman" pitchFamily="18" charset="0"/>
            </a:endParaRPr>
          </a:p>
          <a:p>
            <a:pPr marL="342900" indent="-342900" algn="ctr">
              <a:buFont typeface="Arial" pitchFamily="34" charset="0"/>
              <a:buChar char="•"/>
            </a:pPr>
            <a:endParaRPr lang="ru-RU" sz="2400" dirty="0">
              <a:solidFill>
                <a:schemeClr val="tx1"/>
              </a:solidFill>
              <a:latin typeface="Times New Roman" pitchFamily="18" charset="0"/>
              <a:cs typeface="Times New Roman" pitchFamily="18" charset="0"/>
            </a:endParaRPr>
          </a:p>
          <a:p>
            <a:pPr marL="342900" indent="-342900" algn="ctr">
              <a:buFont typeface="Arial" pitchFamily="34" charset="0"/>
              <a:buChar char="•"/>
            </a:pPr>
            <a:endParaRPr lang="ru-RU" sz="2400" dirty="0" smtClean="0">
              <a:solidFill>
                <a:schemeClr val="tx1"/>
              </a:solidFill>
              <a:latin typeface="Times New Roman" pitchFamily="18" charset="0"/>
              <a:cs typeface="Times New Roman" pitchFamily="18" charset="0"/>
            </a:endParaRPr>
          </a:p>
          <a:p>
            <a:pPr marL="342900" indent="-342900" algn="ctr">
              <a:buFont typeface="Arial" pitchFamily="34" charset="0"/>
              <a:buChar char="•"/>
            </a:pPr>
            <a:endParaRPr lang="en-US" sz="2400" dirty="0" smtClean="0">
              <a:solidFill>
                <a:schemeClr val="tx1"/>
              </a:solidFill>
              <a:latin typeface="Times New Roman" pitchFamily="18" charset="0"/>
              <a:cs typeface="Times New Roman" pitchFamily="18" charset="0"/>
            </a:endParaRPr>
          </a:p>
          <a:p>
            <a:endParaRPr lang="ru-RU" sz="2400" dirty="0">
              <a:solidFill>
                <a:schemeClr val="tx1"/>
              </a:solidFill>
              <a:latin typeface="Times New Roman" pitchFamily="18" charset="0"/>
              <a:cs typeface="Times New Roman" pitchFamily="18" charset="0"/>
            </a:endParaRPr>
          </a:p>
          <a:p>
            <a:endParaRPr lang="ru-RU" sz="2400" dirty="0" smtClean="0">
              <a:solidFill>
                <a:schemeClr val="tx1"/>
              </a:solidFill>
              <a:latin typeface="Times New Roman" pitchFamily="18" charset="0"/>
              <a:cs typeface="Times New Roman" pitchFamily="18" charset="0"/>
            </a:endParaRPr>
          </a:p>
          <a:p>
            <a:pPr marL="342900" indent="-342900">
              <a:buFont typeface="Arial" pitchFamily="34" charset="0"/>
              <a:buChar char="•"/>
            </a:pPr>
            <a:r>
              <a:rPr lang="en-US" sz="2400" dirty="0" err="1" smtClean="0">
                <a:solidFill>
                  <a:schemeClr val="tx1"/>
                </a:solidFill>
                <a:latin typeface="Times New Roman" pitchFamily="18" charset="0"/>
                <a:cs typeface="Times New Roman" pitchFamily="18" charset="0"/>
              </a:rPr>
              <a:t>Llanfairpwllgwyngyllgogerychwyrndrobwllllantysiliogogogosh</a:t>
            </a:r>
            <a:r>
              <a:rPr lang="en-US" sz="2400" dirty="0" smtClean="0">
                <a:solidFill>
                  <a:schemeClr val="tx1"/>
                </a:solidFill>
                <a:latin typeface="Times New Roman" pitchFamily="18" charset="0"/>
                <a:cs typeface="Times New Roman" pitchFamily="18" charset="0"/>
              </a:rPr>
              <a:t>.</a:t>
            </a:r>
          </a:p>
          <a:p>
            <a:r>
              <a:rPr lang="en-US" sz="2400" dirty="0" smtClean="0">
                <a:solidFill>
                  <a:schemeClr val="tx1"/>
                </a:solidFill>
                <a:latin typeface="Times New Roman" pitchFamily="18" charset="0"/>
                <a:cs typeface="Times New Roman" pitchFamily="18" charset="0"/>
              </a:rPr>
              <a:t>This is the longest place-name in the UK and, probably, in the whole world.</a:t>
            </a:r>
            <a:endParaRPr lang="ru-RU" sz="2400" dirty="0" smtClean="0">
              <a:solidFill>
                <a:schemeClr val="tx1"/>
              </a:solidFill>
              <a:latin typeface="Times New Roman" pitchFamily="18" charset="0"/>
              <a:cs typeface="Times New Roman" pitchFamily="18" charset="0"/>
            </a:endParaRPr>
          </a:p>
        </p:txBody>
      </p:sp>
      <p:pic>
        <p:nvPicPr>
          <p:cNvPr id="6" name="Рисунок 5" descr="road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70784" y="2060848"/>
            <a:ext cx="4252764" cy="17812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http://fr.academic.ru/pictures/frwiki/76/Llanfairpwllgwyngyllgogerychwyrndrobwllllantysiliogogogoch_station_sign_%28cropped_version_2%2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4588" y="4620985"/>
            <a:ext cx="6819900" cy="2152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Картинка 40 из 211">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9512" y="2127610"/>
            <a:ext cx="3429000" cy="1714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2.5"/>
                                          </p:val>
                                        </p:tav>
                                        <p:tav tm="100000">
                                          <p:val>
                                            <p:strVal val="#ppt_w"/>
                                          </p:val>
                                        </p:tav>
                                      </p:tavLst>
                                    </p:anim>
                                    <p:anim calcmode="lin" valueType="num">
                                      <p:cBhvr>
                                        <p:cTn id="15" dur="500" fill="hold"/>
                                        <p:tgtEl>
                                          <p:spTgt spid="5"/>
                                        </p:tgtEl>
                                        <p:attrNameLst>
                                          <p:attrName>ppt_h</p:attrName>
                                        </p:attrNameLst>
                                      </p:cBhvr>
                                      <p:tavLst>
                                        <p:tav tm="0">
                                          <p:val>
                                            <p:strVal val="#ppt_h*0.01"/>
                                          </p:val>
                                        </p:tav>
                                        <p:tav tm="100000">
                                          <p:val>
                                            <p:strVal val="#ppt_h"/>
                                          </p:val>
                                        </p:tav>
                                      </p:tavLst>
                                    </p:anim>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h+1"/>
                                          </p:val>
                                        </p:tav>
                                        <p:tav tm="100000">
                                          <p:val>
                                            <p:strVal val="#ppt_y"/>
                                          </p:val>
                                        </p:tav>
                                      </p:tavLst>
                                    </p:anim>
                                    <p:animEffect transition="in" filter="fade">
                                      <p:cBhvr>
                                        <p:cTn id="18" dur="500"/>
                                        <p:tgtEl>
                                          <p:spTgt spid="5"/>
                                        </p:tgtEl>
                                      </p:cBhvr>
                                    </p:animEffect>
                                  </p:childTnLst>
                                </p:cTn>
                              </p:par>
                              <p:par>
                                <p:cTn id="19" presetID="58" presetClass="entr" presetSubtype="0" accel="10000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strVal val="#ppt_w*2.5"/>
                                          </p:val>
                                        </p:tav>
                                        <p:tav tm="100000">
                                          <p:val>
                                            <p:strVal val="#ppt_w"/>
                                          </p:val>
                                        </p:tav>
                                      </p:tavLst>
                                    </p:anim>
                                    <p:anim calcmode="lin" valueType="num">
                                      <p:cBhvr>
                                        <p:cTn id="22" dur="500" fill="hold"/>
                                        <p:tgtEl>
                                          <p:spTgt spid="6"/>
                                        </p:tgtEl>
                                        <p:attrNameLst>
                                          <p:attrName>ppt_h</p:attrName>
                                        </p:attrNameLst>
                                      </p:cBhvr>
                                      <p:tavLst>
                                        <p:tav tm="0">
                                          <p:val>
                                            <p:strVal val="#ppt_h*0.01"/>
                                          </p:val>
                                        </p:tav>
                                        <p:tav tm="100000">
                                          <p:val>
                                            <p:strVal val="#ppt_h"/>
                                          </p:val>
                                        </p:tav>
                                      </p:tavLst>
                                    </p:anim>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h+1"/>
                                          </p:val>
                                        </p:tav>
                                        <p:tav tm="100000">
                                          <p:val>
                                            <p:strVal val="#ppt_y"/>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500" fill="hold"/>
                                        <p:tgtEl>
                                          <p:spTgt spid="1028"/>
                                        </p:tgtEl>
                                        <p:attrNameLst>
                                          <p:attrName>ppt_w</p:attrName>
                                        </p:attrNameLst>
                                      </p:cBhvr>
                                      <p:tavLst>
                                        <p:tav tm="0">
                                          <p:val>
                                            <p:fltVal val="0"/>
                                          </p:val>
                                        </p:tav>
                                        <p:tav tm="100000">
                                          <p:val>
                                            <p:strVal val="#ppt_w"/>
                                          </p:val>
                                        </p:tav>
                                      </p:tavLst>
                                    </p:anim>
                                    <p:anim calcmode="lin" valueType="num">
                                      <p:cBhvr>
                                        <p:cTn id="29" dur="500" fill="hold"/>
                                        <p:tgtEl>
                                          <p:spTgt spid="1028"/>
                                        </p:tgtEl>
                                        <p:attrNameLst>
                                          <p:attrName>ppt_h</p:attrName>
                                        </p:attrNameLst>
                                      </p:cBhvr>
                                      <p:tavLst>
                                        <p:tav tm="0">
                                          <p:val>
                                            <p:fltVal val="0"/>
                                          </p:val>
                                        </p:tav>
                                        <p:tav tm="100000">
                                          <p:val>
                                            <p:strVal val="#ppt_h"/>
                                          </p:val>
                                        </p:tav>
                                      </p:tavLst>
                                    </p:anim>
                                    <p:animEffect transition="in" filter="fade">
                                      <p:cBhvr>
                                        <p:cTn id="30" dur="500"/>
                                        <p:tgtEl>
                                          <p:spTgt spid="1028"/>
                                        </p:tgtEl>
                                      </p:cBhvr>
                                    </p:animEffect>
                                  </p:childTnLst>
                                </p:cTn>
                              </p:par>
                              <p:par>
                                <p:cTn id="31" presetID="53" presetClass="entr" presetSubtype="16"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p:cTn id="33" dur="500" fill="hold"/>
                                        <p:tgtEl>
                                          <p:spTgt spid="1026"/>
                                        </p:tgtEl>
                                        <p:attrNameLst>
                                          <p:attrName>ppt_w</p:attrName>
                                        </p:attrNameLst>
                                      </p:cBhvr>
                                      <p:tavLst>
                                        <p:tav tm="0">
                                          <p:val>
                                            <p:fltVal val="0"/>
                                          </p:val>
                                        </p:tav>
                                        <p:tav tm="100000">
                                          <p:val>
                                            <p:strVal val="#ppt_w"/>
                                          </p:val>
                                        </p:tav>
                                      </p:tavLst>
                                    </p:anim>
                                    <p:anim calcmode="lin" valueType="num">
                                      <p:cBhvr>
                                        <p:cTn id="34" dur="500" fill="hold"/>
                                        <p:tgtEl>
                                          <p:spTgt spid="1026"/>
                                        </p:tgtEl>
                                        <p:attrNameLst>
                                          <p:attrName>ppt_h</p:attrName>
                                        </p:attrNameLst>
                                      </p:cBhvr>
                                      <p:tavLst>
                                        <p:tav tm="0">
                                          <p:val>
                                            <p:fltVal val="0"/>
                                          </p:val>
                                        </p:tav>
                                        <p:tav tm="100000">
                                          <p:val>
                                            <p:strVal val="#ppt_h"/>
                                          </p:val>
                                        </p:tav>
                                      </p:tavLst>
                                    </p:anim>
                                    <p:animEffect transition="in" filter="fade">
                                      <p:cBhvr>
                                        <p:cTn id="3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611560" y="116632"/>
            <a:ext cx="8280920" cy="2308324"/>
          </a:xfrm>
          <a:prstGeom prst="rect">
            <a:avLst/>
          </a:prstGeom>
          <a:noFill/>
        </p:spPr>
        <p:txBody>
          <a:bodyPr wrap="square" rtlCol="0">
            <a:spAutoFit/>
          </a:bodyPr>
          <a:lstStyle/>
          <a:p>
            <a:pPr fontAlgn="auto">
              <a:spcBef>
                <a:spcPts val="0"/>
              </a:spcBef>
              <a:spcAft>
                <a:spcPts val="0"/>
              </a:spcAft>
            </a:pPr>
            <a:r>
              <a:rPr lang="en-US" sz="2400" dirty="0" smtClean="0">
                <a:ln w="28575">
                  <a:noFill/>
                </a:ln>
                <a:latin typeface="Times New Roman" pitchFamily="18" charset="0"/>
                <a:cs typeface="Times New Roman" pitchFamily="18" charset="0"/>
              </a:rPr>
              <a:t>The Welsh people are fond of folk music, singing, poetry and drama. </a:t>
            </a:r>
          </a:p>
          <a:p>
            <a:pPr fontAlgn="auto">
              <a:spcBef>
                <a:spcPts val="0"/>
              </a:spcBef>
              <a:spcAft>
                <a:spcPts val="0"/>
              </a:spcAft>
            </a:pPr>
            <a:r>
              <a:rPr lang="en-US" sz="2400" dirty="0" smtClean="0">
                <a:ln w="28575">
                  <a:noFill/>
                </a:ln>
                <a:latin typeface="Times New Roman" pitchFamily="18" charset="0"/>
                <a:cs typeface="Times New Roman" pitchFamily="18" charset="0"/>
              </a:rPr>
              <a:t>Every year an international festival  called Eisteddfod is held in Wales. It is a festival of Welsh culture. People come from all over the world to recite poetry, sing and dance in this </a:t>
            </a:r>
            <a:r>
              <a:rPr lang="en-US" sz="2400" dirty="0" err="1" smtClean="0">
                <a:ln w="28575">
                  <a:noFill/>
                </a:ln>
                <a:latin typeface="Times New Roman" pitchFamily="18" charset="0"/>
                <a:cs typeface="Times New Roman" pitchFamily="18" charset="0"/>
              </a:rPr>
              <a:t>colourful</a:t>
            </a:r>
            <a:r>
              <a:rPr lang="en-US" sz="2400" dirty="0" smtClean="0">
                <a:ln w="28575">
                  <a:noFill/>
                </a:ln>
                <a:latin typeface="Times New Roman" pitchFamily="18" charset="0"/>
                <a:cs typeface="Times New Roman" pitchFamily="18" charset="0"/>
              </a:rPr>
              <a:t> competition.</a:t>
            </a:r>
            <a:endParaRPr lang="ru-RU" sz="2400" dirty="0" smtClean="0">
              <a:ln w="28575">
                <a:noFill/>
              </a:ln>
              <a:latin typeface="Times New Roman" pitchFamily="18" charset="0"/>
              <a:cs typeface="Times New Roman" pitchFamily="18" charset="0"/>
            </a:endParaRPr>
          </a:p>
        </p:txBody>
      </p:sp>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494" y="2424956"/>
            <a:ext cx="4507404" cy="2773442"/>
          </a:xfrm>
          <a:prstGeom prst="rect">
            <a:avLst/>
          </a:prstGeom>
          <a:ln>
            <a:noFill/>
          </a:ln>
          <a:effectLst>
            <a:softEdge rad="112500"/>
          </a:effectLst>
        </p:spPr>
      </p:pic>
      <p:pic>
        <p:nvPicPr>
          <p:cNvPr id="5" name="Рисунок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8955" y="3861048"/>
            <a:ext cx="4608512" cy="2895091"/>
          </a:xfrm>
          <a:prstGeom prst="rect">
            <a:avLst/>
          </a:prstGeom>
          <a:ln>
            <a:noFill/>
          </a:ln>
          <a:effectLst>
            <a:softEdge rad="112500"/>
          </a:effectLst>
        </p:spPr>
      </p:pic>
      <p:pic>
        <p:nvPicPr>
          <p:cNvPr id="6" name="Рисунок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2040" y="1988839"/>
            <a:ext cx="3960440" cy="1957797"/>
          </a:xfrm>
          <a:prstGeom prst="rect">
            <a:avLst/>
          </a:prstGeom>
          <a:ln>
            <a:noFill/>
          </a:ln>
          <a:effectLst>
            <a:softEdge rad="112500"/>
          </a:effectLst>
        </p:spPr>
      </p:pic>
      <p:pic>
        <p:nvPicPr>
          <p:cNvPr id="7" name="Рисунок 6"/>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704045" y="4251528"/>
            <a:ext cx="1384718" cy="1468973"/>
          </a:xfrm>
          <a:prstGeom prst="rect">
            <a:avLst/>
          </a:prstGeom>
        </p:spPr>
      </p:pic>
    </p:spTree>
    <p:extLst>
      <p:ext uri="{BB962C8B-B14F-4D97-AF65-F5344CB8AC3E}">
        <p14:creationId xmlns:p14="http://schemas.microsoft.com/office/powerpoint/2010/main" val="3337344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Прямоугольник 14"/>
          <p:cNvSpPr/>
          <p:nvPr/>
        </p:nvSpPr>
        <p:spPr>
          <a:xfrm>
            <a:off x="2486495" y="0"/>
            <a:ext cx="407034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Bibliography</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6" name="TextBox 15"/>
          <p:cNvSpPr txBox="1"/>
          <p:nvPr/>
        </p:nvSpPr>
        <p:spPr>
          <a:xfrm>
            <a:off x="323528" y="1196751"/>
            <a:ext cx="8792842" cy="4524315"/>
          </a:xfrm>
          <a:prstGeom prst="rect">
            <a:avLst/>
          </a:prstGeom>
          <a:noFill/>
        </p:spPr>
        <p:txBody>
          <a:bodyPr wrap="square" rtlCol="0">
            <a:spAutoFit/>
          </a:bodyPr>
          <a:lstStyle/>
          <a:p>
            <a:pPr>
              <a:lnSpc>
                <a:spcPct val="200000"/>
              </a:lnSpc>
              <a:buFont typeface="Wingdings" pitchFamily="2" charset="2"/>
              <a:buChar char="Ø"/>
            </a:pPr>
            <a:r>
              <a:rPr lang="en-US" sz="2400" b="1" dirty="0" err="1" smtClean="0">
                <a:latin typeface="Times New Roman" pitchFamily="18" charset="0"/>
                <a:cs typeface="Times New Roman" pitchFamily="18" charset="0"/>
              </a:rPr>
              <a:t>www.wales.com</a:t>
            </a:r>
            <a:endParaRPr lang="en-US" sz="2400" b="1" dirty="0" smtClean="0">
              <a:latin typeface="Times New Roman" pitchFamily="18" charset="0"/>
              <a:cs typeface="Times New Roman" pitchFamily="18" charset="0"/>
            </a:endParaRPr>
          </a:p>
          <a:p>
            <a:pPr>
              <a:lnSpc>
                <a:spcPct val="200000"/>
              </a:lnSpc>
              <a:buFont typeface="Wingdings" pitchFamily="2" charset="2"/>
              <a:buChar char="Ø"/>
            </a:pPr>
            <a:r>
              <a:rPr lang="en-US" sz="2400" b="1" dirty="0" err="1" smtClean="0">
                <a:latin typeface="Times New Roman" pitchFamily="18" charset="0"/>
                <a:cs typeface="Times New Roman" pitchFamily="18" charset="0"/>
              </a:rPr>
              <a:t>www.en.wikipedia.org/wiki/Wales</a:t>
            </a:r>
            <a:endParaRPr lang="en-US" sz="2400" b="1" dirty="0" smtClean="0">
              <a:latin typeface="Times New Roman" pitchFamily="18" charset="0"/>
              <a:cs typeface="Times New Roman" pitchFamily="18" charset="0"/>
            </a:endParaRPr>
          </a:p>
          <a:p>
            <a:pPr>
              <a:lnSpc>
                <a:spcPct val="200000"/>
              </a:lnSpc>
              <a:buFont typeface="Wingdings" pitchFamily="2" charset="2"/>
              <a:buChar char="Ø"/>
            </a:pPr>
            <a:r>
              <a:rPr lang="en-US" sz="2400" b="1" dirty="0" err="1" smtClean="0">
                <a:latin typeface="Times New Roman" pitchFamily="18" charset="0"/>
                <a:cs typeface="Times New Roman" pitchFamily="18" charset="0"/>
              </a:rPr>
              <a:t>www.lonelyplanet.com/wales/</a:t>
            </a:r>
            <a:endParaRPr lang="en-US" sz="2400" b="1" dirty="0" smtClean="0">
              <a:latin typeface="Times New Roman" pitchFamily="18" charset="0"/>
              <a:cs typeface="Times New Roman" pitchFamily="18" charset="0"/>
            </a:endParaRPr>
          </a:p>
          <a:p>
            <a:pPr>
              <a:lnSpc>
                <a:spcPct val="200000"/>
              </a:lnSpc>
              <a:buFont typeface="Wingdings" pitchFamily="2" charset="2"/>
              <a:buChar char="Ø"/>
            </a:pPr>
            <a:r>
              <a:rPr lang="en-US" sz="2400" b="1" dirty="0" err="1" smtClean="0">
                <a:solidFill>
                  <a:srgbClr val="FFFF00"/>
                </a:solidFill>
                <a:latin typeface="Times New Roman" pitchFamily="18" charset="0"/>
                <a:cs typeface="Times New Roman" pitchFamily="18" charset="0"/>
              </a:rPr>
              <a:t>www.britannia.com/celtic/wales/</a:t>
            </a:r>
            <a:endParaRPr lang="en-US" sz="2400" b="1" dirty="0" smtClean="0">
              <a:solidFill>
                <a:srgbClr val="FFFF00"/>
              </a:solidFill>
              <a:latin typeface="Times New Roman" pitchFamily="18" charset="0"/>
              <a:cs typeface="Times New Roman" pitchFamily="18" charset="0"/>
            </a:endParaRPr>
          </a:p>
          <a:p>
            <a:pPr>
              <a:lnSpc>
                <a:spcPct val="200000"/>
              </a:lnSpc>
              <a:buFont typeface="Wingdings" pitchFamily="2" charset="2"/>
              <a:buChar char="Ø"/>
            </a:pPr>
            <a:r>
              <a:rPr lang="en-US" sz="2400" b="1" dirty="0" err="1" smtClean="0">
                <a:solidFill>
                  <a:srgbClr val="FFFF00"/>
                </a:solidFill>
                <a:latin typeface="Times New Roman" pitchFamily="18" charset="0"/>
                <a:cs typeface="Times New Roman" pitchFamily="18" charset="0"/>
              </a:rPr>
              <a:t>www.cymraeg.ru/gwybodaeth.html</a:t>
            </a:r>
            <a:endParaRPr lang="en-US" sz="2400" b="1" dirty="0" smtClean="0">
              <a:solidFill>
                <a:srgbClr val="FFFF00"/>
              </a:solidFill>
              <a:latin typeface="Times New Roman" pitchFamily="18" charset="0"/>
              <a:cs typeface="Times New Roman" pitchFamily="18" charset="0"/>
            </a:endParaRPr>
          </a:p>
          <a:p>
            <a:pPr>
              <a:lnSpc>
                <a:spcPct val="200000"/>
              </a:lnSpc>
              <a:buFont typeface="Wingdings" pitchFamily="2" charset="2"/>
              <a:buChar char="Ø"/>
            </a:pPr>
            <a:r>
              <a:rPr lang="en-US" sz="2400" b="1" dirty="0" err="1" smtClean="0">
                <a:solidFill>
                  <a:srgbClr val="FFFF00"/>
                </a:solidFill>
                <a:latin typeface="Times New Roman" pitchFamily="18" charset="0"/>
                <a:cs typeface="Times New Roman" pitchFamily="18" charset="0"/>
              </a:rPr>
              <a:t>www.krugosvet.ru/enc/Earth_sciences/geografiya/UELS.html</a:t>
            </a:r>
            <a:endParaRPr lang="en-US" sz="2400" b="1" dirty="0" smtClean="0">
              <a:solidFill>
                <a:srgbClr val="FFFF00"/>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title"/>
          </p:nvPr>
        </p:nvSpPr>
        <p:spPr>
          <a:xfrm>
            <a:off x="684213" y="333375"/>
            <a:ext cx="2951162" cy="1143000"/>
          </a:xfrm>
          <a:solidFill>
            <a:schemeClr val="accent6">
              <a:lumMod val="75000"/>
            </a:schemeClr>
          </a:solidFill>
        </p:spPr>
        <p:txBody>
          <a:bodyPr/>
          <a:lstStyle/>
          <a:p>
            <a:pPr eaLnBrk="1" hangingPunct="1">
              <a:defRPr/>
            </a:pPr>
            <a:r>
              <a:rPr lang="en-US" b="1" dirty="0" smtClean="0">
                <a:latin typeface="Baskerville Old Face" panose="02020602080505020303" pitchFamily="18" charset="0"/>
                <a:cs typeface="Sakkal Majalla" panose="02000000000000000000" pitchFamily="2" charset="-78"/>
              </a:rPr>
              <a:t>Listening</a:t>
            </a:r>
            <a:endParaRPr lang="ru-RU" b="1" dirty="0" smtClean="0">
              <a:latin typeface="Tahoma" pitchFamily="34" charset="0"/>
              <a:cs typeface="Sakkal Majalla" panose="02000000000000000000" pitchFamily="2" charset="-78"/>
            </a:endParaRPr>
          </a:p>
        </p:txBody>
      </p:sp>
      <p:sp>
        <p:nvSpPr>
          <p:cNvPr id="24579" name="Rectangle 8"/>
          <p:cNvSpPr>
            <a:spLocks noGrp="1" noChangeArrowheads="1"/>
          </p:cNvSpPr>
          <p:nvPr>
            <p:ph type="body" idx="1"/>
          </p:nvPr>
        </p:nvSpPr>
        <p:spPr>
          <a:xfrm>
            <a:off x="696913" y="1698625"/>
            <a:ext cx="7620000" cy="4556125"/>
          </a:xfrm>
          <a:solidFill>
            <a:schemeClr val="accent6">
              <a:lumMod val="75000"/>
            </a:schemeClr>
          </a:solidFill>
        </p:spPr>
        <p:txBody>
          <a:bodyPr/>
          <a:lstStyle/>
          <a:p>
            <a:pPr marL="609600" indent="-609600" eaLnBrk="1" hangingPunct="1">
              <a:lnSpc>
                <a:spcPct val="150000"/>
              </a:lnSpc>
              <a:defRPr/>
            </a:pPr>
            <a:r>
              <a:rPr lang="en-US" dirty="0" smtClean="0">
                <a:latin typeface="Script MT Bold" panose="03040602040607080904" pitchFamily="66" charset="0"/>
              </a:rPr>
              <a:t>What countries are Welsh spoken?</a:t>
            </a:r>
          </a:p>
          <a:p>
            <a:pPr marL="609600" indent="-609600" eaLnBrk="1" hangingPunct="1">
              <a:lnSpc>
                <a:spcPct val="150000"/>
              </a:lnSpc>
              <a:defRPr/>
            </a:pPr>
            <a:r>
              <a:rPr lang="en-US" dirty="0" smtClean="0">
                <a:latin typeface="Script MT Bold" panose="03040602040607080904" pitchFamily="66" charset="0"/>
              </a:rPr>
              <a:t>When was Welsh banned?</a:t>
            </a:r>
          </a:p>
          <a:p>
            <a:pPr marL="609600" indent="-609600" eaLnBrk="1" hangingPunct="1">
              <a:lnSpc>
                <a:spcPct val="150000"/>
              </a:lnSpc>
              <a:defRPr/>
            </a:pPr>
            <a:r>
              <a:rPr lang="en-US" dirty="0" smtClean="0">
                <a:latin typeface="Script MT Bold" panose="03040602040607080904" pitchFamily="66" charset="0"/>
              </a:rPr>
              <a:t>How many people speak Welsh now?</a:t>
            </a:r>
          </a:p>
          <a:p>
            <a:pPr marL="609600" indent="-609600" eaLnBrk="1" hangingPunct="1">
              <a:lnSpc>
                <a:spcPct val="150000"/>
              </a:lnSpc>
              <a:defRPr/>
            </a:pPr>
            <a:r>
              <a:rPr lang="en-US" dirty="0" smtClean="0">
                <a:latin typeface="Script MT Bold" panose="03040602040607080904" pitchFamily="66" charset="0"/>
              </a:rPr>
              <a:t>How wide is Welsh used in Wales nowadays?</a:t>
            </a:r>
            <a:endParaRPr lang="ru-RU" dirty="0" smtClean="0">
              <a:latin typeface="Tahoma" pitchFamily="34" charset="0"/>
            </a:endParaRPr>
          </a:p>
        </p:txBody>
      </p:sp>
    </p:spTree>
    <p:extLst>
      <p:ext uri="{BB962C8B-B14F-4D97-AF65-F5344CB8AC3E}">
        <p14:creationId xmlns:p14="http://schemas.microsoft.com/office/powerpoint/2010/main" val="1135061309"/>
      </p:ext>
    </p:extLst>
  </p:cSld>
  <p:clrMapOvr>
    <a:masterClrMapping/>
  </p:clrMapOvr>
  <p:transition spd="slow">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1252691" y="188640"/>
            <a:ext cx="6552728" cy="830997"/>
          </a:xfrm>
          <a:prstGeom prst="rect">
            <a:avLst/>
          </a:prstGeom>
          <a:noFill/>
          <a:ln>
            <a:noFill/>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800" b="1"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Travelling to Wales</a:t>
            </a:r>
            <a:endParaRPr lang="ru-RU" sz="48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9046137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7170" name="Объект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3200" y="1196975"/>
            <a:ext cx="8761413" cy="5446713"/>
          </a:xfrm>
        </p:spPr>
      </p:pic>
      <p:sp>
        <p:nvSpPr>
          <p:cNvPr id="2" name="Заголовок 1"/>
          <p:cNvSpPr>
            <a:spLocks noGrp="1"/>
          </p:cNvSpPr>
          <p:nvPr>
            <p:ph type="title"/>
          </p:nvPr>
        </p:nvSpPr>
        <p:spPr>
          <a:xfrm>
            <a:off x="251520" y="0"/>
            <a:ext cx="3249613" cy="1143000"/>
          </a:xfrm>
          <a:solidFill>
            <a:schemeClr val="accent6">
              <a:lumMod val="75000"/>
            </a:schemeClr>
          </a:solidFill>
        </p:spPr>
        <p:txBody>
          <a:bodyPr/>
          <a:lstStyle/>
          <a:p>
            <a:pPr eaLnBrk="1" hangingPunct="1">
              <a:defRPr/>
            </a:pPr>
            <a:r>
              <a:rPr lang="en-US" b="1" dirty="0" smtClean="0">
                <a:latin typeface="Script MT Bold" panose="03040602040607080904" pitchFamily="66" charset="0"/>
              </a:rPr>
              <a:t>Speaking</a:t>
            </a:r>
            <a:endParaRPr lang="ru-RU" b="1" dirty="0"/>
          </a:p>
        </p:txBody>
      </p:sp>
      <p:pic>
        <p:nvPicPr>
          <p:cNvPr id="7172"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88913"/>
            <a:ext cx="3354388"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1936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3074" name="Rectangle 13"/>
          <p:cNvSpPr>
            <a:spLocks noGrp="1" noChangeArrowheads="1"/>
          </p:cNvSpPr>
          <p:nvPr/>
        </p:nvSpPr>
        <p:spPr bwMode="auto">
          <a:xfrm>
            <a:off x="3203575" y="115888"/>
            <a:ext cx="5694363"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b="1" dirty="0">
                <a:latin typeface="Times New Roman" pitchFamily="18" charset="0"/>
                <a:cs typeface="Times New Roman" pitchFamily="18" charset="0"/>
              </a:rPr>
              <a:t>Wales is a beautiful country,</a:t>
            </a:r>
          </a:p>
          <a:p>
            <a:pPr marL="342900" indent="-342900">
              <a:spcBef>
                <a:spcPct val="20000"/>
              </a:spcBef>
            </a:pPr>
            <a:r>
              <a:rPr lang="en-US" sz="3200" b="1" dirty="0">
                <a:latin typeface="Times New Roman" pitchFamily="18" charset="0"/>
                <a:cs typeface="Times New Roman" pitchFamily="18" charset="0"/>
              </a:rPr>
              <a:t>Wales is a wonderful land.</a:t>
            </a:r>
          </a:p>
          <a:p>
            <a:pPr marL="342900" indent="-342900">
              <a:spcBef>
                <a:spcPct val="20000"/>
              </a:spcBef>
            </a:pPr>
            <a:r>
              <a:rPr lang="en-US" sz="3200" b="1" dirty="0">
                <a:latin typeface="Times New Roman" pitchFamily="18" charset="0"/>
                <a:cs typeface="Times New Roman" pitchFamily="18" charset="0"/>
              </a:rPr>
              <a:t>Visit the daffodil </a:t>
            </a:r>
            <a:r>
              <a:rPr lang="en-US" sz="3200" b="1" dirty="0" smtClean="0">
                <a:latin typeface="Times New Roman" pitchFamily="18" charset="0"/>
                <a:cs typeface="Times New Roman" pitchFamily="18" charset="0"/>
              </a:rPr>
              <a:t>valleys</a:t>
            </a:r>
            <a:r>
              <a:rPr lang="en-US" sz="3200" b="1" dirty="0">
                <a:latin typeface="Times New Roman" pitchFamily="18" charset="0"/>
                <a:cs typeface="Times New Roman" pitchFamily="18" charset="0"/>
              </a:rPr>
              <a:t>,</a:t>
            </a:r>
          </a:p>
          <a:p>
            <a:pPr marL="342900" indent="-342900">
              <a:spcBef>
                <a:spcPct val="20000"/>
              </a:spcBef>
            </a:pPr>
            <a:r>
              <a:rPr lang="en-US" sz="3200" b="1" dirty="0">
                <a:latin typeface="Times New Roman" pitchFamily="18" charset="0"/>
                <a:cs typeface="Times New Roman" pitchFamily="18" charset="0"/>
              </a:rPr>
              <a:t>Come and enjoy them!</a:t>
            </a:r>
            <a:endParaRPr lang="ru-RU" sz="3200" b="1" dirty="0">
              <a:latin typeface="Times New Roman" pitchFamily="18" charset="0"/>
              <a:cs typeface="Times New Roman"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2790854"/>
            <a:ext cx="6732240" cy="4067146"/>
          </a:xfrm>
          <a:prstGeom prst="rect">
            <a:avLst/>
          </a:prstGeom>
          <a:ln>
            <a:noFill/>
          </a:ln>
          <a:effectLst>
            <a:softEdge rad="112500"/>
          </a:effectLst>
        </p:spPr>
      </p:pic>
      <p:pic>
        <p:nvPicPr>
          <p:cNvPr id="8" name="Рисунок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4127" y="2489810"/>
            <a:ext cx="3417483" cy="2291638"/>
          </a:xfrm>
          <a:prstGeom prst="ellipse">
            <a:avLst/>
          </a:prstGeom>
          <a:ln>
            <a:noFill/>
          </a:ln>
          <a:effectLst>
            <a:softEdge rad="112500"/>
          </a:effectLst>
        </p:spPr>
      </p:pic>
      <p:pic>
        <p:nvPicPr>
          <p:cNvPr id="3077" name="Рисунок 2"/>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9552" y="332656"/>
            <a:ext cx="24003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447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6" name="TextBox 5"/>
          <p:cNvSpPr txBox="1"/>
          <p:nvPr/>
        </p:nvSpPr>
        <p:spPr>
          <a:xfrm>
            <a:off x="395536" y="1052736"/>
            <a:ext cx="8424935" cy="4524315"/>
          </a:xfrm>
          <a:prstGeom prst="rect">
            <a:avLst/>
          </a:prstGeom>
          <a:noFill/>
        </p:spPr>
        <p:txBody>
          <a:bodyPr wrap="square" rtlCol="0">
            <a:spAutoFit/>
          </a:bodyPr>
          <a:lstStyle/>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Anthem</a:t>
            </a:r>
            <a:r>
              <a:rPr lang="en-US" sz="2400" b="1" dirty="0" smtClean="0">
                <a:latin typeface="Times New Roman" pitchFamily="18" charset="0"/>
                <a:cs typeface="Times New Roman" pitchFamily="18" charset="0"/>
              </a:rPr>
              <a:t>: Hen </a:t>
            </a:r>
            <a:r>
              <a:rPr lang="en-US" sz="2400" b="1" dirty="0" err="1" smtClean="0">
                <a:latin typeface="Times New Roman" pitchFamily="18" charset="0"/>
                <a:cs typeface="Times New Roman" pitchFamily="18" charset="0"/>
              </a:rPr>
              <a:t>Wlad</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F</a:t>
            </a:r>
            <a:r>
              <a:rPr lang="en-US" sz="2400" b="1" dirty="0" err="1" smtClean="0">
                <a:latin typeface="Times New Roman" pitchFamily="18" charset="0"/>
                <a:cs typeface="Times New Roman" pitchFamily="18" charset="0"/>
              </a:rPr>
              <a:t>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Nhadau</a:t>
            </a:r>
            <a:r>
              <a:rPr lang="en-US" sz="2400" b="1" dirty="0" smtClean="0">
                <a:latin typeface="Times New Roman" pitchFamily="18" charset="0"/>
                <a:cs typeface="Times New Roman" pitchFamily="18" charset="0"/>
              </a:rPr>
              <a:t> (Land of my Fathers )</a:t>
            </a:r>
          </a:p>
          <a:p>
            <a:pPr>
              <a:buFont typeface="Wingdings" pitchFamily="2" charset="2"/>
              <a:buChar char="Ø"/>
            </a:pPr>
            <a:r>
              <a:rPr lang="en-US" sz="2400" b="1" dirty="0" smtClean="0">
                <a:solidFill>
                  <a:srgbClr val="FF0000"/>
                </a:solidFill>
                <a:latin typeface="Times New Roman" pitchFamily="18" charset="0"/>
                <a:cs typeface="Times New Roman" pitchFamily="18" charset="0"/>
              </a:rPr>
              <a:t> Motto: </a:t>
            </a:r>
            <a:r>
              <a:rPr lang="en-US" sz="2400" b="1" dirty="0" err="1" smtClean="0">
                <a:latin typeface="Times New Roman" pitchFamily="18" charset="0"/>
                <a:cs typeface="Times New Roman" pitchFamily="18" charset="0"/>
              </a:rPr>
              <a:t>Cymru</a:t>
            </a:r>
            <a:r>
              <a:rPr lang="en-US" sz="2400" b="1" dirty="0" smtClean="0">
                <a:latin typeface="Times New Roman" pitchFamily="18" charset="0"/>
                <a:cs typeface="Times New Roman" pitchFamily="18" charset="0"/>
              </a:rPr>
              <a:t> am </a:t>
            </a:r>
            <a:r>
              <a:rPr lang="en-US" sz="2400" b="1" dirty="0" err="1" smtClean="0">
                <a:latin typeface="Times New Roman" pitchFamily="18" charset="0"/>
                <a:cs typeface="Times New Roman" pitchFamily="18" charset="0"/>
              </a:rPr>
              <a:t>byth</a:t>
            </a:r>
            <a:r>
              <a:rPr lang="en-US" sz="2400" b="1" dirty="0" smtClean="0">
                <a:latin typeface="Times New Roman" pitchFamily="18" charset="0"/>
                <a:cs typeface="Times New Roman" pitchFamily="18" charset="0"/>
              </a:rPr>
              <a:t> (Wales forever)</a:t>
            </a: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Capital</a:t>
            </a:r>
            <a:r>
              <a:rPr lang="en-US" sz="2400" b="1" dirty="0" smtClean="0">
                <a:latin typeface="Times New Roman" pitchFamily="18" charset="0"/>
                <a:cs typeface="Times New Roman" pitchFamily="18" charset="0"/>
              </a:rPr>
              <a:t>: Cardiff</a:t>
            </a: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Other major towns</a:t>
            </a:r>
            <a:r>
              <a:rPr lang="en-US" sz="2400" b="1" dirty="0" smtClean="0">
                <a:latin typeface="Times New Roman" pitchFamily="18" charset="0"/>
                <a:cs typeface="Times New Roman" pitchFamily="18" charset="0"/>
              </a:rPr>
              <a:t>: Swansea, Newport, </a:t>
            </a:r>
            <a:r>
              <a:rPr lang="en-US" sz="2400" b="1" dirty="0" err="1" smtClean="0">
                <a:latin typeface="Times New Roman" pitchFamily="18" charset="0"/>
                <a:cs typeface="Times New Roman" pitchFamily="18" charset="0"/>
              </a:rPr>
              <a:t>Wrexham</a:t>
            </a:r>
            <a:r>
              <a:rPr lang="en-US" sz="2400" b="1" dirty="0" smtClean="0">
                <a:latin typeface="Times New Roman" pitchFamily="18" charset="0"/>
                <a:cs typeface="Times New Roman" pitchFamily="18" charset="0"/>
              </a:rPr>
              <a:t> </a:t>
            </a: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Official Languages</a:t>
            </a:r>
            <a:r>
              <a:rPr lang="en-US" sz="2400" b="1" dirty="0" smtClean="0">
                <a:latin typeface="Times New Roman" pitchFamily="18" charset="0"/>
                <a:cs typeface="Times New Roman" pitchFamily="18" charset="0"/>
              </a:rPr>
              <a:t>: Welsh, English</a:t>
            </a: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Government</a:t>
            </a:r>
            <a:r>
              <a:rPr lang="en-US" sz="2400" b="1" dirty="0" smtClean="0">
                <a:latin typeface="Times New Roman" pitchFamily="18" charset="0"/>
                <a:cs typeface="Times New Roman" pitchFamily="18" charset="0"/>
              </a:rPr>
              <a:t>: Welsh Government </a:t>
            </a:r>
          </a:p>
          <a:p>
            <a:pPr>
              <a:buFont typeface="Wingdings" pitchFamily="2" charset="2"/>
              <a:buChar char="Ø"/>
            </a:pPr>
            <a:r>
              <a:rPr lang="en-US" sz="2400" b="1" dirty="0" smtClean="0">
                <a:solidFill>
                  <a:srgbClr val="FF0000"/>
                </a:solidFill>
                <a:latin typeface="Times New Roman" pitchFamily="18" charset="0"/>
                <a:cs typeface="Times New Roman" pitchFamily="18" charset="0"/>
              </a:rPr>
              <a:t> Area</a:t>
            </a:r>
            <a:r>
              <a:rPr lang="en-US" sz="2400" b="1" dirty="0" smtClean="0">
                <a:latin typeface="Times New Roman" pitchFamily="18" charset="0"/>
                <a:cs typeface="Times New Roman" pitchFamily="18" charset="0"/>
              </a:rPr>
              <a:t>: 20,780km</a:t>
            </a:r>
            <a:r>
              <a:rPr lang="en-US" sz="2400" b="1" baseline="30000" dirty="0" smtClean="0">
                <a:latin typeface="Times New Roman" pitchFamily="18" charset="0"/>
                <a:cs typeface="Times New Roman" pitchFamily="18" charset="0"/>
              </a:rPr>
              <a:t>2</a:t>
            </a:r>
            <a:r>
              <a:rPr lang="en-US" sz="2400" b="1" dirty="0" smtClean="0">
                <a:latin typeface="Times New Roman" pitchFamily="18" charset="0"/>
                <a:cs typeface="Times New Roman" pitchFamily="18" charset="0"/>
              </a:rPr>
              <a:t> </a:t>
            </a: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Population</a:t>
            </a:r>
            <a:r>
              <a:rPr lang="en-US" sz="2400" b="1" dirty="0" smtClean="0">
                <a:latin typeface="Times New Roman" pitchFamily="18" charset="0"/>
                <a:cs typeface="Times New Roman" pitchFamily="18" charset="0"/>
              </a:rPr>
              <a:t>: 3,006,430</a:t>
            </a: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Population density</a:t>
            </a:r>
            <a:r>
              <a:rPr lang="en-US" sz="2400" b="1" dirty="0" smtClean="0">
                <a:latin typeface="Times New Roman" pitchFamily="18" charset="0"/>
                <a:cs typeface="Times New Roman" pitchFamily="18" charset="0"/>
              </a:rPr>
              <a:t>: 145 persons per square kilometer </a:t>
            </a: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Patron Saint</a:t>
            </a:r>
            <a:r>
              <a:rPr lang="en-US" sz="2400" b="1" dirty="0" smtClean="0">
                <a:latin typeface="Times New Roman" pitchFamily="18" charset="0"/>
                <a:cs typeface="Times New Roman" pitchFamily="18" charset="0"/>
              </a:rPr>
              <a:t>: St David </a:t>
            </a:r>
          </a:p>
          <a:p>
            <a:endParaRPr lang="en-US" sz="2400" b="1" dirty="0" smtClean="0">
              <a:latin typeface="Times New Roman" pitchFamily="18" charset="0"/>
              <a:cs typeface="Times New Roman" pitchFamily="18" charset="0"/>
            </a:endParaRPr>
          </a:p>
          <a:p>
            <a:pPr>
              <a:buFont typeface="Wingdings" pitchFamily="2" charset="2"/>
              <a:buChar char="Ø"/>
            </a:pPr>
            <a:r>
              <a:rPr lang="ru-RU" sz="2400" b="1"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Currency</a:t>
            </a:r>
            <a:r>
              <a:rPr lang="en-US" sz="2400" b="1" dirty="0" smtClean="0">
                <a:latin typeface="Times New Roman" pitchFamily="18" charset="0"/>
                <a:cs typeface="Times New Roman" pitchFamily="18" charset="0"/>
              </a:rPr>
              <a:t>: Pound Sterling (£) </a:t>
            </a:r>
            <a:endParaRPr lang="ru-RU" sz="2400" b="1" dirty="0">
              <a:latin typeface="Times New Roman" pitchFamily="18" charset="0"/>
              <a:cs typeface="Times New Roman" pitchFamily="18" charset="0"/>
            </a:endParaRPr>
          </a:p>
        </p:txBody>
      </p:sp>
      <p:sp>
        <p:nvSpPr>
          <p:cNvPr id="8" name="Прямоугольник 7"/>
          <p:cNvSpPr/>
          <p:nvPr/>
        </p:nvSpPr>
        <p:spPr>
          <a:xfrm>
            <a:off x="1746922" y="0"/>
            <a:ext cx="5558509"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rgbClr val="FF0000"/>
                </a:solidFill>
                <a:latin typeface="Times New Roman" pitchFamily="18" charset="0"/>
                <a:cs typeface="Times New Roman" pitchFamily="18" charset="0"/>
              </a:rPr>
              <a:t>Facts about Wales</a:t>
            </a:r>
            <a:endParaRPr lang="ru-RU" sz="5400" b="1" dirty="0">
              <a:ln/>
              <a:solidFill>
                <a:srgbClr val="FF0000"/>
              </a:solidFill>
              <a:latin typeface="Times New Roman" pitchFamily="18" charset="0"/>
              <a:cs typeface="Times New Roman" pitchFamily="18" charset="0"/>
            </a:endParaRPr>
          </a:p>
        </p:txBody>
      </p:sp>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91880" y="3212976"/>
            <a:ext cx="902682" cy="95299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80312" y="116632"/>
            <a:ext cx="1524000" cy="1143000"/>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1197" y="4509120"/>
            <a:ext cx="981844" cy="1353182"/>
          </a:xfrm>
          <a:prstGeom prst="rect">
            <a:avLst/>
          </a:prstGeom>
        </p:spPr>
      </p:pic>
      <p:pic>
        <p:nvPicPr>
          <p:cNvPr id="5" name="Рисунок 4"/>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24328" y="1308994"/>
            <a:ext cx="1009650" cy="1295400"/>
          </a:xfrm>
          <a:prstGeom prst="rect">
            <a:avLst/>
          </a:prstGeom>
        </p:spPr>
      </p:pic>
      <p:pic>
        <p:nvPicPr>
          <p:cNvPr id="7" name="Рисунок 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65018" y="2572362"/>
            <a:ext cx="1524000" cy="1524000"/>
          </a:xfrm>
          <a:prstGeom prst="rect">
            <a:avLst/>
          </a:prstGeom>
        </p:spPr>
      </p:pic>
    </p:spTree>
    <p:extLst>
      <p:ext uri="{BB962C8B-B14F-4D97-AF65-F5344CB8AC3E}">
        <p14:creationId xmlns:p14="http://schemas.microsoft.com/office/powerpoint/2010/main" val="363112119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9512" y="5262615"/>
            <a:ext cx="8784976"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solidFill>
                  <a:schemeClr val="tx1"/>
                </a:solidFill>
                <a:latin typeface="Times New Roman" pitchFamily="18" charset="0"/>
                <a:cs typeface="Times New Roman" pitchFamily="18" charset="0"/>
              </a:rPr>
              <a:t>The national flag of Wales is the Red Dragon. No one knows for sure how the red dragon came to become a symbol of Wales. Its origin is now lost in history and myths. </a:t>
            </a:r>
            <a:r>
              <a:rPr lang="en-US" sz="2400" dirty="0">
                <a:solidFill>
                  <a:schemeClr val="tx1"/>
                </a:solidFill>
                <a:latin typeface="Times New Roman" pitchFamily="18" charset="0"/>
                <a:cs typeface="Times New Roman" pitchFamily="18" charset="0"/>
              </a:rPr>
              <a:t>It was officially </a:t>
            </a:r>
            <a:r>
              <a:rPr lang="en-US" sz="2400" dirty="0" err="1">
                <a:solidFill>
                  <a:schemeClr val="tx1"/>
                </a:solidFill>
                <a:latin typeface="Times New Roman" pitchFamily="18" charset="0"/>
                <a:cs typeface="Times New Roman" pitchFamily="18" charset="0"/>
              </a:rPr>
              <a:t>recognised</a:t>
            </a:r>
            <a:r>
              <a:rPr lang="en-US" sz="2400" dirty="0">
                <a:solidFill>
                  <a:schemeClr val="tx1"/>
                </a:solidFill>
                <a:latin typeface="Times New Roman" pitchFamily="18" charset="0"/>
                <a:cs typeface="Times New Roman" pitchFamily="18" charset="0"/>
              </a:rPr>
              <a:t> as the Welsh national flag in </a:t>
            </a:r>
            <a:r>
              <a:rPr lang="en-US" sz="2400" dirty="0" smtClean="0">
                <a:solidFill>
                  <a:schemeClr val="tx1"/>
                </a:solidFill>
                <a:latin typeface="Times New Roman" pitchFamily="18" charset="0"/>
                <a:cs typeface="Times New Roman" pitchFamily="18" charset="0"/>
              </a:rPr>
              <a:t>1959.</a:t>
            </a:r>
            <a:endParaRPr lang="ru-RU" sz="2400" dirty="0">
              <a:solidFill>
                <a:schemeClr val="tx1"/>
              </a:solidFill>
              <a:latin typeface="Times New Roman" pitchFamily="18" charset="0"/>
              <a:cs typeface="Times New Roman" pitchFamily="18" charset="0"/>
            </a:endParaRPr>
          </a:p>
        </p:txBody>
      </p:sp>
      <p:sp>
        <p:nvSpPr>
          <p:cNvPr id="4" name="Прямоугольник 3"/>
          <p:cNvSpPr/>
          <p:nvPr/>
        </p:nvSpPr>
        <p:spPr>
          <a:xfrm>
            <a:off x="3059832" y="0"/>
            <a:ext cx="2122697" cy="132343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Flag</a:t>
            </a:r>
            <a:endParaRPr lang="ru-RU"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5" name="Рисунок 4" descr="fla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2031" y="260648"/>
            <a:ext cx="3360374" cy="20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72843" y="0"/>
            <a:ext cx="913641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Times New Roman" pitchFamily="18" charset="0"/>
                <a:cs typeface="Times New Roman" pitchFamily="18" charset="0"/>
              </a:rPr>
              <a:t>The National Symbol of Wales</a:t>
            </a:r>
          </a:p>
        </p:txBody>
      </p:sp>
      <p:sp>
        <p:nvSpPr>
          <p:cNvPr id="3" name="TextBox 2"/>
          <p:cNvSpPr txBox="1"/>
          <p:nvPr/>
        </p:nvSpPr>
        <p:spPr>
          <a:xfrm>
            <a:off x="-324544" y="911725"/>
            <a:ext cx="5472607" cy="83099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Wales has got two national symbols. </a:t>
            </a:r>
            <a:endParaRPr lang="ru-RU"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These are </a:t>
            </a:r>
            <a:r>
              <a:rPr lang="en-US" sz="2400" b="1" dirty="0" smtClean="0">
                <a:latin typeface="Times New Roman" pitchFamily="18" charset="0"/>
                <a:cs typeface="Times New Roman" pitchFamily="18" charset="0"/>
              </a:rPr>
              <a:t>the daffodil</a:t>
            </a:r>
            <a:r>
              <a:rPr lang="en-US" sz="2400" dirty="0" smtClean="0">
                <a:latin typeface="Times New Roman" pitchFamily="18" charset="0"/>
                <a:cs typeface="Times New Roman" pitchFamily="18" charset="0"/>
              </a:rPr>
              <a:t> and </a:t>
            </a:r>
            <a:r>
              <a:rPr lang="en-US" sz="2400" b="1" dirty="0" smtClean="0">
                <a:latin typeface="Times New Roman" pitchFamily="18" charset="0"/>
                <a:cs typeface="Times New Roman" pitchFamily="18" charset="0"/>
              </a:rPr>
              <a:t>the leek</a:t>
            </a:r>
            <a:r>
              <a:rPr lang="en-US"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6" name="TextBox 5"/>
          <p:cNvSpPr txBox="1"/>
          <p:nvPr/>
        </p:nvSpPr>
        <p:spPr>
          <a:xfrm>
            <a:off x="467544" y="1743720"/>
            <a:ext cx="6048672" cy="2308324"/>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They are both connected to the Patron Saint of Wales.</a:t>
            </a:r>
          </a:p>
          <a:p>
            <a:r>
              <a:rPr lang="en-US" sz="2400" dirty="0" smtClean="0">
                <a:latin typeface="Times New Roman" pitchFamily="18" charset="0"/>
                <a:cs typeface="Times New Roman" pitchFamily="18" charset="0"/>
              </a:rPr>
              <a:t>Today each year on St. David's Day the leek is worn in the cap badges of every soldier in every Welsh regiment. </a:t>
            </a:r>
          </a:p>
          <a:p>
            <a:endParaRPr lang="ru-RU" sz="2400" dirty="0">
              <a:latin typeface="Times New Roman" pitchFamily="18" charset="0"/>
              <a:cs typeface="Times New Roman" pitchFamily="18" charset="0"/>
            </a:endParaRPr>
          </a:p>
        </p:txBody>
      </p:sp>
      <p:sp>
        <p:nvSpPr>
          <p:cNvPr id="7" name="TextBox 6"/>
          <p:cNvSpPr txBox="1"/>
          <p:nvPr/>
        </p:nvSpPr>
        <p:spPr>
          <a:xfrm>
            <a:off x="201355" y="3717032"/>
            <a:ext cx="8892481" cy="3046988"/>
          </a:xfrm>
          <a:prstGeom prst="rect">
            <a:avLst/>
          </a:prstGeom>
          <a:noFill/>
        </p:spPr>
        <p:txBody>
          <a:bodyPr wrap="square" rtlCol="0">
            <a:spAutoFit/>
          </a:bodyPr>
          <a:lstStyle/>
          <a:p>
            <a:r>
              <a:rPr lang="en-US" sz="2400" dirty="0" smtClean="0">
                <a:latin typeface="Times New Roman" pitchFamily="18" charset="0"/>
                <a:cs typeface="Times New Roman" pitchFamily="18" charset="0"/>
              </a:rPr>
              <a:t>But outside the army, many other Welsh people have substituted the leek by the daffodil, perhaps because it looks more attractive and certainly smells a lot better. </a:t>
            </a:r>
          </a:p>
          <a:p>
            <a:r>
              <a:rPr lang="en-US" sz="2400" dirty="0" smtClean="0">
                <a:latin typeface="Times New Roman" pitchFamily="18" charset="0"/>
                <a:cs typeface="Times New Roman" pitchFamily="18" charset="0"/>
              </a:rPr>
              <a:t>The daffodil is also associated with St. David's Day, due to the fact that it breaks into blossom on that day. Interesting to note that one of the many Welsh names for a daffodil is "</a:t>
            </a:r>
            <a:r>
              <a:rPr lang="en-US" sz="2400" dirty="0" err="1" smtClean="0">
                <a:latin typeface="Times New Roman" pitchFamily="18" charset="0"/>
                <a:cs typeface="Times New Roman" pitchFamily="18" charset="0"/>
              </a:rPr>
              <a:t>Cenhinen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Bedr</a:t>
            </a:r>
            <a:r>
              <a:rPr lang="en-US" sz="2400" dirty="0" smtClean="0">
                <a:latin typeface="Times New Roman" pitchFamily="18" charset="0"/>
                <a:cs typeface="Times New Roman" pitchFamily="18" charset="0"/>
              </a:rPr>
              <a:t>" which means "Peter's leek". </a:t>
            </a:r>
          </a:p>
          <a:p>
            <a:endParaRPr lang="ru-RU" sz="2400" dirty="0">
              <a:latin typeface="Times New Roman" pitchFamily="18" charset="0"/>
              <a:cs typeface="Times New Roman" pitchFamily="18" charset="0"/>
            </a:endParaRPr>
          </a:p>
        </p:txBody>
      </p:sp>
      <p:pic>
        <p:nvPicPr>
          <p:cNvPr id="8" name="Рисунок 7"/>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88224" y="916670"/>
            <a:ext cx="2311534" cy="2141569"/>
          </a:xfrm>
          <a:prstGeom prst="rect">
            <a:avLst/>
          </a:prstGeom>
          <a:ln w="38100" cmpd="thinThick">
            <a:solidFill>
              <a:srgbClr val="00B050"/>
            </a:solidFill>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solidFill>
          <a:schemeClr val="accent6">
            <a:lumMod val="75000"/>
          </a:schemeClr>
        </a:solidFill>
        <a:effectLst/>
      </p:bgPr>
    </p:bg>
    <p:spTree>
      <p:nvGrpSpPr>
        <p:cNvPr id="1" name=""/>
        <p:cNvGrpSpPr/>
        <p:nvPr/>
      </p:nvGrpSpPr>
      <p:grpSpPr>
        <a:xfrm>
          <a:off x="0" y="0"/>
          <a:ext cx="0" cy="0"/>
          <a:chOff x="0" y="0"/>
          <a:chExt cx="0" cy="0"/>
        </a:xfrm>
      </p:grpSpPr>
      <p:pic>
        <p:nvPicPr>
          <p:cNvPr id="11266" name="Рисунок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5900" y="200025"/>
            <a:ext cx="37798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txBox="1">
            <a:spLocks noChangeArrowheads="1"/>
          </p:cNvSpPr>
          <p:nvPr/>
        </p:nvSpPr>
        <p:spPr bwMode="auto">
          <a:xfrm>
            <a:off x="4022009" y="228600"/>
            <a:ext cx="5124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200" b="1" dirty="0">
                <a:latin typeface="Times New Roman" pitchFamily="18" charset="0"/>
                <a:cs typeface="Times New Roman" pitchFamily="18" charset="0"/>
              </a:rPr>
              <a:t>St. David</a:t>
            </a:r>
            <a:r>
              <a:rPr lang="en-US" sz="3200" dirty="0">
                <a:latin typeface="Times New Roman" pitchFamily="18" charset="0"/>
                <a:cs typeface="Times New Roman" pitchFamily="18" charset="0"/>
              </a:rPr>
              <a:t> is the patron saint of Wales. </a:t>
            </a:r>
            <a:endParaRPr lang="it-IT" sz="3200" b="1" dirty="0">
              <a:solidFill>
                <a:schemeClr val="tx2"/>
              </a:solidFill>
              <a:latin typeface="Times New Roman" pitchFamily="18" charset="0"/>
              <a:cs typeface="Times New Roman" pitchFamily="18" charset="0"/>
            </a:endParaRPr>
          </a:p>
        </p:txBody>
      </p:sp>
      <p:sp>
        <p:nvSpPr>
          <p:cNvPr id="11268" name="Прямоугольник 3"/>
          <p:cNvSpPr>
            <a:spLocks noChangeArrowheads="1"/>
          </p:cNvSpPr>
          <p:nvPr/>
        </p:nvSpPr>
        <p:spPr bwMode="auto">
          <a:xfrm>
            <a:off x="4230688" y="981075"/>
            <a:ext cx="491331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3200" dirty="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He </a:t>
            </a:r>
            <a:r>
              <a:rPr lang="en-US" sz="3200" dirty="0">
                <a:latin typeface="Times New Roman" pitchFamily="18" charset="0"/>
                <a:cs typeface="Times New Roman" pitchFamily="18" charset="0"/>
              </a:rPr>
              <a:t>was a monk who lived on bread, water, herbs and</a:t>
            </a:r>
            <a:r>
              <a:rPr lang="en-US" sz="3200" b="1" dirty="0">
                <a:latin typeface="Times New Roman" pitchFamily="18" charset="0"/>
                <a:cs typeface="Times New Roman" pitchFamily="18" charset="0"/>
              </a:rPr>
              <a:t> leeks </a:t>
            </a:r>
            <a:r>
              <a:rPr lang="en-US" sz="3200" dirty="0">
                <a:latin typeface="Times New Roman" pitchFamily="18" charset="0"/>
                <a:cs typeface="Times New Roman" pitchFamily="18" charset="0"/>
              </a:rPr>
              <a:t>and died on March 1, 589 A. D. </a:t>
            </a:r>
            <a:endParaRPr lang="en-US" sz="3200" dirty="0" smtClean="0">
              <a:latin typeface="Times New Roman" pitchFamily="18" charset="0"/>
              <a:cs typeface="Times New Roman" pitchFamily="18" charset="0"/>
            </a:endParaRPr>
          </a:p>
          <a:p>
            <a:pPr algn="ctr"/>
            <a:r>
              <a:rPr lang="en-US" sz="3200" dirty="0" smtClean="0">
                <a:latin typeface="Times New Roman" pitchFamily="18" charset="0"/>
                <a:cs typeface="Times New Roman" pitchFamily="18" charset="0"/>
              </a:rPr>
              <a:t>March 1</a:t>
            </a:r>
            <a:r>
              <a:rPr lang="en-US" sz="3200" baseline="30000" dirty="0" smtClean="0">
                <a:latin typeface="Times New Roman" pitchFamily="18" charset="0"/>
                <a:cs typeface="Times New Roman" pitchFamily="18" charset="0"/>
              </a:rPr>
              <a:t>st</a:t>
            </a:r>
            <a:r>
              <a:rPr lang="en-US" sz="3200" dirty="0" smtClean="0">
                <a:latin typeface="Times New Roman" pitchFamily="18" charset="0"/>
                <a:cs typeface="Times New Roman" pitchFamily="18" charset="0"/>
              </a:rPr>
              <a:t>,St.David’s </a:t>
            </a:r>
            <a:r>
              <a:rPr lang="en-US" sz="3200" dirty="0">
                <a:latin typeface="Times New Roman" pitchFamily="18" charset="0"/>
                <a:cs typeface="Times New Roman" pitchFamily="18" charset="0"/>
              </a:rPr>
              <a:t>Day </a:t>
            </a:r>
            <a:r>
              <a:rPr lang="en-US" sz="3200" dirty="0" smtClean="0">
                <a:latin typeface="Times New Roman" pitchFamily="18" charset="0"/>
                <a:cs typeface="Times New Roman" pitchFamily="18" charset="0"/>
              </a:rPr>
              <a:t>is</a:t>
            </a:r>
          </a:p>
          <a:p>
            <a:r>
              <a:rPr lang="en-US" sz="3200" dirty="0">
                <a:latin typeface="Times New Roman" pitchFamily="18" charset="0"/>
                <a:cs typeface="Times New Roman" pitchFamily="18" charset="0"/>
              </a:rPr>
              <a:t>n</a:t>
            </a:r>
            <a:r>
              <a:rPr lang="en-US" sz="3200" dirty="0" smtClean="0">
                <a:latin typeface="Times New Roman" pitchFamily="18" charset="0"/>
                <a:cs typeface="Times New Roman" pitchFamily="18" charset="0"/>
              </a:rPr>
              <a:t>ow Wales’s national day.</a:t>
            </a:r>
            <a:endParaRPr lang="ru-RU" sz="3200" dirty="0">
              <a:latin typeface="Times New Roman" pitchFamily="18" charset="0"/>
              <a:cs typeface="Times New Roman" pitchFamily="18" charset="0"/>
            </a:endParaRPr>
          </a:p>
          <a:p>
            <a:pPr algn="ctr"/>
            <a:endParaRPr lang="en-US" sz="3200" dirty="0">
              <a:latin typeface="Times New Roman" pitchFamily="18" charset="0"/>
              <a:cs typeface="Times New Roman" pitchFamily="18" charset="0"/>
            </a:endParaRPr>
          </a:p>
        </p:txBody>
      </p:sp>
      <p:pic>
        <p:nvPicPr>
          <p:cNvPr id="11269" name="Рисунок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900" y="4292600"/>
            <a:ext cx="38036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4560093"/>
            <a:ext cx="3852862" cy="23931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descr="C:\Users\Лариса\Desktop\WALES\_38895115_st_david30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16125" y="3432538"/>
            <a:ext cx="22145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452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fontAlgn="auto">
          <a:spcBef>
            <a:spcPts val="0"/>
          </a:spcBef>
          <a:spcAft>
            <a:spcPts val="0"/>
          </a:spcAft>
          <a:defRPr dirty="0" smtClean="0">
            <a:ln w="28575">
              <a:solidFill>
                <a:schemeClr val="tx1"/>
              </a:solidFill>
            </a:ln>
            <a:solidFill>
              <a:schemeClr val="bg1"/>
            </a:solidFill>
            <a:cs typeface="Times New Roman" pitchFamily="18" charset="0"/>
          </a:defRPr>
        </a:defPPr>
      </a:lstStyle>
    </a:txDef>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706</Words>
  <Application>Microsoft Office PowerPoint</Application>
  <PresentationFormat>Экран (4:3)</PresentationFormat>
  <Paragraphs>69</Paragraphs>
  <Slides>16</Slides>
  <Notes>2</Notes>
  <HiddenSlides>0</HiddenSlides>
  <MMClips>0</MMClips>
  <ScaleCrop>false</ScaleCrop>
  <HeadingPairs>
    <vt:vector size="6" baseType="variant">
      <vt:variant>
        <vt:lpstr>Использованные шрифты</vt:lpstr>
      </vt:variant>
      <vt:variant>
        <vt:i4>8</vt:i4>
      </vt:variant>
      <vt:variant>
        <vt:lpstr>Тема</vt:lpstr>
      </vt:variant>
      <vt:variant>
        <vt:i4>4</vt:i4>
      </vt:variant>
      <vt:variant>
        <vt:lpstr>Заголовки слайдов</vt:lpstr>
      </vt:variant>
      <vt:variant>
        <vt:i4>16</vt:i4>
      </vt:variant>
    </vt:vector>
  </HeadingPairs>
  <TitlesOfParts>
    <vt:vector size="28" baseType="lpstr">
      <vt:lpstr>Arial</vt:lpstr>
      <vt:lpstr>Script MT Bold</vt:lpstr>
      <vt:lpstr>Sakkal Majalla</vt:lpstr>
      <vt:lpstr>Tahoma</vt:lpstr>
      <vt:lpstr>Baskerville Old Face</vt:lpstr>
      <vt:lpstr>Wingdings</vt:lpstr>
      <vt:lpstr>Times New Roman</vt:lpstr>
      <vt:lpstr>Calibri</vt:lpstr>
      <vt:lpstr>Тема Office</vt:lpstr>
      <vt:lpstr>1_Тема Office</vt:lpstr>
      <vt:lpstr>2_Тема Office</vt:lpstr>
      <vt:lpstr>3_Тема Office</vt:lpstr>
      <vt:lpstr>Презентация PowerPoint</vt:lpstr>
      <vt:lpstr>Listening</vt:lpstr>
      <vt:lpstr>Презентация PowerPoint</vt:lpstr>
      <vt:lpstr>Speaking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Rienrei;Tatiana</dc:creator>
  <cp:lastModifiedBy>Acer</cp:lastModifiedBy>
  <cp:revision>224</cp:revision>
  <dcterms:created xsi:type="dcterms:W3CDTF">2011-11-24T12:18:02Z</dcterms:created>
  <dcterms:modified xsi:type="dcterms:W3CDTF">2016-03-19T11:21:52Z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3949171</vt:lpwstr>
  </property>
  <property fmtid="{D5CDD505-2E9C-101B-9397-08002B2CF9AE}" name="NXPowerLiteSettings" pid="3">
    <vt:lpwstr>C700052003A000</vt:lpwstr>
  </property>
  <property fmtid="{D5CDD505-2E9C-101B-9397-08002B2CF9AE}" name="NXPowerLiteVersion" pid="4">
    <vt:lpwstr>D8.0.4</vt:lpwstr>
  </property>
</Properties>
</file>