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57" r:id="rId3"/>
    <p:sldId id="271" r:id="rId4"/>
    <p:sldId id="260" r:id="rId5"/>
    <p:sldId id="274" r:id="rId6"/>
    <p:sldId id="278" r:id="rId7"/>
    <p:sldId id="276" r:id="rId8"/>
    <p:sldId id="279" r:id="rId9"/>
    <p:sldId id="280" r:id="rId10"/>
    <p:sldId id="28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8B218C8-2358-4494-A556-3F3C05AC828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86C7EFE-1317-43A3-B30C-6F56810F54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18C8-2358-4494-A556-3F3C05AC828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C7EFE-1317-43A3-B30C-6F56810F5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18C8-2358-4494-A556-3F3C05AC828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C7EFE-1317-43A3-B30C-6F56810F54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18C8-2358-4494-A556-3F3C05AC828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C7EFE-1317-43A3-B30C-6F56810F54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8B218C8-2358-4494-A556-3F3C05AC828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86C7EFE-1317-43A3-B30C-6F56810F54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18C8-2358-4494-A556-3F3C05AC828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C7EFE-1317-43A3-B30C-6F56810F54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18C8-2358-4494-A556-3F3C05AC828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C7EFE-1317-43A3-B30C-6F56810F54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18C8-2358-4494-A556-3F3C05AC828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C7EFE-1317-43A3-B30C-6F56810F54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18C8-2358-4494-A556-3F3C05AC828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C7EFE-1317-43A3-B30C-6F56810F54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18C8-2358-4494-A556-3F3C05AC828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C7EFE-1317-43A3-B30C-6F56810F54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18C8-2358-4494-A556-3F3C05AC828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C7EFE-1317-43A3-B30C-6F56810F54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B218C8-2358-4494-A556-3F3C05AC828D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6C7EFE-1317-43A3-B30C-6F56810F54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русского языка в 3 классе</a:t>
            </a:r>
            <a:br>
              <a:rPr lang="ru-RU" dirty="0" smtClean="0"/>
            </a:br>
            <a:r>
              <a:rPr lang="ru-RU" dirty="0" smtClean="0"/>
              <a:t>УМК «Школа России»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5800" y="1268760"/>
            <a:ext cx="7772400" cy="2331691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Мягкий знак на конце имён существительных после шипящих.</a:t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36912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54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3501008"/>
            <a:ext cx="8229600" cy="2736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7030A0"/>
                </a:solidFill>
                <a:latin typeface="Georgia" pitchFamily="18" charset="0"/>
              </a:rPr>
              <a:t>  «Каждый день жизни прибавляет частицу мудрости».</a:t>
            </a:r>
            <a:endParaRPr lang="ru-RU" sz="4800" dirty="0"/>
          </a:p>
        </p:txBody>
      </p:sp>
      <p:pic>
        <p:nvPicPr>
          <p:cNvPr id="6" name="Рисунок 5" descr="ima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6480720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Роль мягкого знака в словах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Ь  ЗНАК-ПОКАЗАТЕЛЬ МЯГКОСТИ СОГЛАСНЫХ</a:t>
            </a: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ТЕТРА</a:t>
            </a:r>
            <a:r>
              <a:rPr lang="ru-RU" b="1" dirty="0" smtClean="0">
                <a:solidFill>
                  <a:srgbClr val="FF0000"/>
                </a:solidFill>
              </a:rPr>
              <a:t>ДЬ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КО</a:t>
            </a:r>
            <a:r>
              <a:rPr lang="ru-RU" b="1" dirty="0" smtClean="0">
                <a:solidFill>
                  <a:srgbClr val="FF0000"/>
                </a:solidFill>
              </a:rPr>
              <a:t>НЬ</a:t>
            </a:r>
            <a:r>
              <a:rPr lang="ru-RU" b="1" dirty="0" smtClean="0"/>
              <a:t>КИ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ПА</a:t>
            </a:r>
            <a:r>
              <a:rPr lang="ru-RU" b="1" dirty="0" smtClean="0">
                <a:solidFill>
                  <a:srgbClr val="FF0000"/>
                </a:solidFill>
              </a:rPr>
              <a:t>ЛЬ</a:t>
            </a:r>
            <a:r>
              <a:rPr lang="ru-RU" b="1" dirty="0" smtClean="0"/>
              <a:t>ТО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РАЗДЕЛИТЕЛЬНЫЙ   Ь ЗНАК</a:t>
            </a: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b="1" dirty="0" smtClean="0"/>
              <a:t>ОБЕ</a:t>
            </a:r>
            <a:r>
              <a:rPr lang="ru-RU" b="1" dirty="0" smtClean="0">
                <a:solidFill>
                  <a:srgbClr val="C00000"/>
                </a:solidFill>
              </a:rPr>
              <a:t>ЗЬЯ</a:t>
            </a:r>
            <a:r>
              <a:rPr lang="ru-RU" b="1" dirty="0" smtClean="0"/>
              <a:t>НА</a:t>
            </a:r>
          </a:p>
          <a:p>
            <a:pPr algn="ctr">
              <a:buFont typeface="Wingdings" pitchFamily="2" charset="2"/>
              <a:buChar char="Ø"/>
            </a:pPr>
            <a:r>
              <a:rPr lang="ru-RU" b="1" dirty="0" smtClean="0"/>
              <a:t>ВОРО</a:t>
            </a:r>
            <a:r>
              <a:rPr lang="ru-RU" b="1" dirty="0" smtClean="0">
                <a:solidFill>
                  <a:srgbClr val="C00000"/>
                </a:solidFill>
              </a:rPr>
              <a:t>БЬИ</a:t>
            </a:r>
          </a:p>
          <a:p>
            <a:pPr algn="ctr">
              <a:buFont typeface="Wingdings" pitchFamily="2" charset="2"/>
              <a:buChar char="Ø"/>
            </a:pPr>
            <a:r>
              <a:rPr lang="ru-RU" b="1" dirty="0" smtClean="0"/>
              <a:t>СОЛО</a:t>
            </a:r>
            <a:r>
              <a:rPr lang="ru-RU" b="1" dirty="0" smtClean="0">
                <a:solidFill>
                  <a:srgbClr val="C00000"/>
                </a:solidFill>
              </a:rPr>
              <a:t>ВЬИ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i (2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6647" y="1772816"/>
            <a:ext cx="3624940" cy="2819821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716016" y="2852936"/>
            <a:ext cx="3672408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b="1" dirty="0" smtClean="0"/>
              <a:t>НОЧ</a:t>
            </a:r>
            <a:r>
              <a:rPr lang="ru-RU" sz="7200" b="1" dirty="0" smtClean="0">
                <a:solidFill>
                  <a:srgbClr val="C00000"/>
                </a:solidFill>
              </a:rPr>
              <a:t>Ь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787208" cy="4384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                    Рож</a:t>
            </a:r>
            <a:r>
              <a:rPr lang="ru-RU" sz="4400" b="1" dirty="0" smtClean="0">
                <a:solidFill>
                  <a:srgbClr val="FF0000"/>
                </a:solidFill>
              </a:rPr>
              <a:t>ь</a:t>
            </a:r>
            <a:r>
              <a:rPr lang="ru-RU" sz="4400" b="1" dirty="0" smtClean="0"/>
              <a:t>                    нож </a:t>
            </a:r>
          </a:p>
          <a:p>
            <a:pPr>
              <a:buNone/>
            </a:pPr>
            <a:r>
              <a:rPr lang="ru-RU" sz="4400" b="1" dirty="0" smtClean="0"/>
              <a:t>  камыш              глуш</a:t>
            </a:r>
            <a:r>
              <a:rPr lang="ru-RU" sz="4400" b="1" dirty="0" smtClean="0">
                <a:solidFill>
                  <a:srgbClr val="FF0000"/>
                </a:solidFill>
              </a:rPr>
              <a:t>ь</a:t>
            </a:r>
          </a:p>
          <a:p>
            <a:pPr>
              <a:buNone/>
            </a:pPr>
            <a:r>
              <a:rPr lang="ru-RU" sz="4400" b="1" dirty="0" smtClean="0"/>
              <a:t>               вещ</a:t>
            </a:r>
            <a:r>
              <a:rPr lang="ru-RU" sz="4400" b="1" dirty="0" smtClean="0">
                <a:solidFill>
                  <a:srgbClr val="FF0000"/>
                </a:solidFill>
              </a:rPr>
              <a:t>ь</a:t>
            </a:r>
            <a:r>
              <a:rPr lang="ru-RU" sz="4400" b="1" dirty="0" smtClean="0"/>
              <a:t>                      плащ  </a:t>
            </a:r>
          </a:p>
          <a:p>
            <a:pPr>
              <a:buNone/>
            </a:pPr>
            <a:r>
              <a:rPr lang="ru-RU" sz="4400" b="1" dirty="0" smtClean="0"/>
              <a:t>     реч</a:t>
            </a:r>
            <a:r>
              <a:rPr lang="ru-RU" sz="4400" b="1" dirty="0" smtClean="0">
                <a:solidFill>
                  <a:srgbClr val="FF0000"/>
                </a:solidFill>
              </a:rPr>
              <a:t>ь </a:t>
            </a:r>
            <a:r>
              <a:rPr lang="ru-RU" sz="4400" b="1" dirty="0" smtClean="0"/>
              <a:t>                  врач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908718"/>
          <a:ext cx="8291264" cy="558647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145632"/>
                <a:gridCol w="4145632"/>
              </a:tblGrid>
              <a:tr h="900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План работы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00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Прочитаем слова и сравним их.</a:t>
                      </a:r>
                      <a:endParaRPr lang="ru-RU" sz="20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00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Найдём общие признаки. 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00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Найдём, чем слова отличаются. 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00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Составим алгоритм (правило) рассуждения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00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Сделаем вывод.</a:t>
                      </a:r>
                      <a:endParaRPr lang="ru-RU" sz="20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Алгоритм действий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1. Определить часть речи.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Если существительное с шипящим на конце- необходимо определить число и род.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 Если существительное в единственном числе женского рода- мягкий знак на конце пишем.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 Если существительное в единственном числе мужского рода- пишем без мягкого знака.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Мягкий знак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8" y="1772816"/>
            <a:ext cx="4040188" cy="6858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пишется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6096" y="1700808"/>
            <a:ext cx="4041775" cy="6858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 пишется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67544" y="2996952"/>
            <a:ext cx="4028256" cy="3175248"/>
          </a:xfrm>
        </p:spPr>
        <p:txBody>
          <a:bodyPr/>
          <a:lstStyle/>
          <a:p>
            <a:r>
              <a:rPr lang="ru-RU" dirty="0" smtClean="0"/>
              <a:t>У существительных женского рода на конце после шипящих (ед.ч.)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6" y="3068960"/>
            <a:ext cx="3970784" cy="3103240"/>
          </a:xfrm>
        </p:spPr>
        <p:txBody>
          <a:bodyPr/>
          <a:lstStyle/>
          <a:p>
            <a:r>
              <a:rPr lang="ru-RU" dirty="0" smtClean="0"/>
              <a:t>У существительных мужского рода на конце после шипящих (ед.ч.)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FF"/>
                </a:solidFill>
              </a:rPr>
              <a:t>Домашнее задание</a:t>
            </a:r>
            <a:endParaRPr lang="ru-RU" sz="3600" b="1" dirty="0">
              <a:solidFill>
                <a:srgbClr val="FF00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2060848"/>
            <a:ext cx="3106688" cy="685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Я хорошо понял  тему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995936" y="1484784"/>
            <a:ext cx="4041775" cy="126950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Я недостаточно разобрался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99592" y="3140968"/>
            <a:ext cx="3970784" cy="2743200"/>
          </a:xfrm>
        </p:spPr>
        <p:txBody>
          <a:bodyPr/>
          <a:lstStyle/>
          <a:p>
            <a:r>
              <a:rPr lang="ru-RU" dirty="0" smtClean="0"/>
              <a:t> упр. 57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2040" y="3068960"/>
            <a:ext cx="3596208" cy="2887216"/>
          </a:xfrm>
        </p:spPr>
        <p:txBody>
          <a:bodyPr/>
          <a:lstStyle/>
          <a:p>
            <a:r>
              <a:rPr lang="ru-RU" dirty="0" smtClean="0"/>
              <a:t> упр. 53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191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Урок русского языка в 3 классе УМК «Школа России»</vt:lpstr>
      <vt:lpstr>Слайд 2</vt:lpstr>
      <vt:lpstr>Роль мягкого знака в словах</vt:lpstr>
      <vt:lpstr> </vt:lpstr>
      <vt:lpstr> </vt:lpstr>
      <vt:lpstr>Слайд 6</vt:lpstr>
      <vt:lpstr>Алгоритм действий</vt:lpstr>
      <vt:lpstr>Мягкий знак</vt:lpstr>
      <vt:lpstr>Домашнее задание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Мягкий знак на конце имён существительных после шипящих.</dc:title>
  <dc:creator>нина</dc:creator>
  <cp:lastModifiedBy>нина</cp:lastModifiedBy>
  <cp:revision>28</cp:revision>
  <dcterms:created xsi:type="dcterms:W3CDTF">2015-11-10T08:37:47Z</dcterms:created>
  <dcterms:modified xsi:type="dcterms:W3CDTF">2015-12-14T13:50:59Z</dcterms:modified>
</cp:coreProperties>
</file>