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theme/theme4.xml" ContentType="application/vnd.openxmlformats-officedocument.theme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44"/>
  </p:notesMasterIdLst>
  <p:sldIdLst>
    <p:sldId id="257" r:id="rId4"/>
    <p:sldId id="259" r:id="rId5"/>
    <p:sldId id="260" r:id="rId6"/>
    <p:sldId id="262" r:id="rId7"/>
    <p:sldId id="261" r:id="rId8"/>
    <p:sldId id="283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7" r:id="rId20"/>
    <p:sldId id="274" r:id="rId21"/>
    <p:sldId id="275" r:id="rId22"/>
    <p:sldId id="271" r:id="rId23"/>
    <p:sldId id="276" r:id="rId24"/>
    <p:sldId id="278" r:id="rId25"/>
    <p:sldId id="279" r:id="rId26"/>
    <p:sldId id="280" r:id="rId27"/>
    <p:sldId id="281" r:id="rId28"/>
    <p:sldId id="284" r:id="rId29"/>
    <p:sldId id="285" r:id="rId30"/>
    <p:sldId id="286" r:id="rId31"/>
    <p:sldId id="287" r:id="rId32"/>
    <p:sldId id="288" r:id="rId33"/>
    <p:sldId id="289" r:id="rId34"/>
    <p:sldId id="291" r:id="rId35"/>
    <p:sldId id="292" r:id="rId36"/>
    <p:sldId id="293" r:id="rId37"/>
    <p:sldId id="298" r:id="rId38"/>
    <p:sldId id="297" r:id="rId39"/>
    <p:sldId id="299" r:id="rId40"/>
    <p:sldId id="294" r:id="rId41"/>
    <p:sldId id="295" r:id="rId42"/>
    <p:sldId id="296" r:id="rId43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FF00"/>
    <a:srgbClr val="FFFF00"/>
    <a:srgbClr val="000066"/>
    <a:srgbClr val="990033"/>
    <a:srgbClr val="006600"/>
    <a:srgbClr val="FF3300"/>
    <a:srgbClr val="9933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microsoft.com/office/2006/relationships/legacyDocTextInfo" Target="legacyDocTextInfo.bin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11" Type="http://schemas.microsoft.com/office/2006/relationships/legacyDiagramText" Target="legacyDiagramText11.bin"/><Relationship Id="rId5" Type="http://schemas.microsoft.com/office/2006/relationships/legacyDiagramText" Target="legacyDiagramText5.bin"/><Relationship Id="rId10" Type="http://schemas.microsoft.com/office/2006/relationships/legacyDiagramText" Target="legacyDiagramText10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/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/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/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/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/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/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/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/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/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/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/>
          </a:p>
        </p:txBody>
      </p:sp>
      <p:sp>
        <p:nvSpPr>
          <p:cNvPr id="4112" name="AutoShape 1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6400" cy="431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46400" cy="431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932" name="Rectangle 19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77863"/>
            <a:ext cx="4546600" cy="3421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4116" name="Rectangle 20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1000" cy="408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4117" name="Rectangle 21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46400" cy="431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46400" cy="431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8FC504B-93B0-4AD1-AA92-2F3A68EB6D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B006C-304C-4CAE-B1B2-1527F3F904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B0BA3-22B8-4136-8DA9-ACB3B33F70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1938" y="128588"/>
            <a:ext cx="2051050" cy="5986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02338" cy="5986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F68F0-BA6C-497E-A184-018D2FB9D3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D8BA6-BE17-4D4C-936F-A77E7123FE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ACB3B-854A-48A5-AC60-BD47192475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A5F6F-E4BF-4603-AEAD-7A3E3C1D6C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25900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5500" y="1604963"/>
            <a:ext cx="4027488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F5C5D-211B-4945-9079-42134B89F9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29D47-6E0F-44D6-9BAA-8C543A8A3D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E76E7-A210-4D23-A44A-F3E266A3AA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B4C80-DF5B-42B2-816F-42A10F194C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D1300-2E0C-4B68-9596-3202617F99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C9AD9-EB0E-4E96-A6C8-5BF3F25219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1BC92-56D6-4507-8616-D21064F806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C7D2A-F232-43D1-8388-BE741F9888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1938" y="1604963"/>
            <a:ext cx="2051050" cy="45148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02338" cy="45148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FD291-A372-49BC-A6A1-24C610AC2E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881A5-20A2-4044-B716-E06E75432D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59BA9-ED65-44C0-9935-A6C86C659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5AA1E-F892-495C-953C-5EEEE4F544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5900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5500" y="1600200"/>
            <a:ext cx="4025900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DEE76-4B9A-447F-BB36-220F5F158A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8D72A-23B9-414D-A782-6181B9ABF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7E725-68F2-4E0E-BE65-635906F073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08B10-ABEE-4224-AD03-F01AD39A83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24745-E177-4C74-A07A-393BAB4299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A500F-99B9-47D2-8FF8-7529BF632F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EFF84-D7D1-4D0B-9DC2-5A4395063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8567A-1909-4378-A1FE-FBB0E36105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128588"/>
            <a:ext cx="2051050" cy="5986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00750" cy="5986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0D994-C0E2-4B1F-961C-91E8E16464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04200" cy="14097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04200" cy="451485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E0F70-0AAE-406B-B9BB-71E21FCBEB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5900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5500" y="1600200"/>
            <a:ext cx="4027488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164CC-3E4E-4C35-8345-17377D8BB1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14CCD-1963-46A0-A172-AF6FBE3749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3D3A2-B72C-4139-8E43-0601C6BA16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06049-25AE-4D36-944F-C358363DFE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A130D-5CF3-472C-98C7-D7B89E6910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C95B3-E183-4696-A201-BB0395A786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CCFF"/>
            </a:gs>
            <a:gs pos="100000">
              <a:srgbClr val="3399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05788" cy="1423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5788" cy="4514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09788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09788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71788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09788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EBBEE64-CF4A-42A8-873E-2F926A8609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981200"/>
            <a:ext cx="7748588" cy="157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304800" y="6245225"/>
            <a:ext cx="2262188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71788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262188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fld id="{AA86E28D-01E2-4356-B9EF-F0F60A7B22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05788" cy="4514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CC66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CC66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CC66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CC66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CC66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CC66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CC66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CC66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CC66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04200" cy="1409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4200" cy="4514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525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0820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7020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0820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DFF49FE-164B-4AC9-99AC-843DCE25E9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  <p:sldLayoutId id="2147483673" r:id="rId12"/>
  </p:sldLayoutIdLst>
  <p:txStyles>
    <p:titleStyle>
      <a:lvl1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2514600" indent="-228600" algn="ctr" defTabSz="449263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2971800" indent="-228600" algn="ctr" defTabSz="449263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3429000" indent="-228600" algn="ctr" defTabSz="449263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3886200" indent="-228600" algn="ctr" defTabSz="449263" rtl="0" fontAlgn="base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defTabSz="449263" rtl="0" eaLnBrk="0" fontAlgn="base" hangingPunct="0">
        <a:lnSpc>
          <a:spcPct val="87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87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87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8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ags" Target="../tags/tag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4.xml"/><Relationship Id="rId1" Type="http://schemas.openxmlformats.org/officeDocument/2006/relationships/vmlDrawing" Target="../drawings/vmlDrawing1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ags" Target="../tags/tag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6"/>
          <p:cNvGrpSpPr>
            <a:grpSpLocks/>
          </p:cNvGrpSpPr>
          <p:nvPr/>
        </p:nvGrpSpPr>
        <p:grpSpPr bwMode="auto">
          <a:xfrm>
            <a:off x="7019925" y="260350"/>
            <a:ext cx="1908175" cy="1619250"/>
            <a:chOff x="3061" y="1814"/>
            <a:chExt cx="2492" cy="2256"/>
          </a:xfrm>
        </p:grpSpPr>
        <p:sp>
          <p:nvSpPr>
            <p:cNvPr id="39940" name="Freeform 7"/>
            <p:cNvSpPr>
              <a:spLocks noChangeArrowheads="1"/>
            </p:cNvSpPr>
            <p:nvPr/>
          </p:nvSpPr>
          <p:spPr bwMode="auto">
            <a:xfrm>
              <a:off x="4576" y="3478"/>
              <a:ext cx="496" cy="411"/>
            </a:xfrm>
            <a:custGeom>
              <a:avLst/>
              <a:gdLst>
                <a:gd name="T0" fmla="*/ 0 w 776"/>
                <a:gd name="T1" fmla="*/ 95 h 491"/>
                <a:gd name="T2" fmla="*/ 1 w 776"/>
                <a:gd name="T3" fmla="*/ 83 h 491"/>
                <a:gd name="T4" fmla="*/ 3 w 776"/>
                <a:gd name="T5" fmla="*/ 71 h 491"/>
                <a:gd name="T6" fmla="*/ 4 w 776"/>
                <a:gd name="T7" fmla="*/ 59 h 491"/>
                <a:gd name="T8" fmla="*/ 6 w 776"/>
                <a:gd name="T9" fmla="*/ 48 h 491"/>
                <a:gd name="T10" fmla="*/ 8 w 776"/>
                <a:gd name="T11" fmla="*/ 34 h 491"/>
                <a:gd name="T12" fmla="*/ 10 w 776"/>
                <a:gd name="T13" fmla="*/ 23 h 491"/>
                <a:gd name="T14" fmla="*/ 11 w 776"/>
                <a:gd name="T15" fmla="*/ 11 h 491"/>
                <a:gd name="T16" fmla="*/ 12 w 776"/>
                <a:gd name="T17" fmla="*/ 0 h 491"/>
                <a:gd name="T18" fmla="*/ 13 w 776"/>
                <a:gd name="T19" fmla="*/ 23 h 491"/>
                <a:gd name="T20" fmla="*/ 14 w 776"/>
                <a:gd name="T21" fmla="*/ 44 h 491"/>
                <a:gd name="T22" fmla="*/ 16 w 776"/>
                <a:gd name="T23" fmla="*/ 59 h 491"/>
                <a:gd name="T24" fmla="*/ 17 w 776"/>
                <a:gd name="T25" fmla="*/ 74 h 491"/>
                <a:gd name="T26" fmla="*/ 20 w 776"/>
                <a:gd name="T27" fmla="*/ 85 h 491"/>
                <a:gd name="T28" fmla="*/ 21 w 776"/>
                <a:gd name="T29" fmla="*/ 95 h 491"/>
                <a:gd name="T30" fmla="*/ 21 w 776"/>
                <a:gd name="T31" fmla="*/ 106 h 491"/>
                <a:gd name="T32" fmla="*/ 22 w 776"/>
                <a:gd name="T33" fmla="*/ 118 h 491"/>
                <a:gd name="T34" fmla="*/ 19 w 776"/>
                <a:gd name="T35" fmla="*/ 117 h 491"/>
                <a:gd name="T36" fmla="*/ 17 w 776"/>
                <a:gd name="T37" fmla="*/ 116 h 491"/>
                <a:gd name="T38" fmla="*/ 13 w 776"/>
                <a:gd name="T39" fmla="*/ 116 h 491"/>
                <a:gd name="T40" fmla="*/ 10 w 776"/>
                <a:gd name="T41" fmla="*/ 114 h 491"/>
                <a:gd name="T42" fmla="*/ 7 w 776"/>
                <a:gd name="T43" fmla="*/ 111 h 491"/>
                <a:gd name="T44" fmla="*/ 4 w 776"/>
                <a:gd name="T45" fmla="*/ 106 h 491"/>
                <a:gd name="T46" fmla="*/ 2 w 776"/>
                <a:gd name="T47" fmla="*/ 102 h 491"/>
                <a:gd name="T48" fmla="*/ 0 w 776"/>
                <a:gd name="T49" fmla="*/ 95 h 49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76"/>
                <a:gd name="T76" fmla="*/ 0 h 491"/>
                <a:gd name="T77" fmla="*/ 776 w 776"/>
                <a:gd name="T78" fmla="*/ 491 h 49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76" h="491">
                  <a:moveTo>
                    <a:pt x="0" y="394"/>
                  </a:moveTo>
                  <a:lnTo>
                    <a:pt x="32" y="343"/>
                  </a:lnTo>
                  <a:lnTo>
                    <a:pt x="83" y="295"/>
                  </a:lnTo>
                  <a:lnTo>
                    <a:pt x="145" y="245"/>
                  </a:lnTo>
                  <a:lnTo>
                    <a:pt x="214" y="197"/>
                  </a:lnTo>
                  <a:lnTo>
                    <a:pt x="281" y="146"/>
                  </a:lnTo>
                  <a:lnTo>
                    <a:pt x="343" y="98"/>
                  </a:lnTo>
                  <a:lnTo>
                    <a:pt x="394" y="48"/>
                  </a:lnTo>
                  <a:lnTo>
                    <a:pt x="429" y="0"/>
                  </a:lnTo>
                  <a:lnTo>
                    <a:pt x="463" y="99"/>
                  </a:lnTo>
                  <a:lnTo>
                    <a:pt x="515" y="181"/>
                  </a:lnTo>
                  <a:lnTo>
                    <a:pt x="576" y="247"/>
                  </a:lnTo>
                  <a:lnTo>
                    <a:pt x="641" y="304"/>
                  </a:lnTo>
                  <a:lnTo>
                    <a:pt x="700" y="351"/>
                  </a:lnTo>
                  <a:lnTo>
                    <a:pt x="748" y="397"/>
                  </a:lnTo>
                  <a:lnTo>
                    <a:pt x="775" y="441"/>
                  </a:lnTo>
                  <a:lnTo>
                    <a:pt x="776" y="491"/>
                  </a:lnTo>
                  <a:lnTo>
                    <a:pt x="692" y="486"/>
                  </a:lnTo>
                  <a:lnTo>
                    <a:pt x="591" y="483"/>
                  </a:lnTo>
                  <a:lnTo>
                    <a:pt x="480" y="479"/>
                  </a:lnTo>
                  <a:lnTo>
                    <a:pt x="365" y="474"/>
                  </a:lnTo>
                  <a:lnTo>
                    <a:pt x="253" y="462"/>
                  </a:lnTo>
                  <a:lnTo>
                    <a:pt x="151" y="446"/>
                  </a:lnTo>
                  <a:lnTo>
                    <a:pt x="63" y="424"/>
                  </a:lnTo>
                  <a:lnTo>
                    <a:pt x="0" y="394"/>
                  </a:lnTo>
                  <a:close/>
                </a:path>
              </a:pathLst>
            </a:custGeom>
            <a:solidFill>
              <a:srgbClr val="70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41" name="Freeform 8"/>
            <p:cNvSpPr>
              <a:spLocks noChangeArrowheads="1"/>
            </p:cNvSpPr>
            <p:nvPr/>
          </p:nvSpPr>
          <p:spPr bwMode="auto">
            <a:xfrm>
              <a:off x="4607" y="3510"/>
              <a:ext cx="423" cy="349"/>
            </a:xfrm>
            <a:custGeom>
              <a:avLst/>
              <a:gdLst>
                <a:gd name="T0" fmla="*/ 0 w 661"/>
                <a:gd name="T1" fmla="*/ 79 h 418"/>
                <a:gd name="T2" fmla="*/ 1 w 661"/>
                <a:gd name="T3" fmla="*/ 69 h 418"/>
                <a:gd name="T4" fmla="*/ 2 w 661"/>
                <a:gd name="T5" fmla="*/ 59 h 418"/>
                <a:gd name="T6" fmla="*/ 3 w 661"/>
                <a:gd name="T7" fmla="*/ 49 h 418"/>
                <a:gd name="T8" fmla="*/ 5 w 661"/>
                <a:gd name="T9" fmla="*/ 40 h 418"/>
                <a:gd name="T10" fmla="*/ 7 w 661"/>
                <a:gd name="T11" fmla="*/ 30 h 418"/>
                <a:gd name="T12" fmla="*/ 8 w 661"/>
                <a:gd name="T13" fmla="*/ 19 h 418"/>
                <a:gd name="T14" fmla="*/ 10 w 661"/>
                <a:gd name="T15" fmla="*/ 9 h 418"/>
                <a:gd name="T16" fmla="*/ 10 w 661"/>
                <a:gd name="T17" fmla="*/ 0 h 418"/>
                <a:gd name="T18" fmla="*/ 11 w 661"/>
                <a:gd name="T19" fmla="*/ 19 h 418"/>
                <a:gd name="T20" fmla="*/ 12 w 661"/>
                <a:gd name="T21" fmla="*/ 37 h 418"/>
                <a:gd name="T22" fmla="*/ 14 w 661"/>
                <a:gd name="T23" fmla="*/ 50 h 418"/>
                <a:gd name="T24" fmla="*/ 15 w 661"/>
                <a:gd name="T25" fmla="*/ 61 h 418"/>
                <a:gd name="T26" fmla="*/ 17 w 661"/>
                <a:gd name="T27" fmla="*/ 71 h 418"/>
                <a:gd name="T28" fmla="*/ 18 w 661"/>
                <a:gd name="T29" fmla="*/ 79 h 418"/>
                <a:gd name="T30" fmla="*/ 19 w 661"/>
                <a:gd name="T31" fmla="*/ 90 h 418"/>
                <a:gd name="T32" fmla="*/ 19 w 661"/>
                <a:gd name="T33" fmla="*/ 99 h 418"/>
                <a:gd name="T34" fmla="*/ 17 w 661"/>
                <a:gd name="T35" fmla="*/ 98 h 418"/>
                <a:gd name="T36" fmla="*/ 14 w 661"/>
                <a:gd name="T37" fmla="*/ 97 h 418"/>
                <a:gd name="T38" fmla="*/ 12 w 661"/>
                <a:gd name="T39" fmla="*/ 97 h 418"/>
                <a:gd name="T40" fmla="*/ 8 w 661"/>
                <a:gd name="T41" fmla="*/ 95 h 418"/>
                <a:gd name="T42" fmla="*/ 6 w 661"/>
                <a:gd name="T43" fmla="*/ 94 h 418"/>
                <a:gd name="T44" fmla="*/ 3 w 661"/>
                <a:gd name="T45" fmla="*/ 90 h 418"/>
                <a:gd name="T46" fmla="*/ 2 w 661"/>
                <a:gd name="T47" fmla="*/ 85 h 418"/>
                <a:gd name="T48" fmla="*/ 0 w 661"/>
                <a:gd name="T49" fmla="*/ 79 h 41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61"/>
                <a:gd name="T76" fmla="*/ 0 h 418"/>
                <a:gd name="T77" fmla="*/ 661 w 661"/>
                <a:gd name="T78" fmla="*/ 418 h 41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61" h="418">
                  <a:moveTo>
                    <a:pt x="0" y="336"/>
                  </a:moveTo>
                  <a:lnTo>
                    <a:pt x="29" y="293"/>
                  </a:lnTo>
                  <a:lnTo>
                    <a:pt x="72" y="251"/>
                  </a:lnTo>
                  <a:lnTo>
                    <a:pt x="125" y="209"/>
                  </a:lnTo>
                  <a:lnTo>
                    <a:pt x="182" y="168"/>
                  </a:lnTo>
                  <a:lnTo>
                    <a:pt x="239" y="125"/>
                  </a:lnTo>
                  <a:lnTo>
                    <a:pt x="292" y="83"/>
                  </a:lnTo>
                  <a:lnTo>
                    <a:pt x="335" y="41"/>
                  </a:lnTo>
                  <a:lnTo>
                    <a:pt x="366" y="0"/>
                  </a:lnTo>
                  <a:lnTo>
                    <a:pt x="394" y="85"/>
                  </a:lnTo>
                  <a:lnTo>
                    <a:pt x="439" y="155"/>
                  </a:lnTo>
                  <a:lnTo>
                    <a:pt x="492" y="211"/>
                  </a:lnTo>
                  <a:lnTo>
                    <a:pt x="547" y="259"/>
                  </a:lnTo>
                  <a:lnTo>
                    <a:pt x="596" y="299"/>
                  </a:lnTo>
                  <a:lnTo>
                    <a:pt x="637" y="339"/>
                  </a:lnTo>
                  <a:lnTo>
                    <a:pt x="659" y="377"/>
                  </a:lnTo>
                  <a:lnTo>
                    <a:pt x="661" y="418"/>
                  </a:lnTo>
                  <a:lnTo>
                    <a:pt x="587" y="414"/>
                  </a:lnTo>
                  <a:lnTo>
                    <a:pt x="503" y="412"/>
                  </a:lnTo>
                  <a:lnTo>
                    <a:pt x="408" y="408"/>
                  </a:lnTo>
                  <a:lnTo>
                    <a:pt x="311" y="404"/>
                  </a:lnTo>
                  <a:lnTo>
                    <a:pt x="215" y="395"/>
                  </a:lnTo>
                  <a:lnTo>
                    <a:pt x="127" y="382"/>
                  </a:lnTo>
                  <a:lnTo>
                    <a:pt x="54" y="361"/>
                  </a:lnTo>
                  <a:lnTo>
                    <a:pt x="0" y="336"/>
                  </a:lnTo>
                  <a:close/>
                </a:path>
              </a:pathLst>
            </a:custGeom>
            <a:solidFill>
              <a:srgbClr val="5C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42" name="Freeform 9"/>
            <p:cNvSpPr>
              <a:spLocks noChangeArrowheads="1"/>
            </p:cNvSpPr>
            <p:nvPr/>
          </p:nvSpPr>
          <p:spPr bwMode="auto">
            <a:xfrm>
              <a:off x="4639" y="3538"/>
              <a:ext cx="350" cy="290"/>
            </a:xfrm>
            <a:custGeom>
              <a:avLst/>
              <a:gdLst>
                <a:gd name="T0" fmla="*/ 0 w 547"/>
                <a:gd name="T1" fmla="*/ 66 h 347"/>
                <a:gd name="T2" fmla="*/ 1 w 547"/>
                <a:gd name="T3" fmla="*/ 58 h 347"/>
                <a:gd name="T4" fmla="*/ 2 w 547"/>
                <a:gd name="T5" fmla="*/ 49 h 347"/>
                <a:gd name="T6" fmla="*/ 3 w 547"/>
                <a:gd name="T7" fmla="*/ 41 h 347"/>
                <a:gd name="T8" fmla="*/ 4 w 547"/>
                <a:gd name="T9" fmla="*/ 33 h 347"/>
                <a:gd name="T10" fmla="*/ 5 w 547"/>
                <a:gd name="T11" fmla="*/ 24 h 347"/>
                <a:gd name="T12" fmla="*/ 7 w 547"/>
                <a:gd name="T13" fmla="*/ 16 h 347"/>
                <a:gd name="T14" fmla="*/ 8 w 547"/>
                <a:gd name="T15" fmla="*/ 8 h 347"/>
                <a:gd name="T16" fmla="*/ 8 w 547"/>
                <a:gd name="T17" fmla="*/ 0 h 347"/>
                <a:gd name="T18" fmla="*/ 9 w 547"/>
                <a:gd name="T19" fmla="*/ 16 h 347"/>
                <a:gd name="T20" fmla="*/ 10 w 547"/>
                <a:gd name="T21" fmla="*/ 30 h 347"/>
                <a:gd name="T22" fmla="*/ 12 w 547"/>
                <a:gd name="T23" fmla="*/ 41 h 347"/>
                <a:gd name="T24" fmla="*/ 13 w 547"/>
                <a:gd name="T25" fmla="*/ 51 h 347"/>
                <a:gd name="T26" fmla="*/ 14 w 547"/>
                <a:gd name="T27" fmla="*/ 59 h 347"/>
                <a:gd name="T28" fmla="*/ 15 w 547"/>
                <a:gd name="T29" fmla="*/ 66 h 347"/>
                <a:gd name="T30" fmla="*/ 15 w 547"/>
                <a:gd name="T31" fmla="*/ 74 h 347"/>
                <a:gd name="T32" fmla="*/ 15 w 547"/>
                <a:gd name="T33" fmla="*/ 83 h 347"/>
                <a:gd name="T34" fmla="*/ 13 w 547"/>
                <a:gd name="T35" fmla="*/ 82 h 347"/>
                <a:gd name="T36" fmla="*/ 12 w 547"/>
                <a:gd name="T37" fmla="*/ 81 h 347"/>
                <a:gd name="T38" fmla="*/ 10 w 547"/>
                <a:gd name="T39" fmla="*/ 80 h 347"/>
                <a:gd name="T40" fmla="*/ 8 w 547"/>
                <a:gd name="T41" fmla="*/ 79 h 347"/>
                <a:gd name="T42" fmla="*/ 5 w 547"/>
                <a:gd name="T43" fmla="*/ 78 h 347"/>
                <a:gd name="T44" fmla="*/ 3 w 547"/>
                <a:gd name="T45" fmla="*/ 74 h 347"/>
                <a:gd name="T46" fmla="*/ 1 w 547"/>
                <a:gd name="T47" fmla="*/ 70 h 347"/>
                <a:gd name="T48" fmla="*/ 0 w 547"/>
                <a:gd name="T49" fmla="*/ 66 h 34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47"/>
                <a:gd name="T76" fmla="*/ 0 h 347"/>
                <a:gd name="T77" fmla="*/ 547 w 547"/>
                <a:gd name="T78" fmla="*/ 347 h 34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47" h="347">
                  <a:moveTo>
                    <a:pt x="0" y="278"/>
                  </a:moveTo>
                  <a:lnTo>
                    <a:pt x="22" y="243"/>
                  </a:lnTo>
                  <a:lnTo>
                    <a:pt x="59" y="207"/>
                  </a:lnTo>
                  <a:lnTo>
                    <a:pt x="103" y="172"/>
                  </a:lnTo>
                  <a:lnTo>
                    <a:pt x="151" y="138"/>
                  </a:lnTo>
                  <a:lnTo>
                    <a:pt x="197" y="103"/>
                  </a:lnTo>
                  <a:lnTo>
                    <a:pt x="241" y="69"/>
                  </a:lnTo>
                  <a:lnTo>
                    <a:pt x="276" y="34"/>
                  </a:lnTo>
                  <a:lnTo>
                    <a:pt x="302" y="0"/>
                  </a:lnTo>
                  <a:lnTo>
                    <a:pt x="326" y="69"/>
                  </a:lnTo>
                  <a:lnTo>
                    <a:pt x="362" y="128"/>
                  </a:lnTo>
                  <a:lnTo>
                    <a:pt x="405" y="173"/>
                  </a:lnTo>
                  <a:lnTo>
                    <a:pt x="451" y="214"/>
                  </a:lnTo>
                  <a:lnTo>
                    <a:pt x="492" y="248"/>
                  </a:lnTo>
                  <a:lnTo>
                    <a:pt x="526" y="280"/>
                  </a:lnTo>
                  <a:lnTo>
                    <a:pt x="546" y="312"/>
                  </a:lnTo>
                  <a:lnTo>
                    <a:pt x="547" y="347"/>
                  </a:lnTo>
                  <a:lnTo>
                    <a:pt x="487" y="343"/>
                  </a:lnTo>
                  <a:lnTo>
                    <a:pt x="416" y="341"/>
                  </a:lnTo>
                  <a:lnTo>
                    <a:pt x="338" y="338"/>
                  </a:lnTo>
                  <a:lnTo>
                    <a:pt x="258" y="334"/>
                  </a:lnTo>
                  <a:lnTo>
                    <a:pt x="178" y="326"/>
                  </a:lnTo>
                  <a:lnTo>
                    <a:pt x="106" y="314"/>
                  </a:lnTo>
                  <a:lnTo>
                    <a:pt x="43" y="297"/>
                  </a:lnTo>
                  <a:lnTo>
                    <a:pt x="0" y="278"/>
                  </a:lnTo>
                  <a:close/>
                </a:path>
              </a:pathLst>
            </a:custGeom>
            <a:solidFill>
              <a:srgbClr val="4A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43" name="Freeform 10"/>
            <p:cNvSpPr>
              <a:spLocks noChangeArrowheads="1"/>
            </p:cNvSpPr>
            <p:nvPr/>
          </p:nvSpPr>
          <p:spPr bwMode="auto">
            <a:xfrm>
              <a:off x="4672" y="3570"/>
              <a:ext cx="275" cy="229"/>
            </a:xfrm>
            <a:custGeom>
              <a:avLst/>
              <a:gdLst>
                <a:gd name="T0" fmla="*/ 0 w 430"/>
                <a:gd name="T1" fmla="*/ 53 h 274"/>
                <a:gd name="T2" fmla="*/ 1 w 430"/>
                <a:gd name="T3" fmla="*/ 46 h 274"/>
                <a:gd name="T4" fmla="*/ 1 w 430"/>
                <a:gd name="T5" fmla="*/ 39 h 274"/>
                <a:gd name="T6" fmla="*/ 2 w 430"/>
                <a:gd name="T7" fmla="*/ 33 h 274"/>
                <a:gd name="T8" fmla="*/ 3 w 430"/>
                <a:gd name="T9" fmla="*/ 26 h 274"/>
                <a:gd name="T10" fmla="*/ 4 w 430"/>
                <a:gd name="T11" fmla="*/ 19 h 274"/>
                <a:gd name="T12" fmla="*/ 5 w 430"/>
                <a:gd name="T13" fmla="*/ 13 h 274"/>
                <a:gd name="T14" fmla="*/ 6 w 430"/>
                <a:gd name="T15" fmla="*/ 7 h 274"/>
                <a:gd name="T16" fmla="*/ 7 w 430"/>
                <a:gd name="T17" fmla="*/ 0 h 274"/>
                <a:gd name="T18" fmla="*/ 8 w 430"/>
                <a:gd name="T19" fmla="*/ 13 h 274"/>
                <a:gd name="T20" fmla="*/ 8 w 430"/>
                <a:gd name="T21" fmla="*/ 23 h 274"/>
                <a:gd name="T22" fmla="*/ 9 w 430"/>
                <a:gd name="T23" fmla="*/ 33 h 274"/>
                <a:gd name="T24" fmla="*/ 10 w 430"/>
                <a:gd name="T25" fmla="*/ 40 h 274"/>
                <a:gd name="T26" fmla="*/ 11 w 430"/>
                <a:gd name="T27" fmla="*/ 47 h 274"/>
                <a:gd name="T28" fmla="*/ 12 w 430"/>
                <a:gd name="T29" fmla="*/ 53 h 274"/>
                <a:gd name="T30" fmla="*/ 12 w 430"/>
                <a:gd name="T31" fmla="*/ 59 h 274"/>
                <a:gd name="T32" fmla="*/ 12 w 430"/>
                <a:gd name="T33" fmla="*/ 66 h 274"/>
                <a:gd name="T34" fmla="*/ 11 w 430"/>
                <a:gd name="T35" fmla="*/ 64 h 274"/>
                <a:gd name="T36" fmla="*/ 9 w 430"/>
                <a:gd name="T37" fmla="*/ 64 h 274"/>
                <a:gd name="T38" fmla="*/ 8 w 430"/>
                <a:gd name="T39" fmla="*/ 64 h 274"/>
                <a:gd name="T40" fmla="*/ 6 w 430"/>
                <a:gd name="T41" fmla="*/ 64 h 274"/>
                <a:gd name="T42" fmla="*/ 4 w 430"/>
                <a:gd name="T43" fmla="*/ 62 h 274"/>
                <a:gd name="T44" fmla="*/ 2 w 430"/>
                <a:gd name="T45" fmla="*/ 59 h 274"/>
                <a:gd name="T46" fmla="*/ 1 w 430"/>
                <a:gd name="T47" fmla="*/ 56 h 274"/>
                <a:gd name="T48" fmla="*/ 0 w 430"/>
                <a:gd name="T49" fmla="*/ 53 h 27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30"/>
                <a:gd name="T76" fmla="*/ 0 h 274"/>
                <a:gd name="T77" fmla="*/ 430 w 430"/>
                <a:gd name="T78" fmla="*/ 274 h 27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30" h="274">
                  <a:moveTo>
                    <a:pt x="0" y="220"/>
                  </a:moveTo>
                  <a:lnTo>
                    <a:pt x="18" y="192"/>
                  </a:lnTo>
                  <a:lnTo>
                    <a:pt x="46" y="165"/>
                  </a:lnTo>
                  <a:lnTo>
                    <a:pt x="80" y="137"/>
                  </a:lnTo>
                  <a:lnTo>
                    <a:pt x="118" y="110"/>
                  </a:lnTo>
                  <a:lnTo>
                    <a:pt x="153" y="83"/>
                  </a:lnTo>
                  <a:lnTo>
                    <a:pt x="189" y="55"/>
                  </a:lnTo>
                  <a:lnTo>
                    <a:pt x="217" y="28"/>
                  </a:lnTo>
                  <a:lnTo>
                    <a:pt x="237" y="0"/>
                  </a:lnTo>
                  <a:lnTo>
                    <a:pt x="255" y="55"/>
                  </a:lnTo>
                  <a:lnTo>
                    <a:pt x="285" y="101"/>
                  </a:lnTo>
                  <a:lnTo>
                    <a:pt x="319" y="137"/>
                  </a:lnTo>
                  <a:lnTo>
                    <a:pt x="355" y="170"/>
                  </a:lnTo>
                  <a:lnTo>
                    <a:pt x="386" y="196"/>
                  </a:lnTo>
                  <a:lnTo>
                    <a:pt x="413" y="221"/>
                  </a:lnTo>
                  <a:lnTo>
                    <a:pt x="429" y="246"/>
                  </a:lnTo>
                  <a:lnTo>
                    <a:pt x="430" y="274"/>
                  </a:lnTo>
                  <a:lnTo>
                    <a:pt x="382" y="271"/>
                  </a:lnTo>
                  <a:lnTo>
                    <a:pt x="327" y="269"/>
                  </a:lnTo>
                  <a:lnTo>
                    <a:pt x="265" y="267"/>
                  </a:lnTo>
                  <a:lnTo>
                    <a:pt x="201" y="264"/>
                  </a:lnTo>
                  <a:lnTo>
                    <a:pt x="138" y="258"/>
                  </a:lnTo>
                  <a:lnTo>
                    <a:pt x="81" y="248"/>
                  </a:lnTo>
                  <a:lnTo>
                    <a:pt x="33" y="235"/>
                  </a:lnTo>
                  <a:lnTo>
                    <a:pt x="0" y="220"/>
                  </a:lnTo>
                  <a:close/>
                </a:path>
              </a:pathLst>
            </a:custGeom>
            <a:solidFill>
              <a:srgbClr val="38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44" name="Freeform 11"/>
            <p:cNvSpPr>
              <a:spLocks noChangeArrowheads="1"/>
            </p:cNvSpPr>
            <p:nvPr/>
          </p:nvSpPr>
          <p:spPr bwMode="auto">
            <a:xfrm>
              <a:off x="4809" y="2249"/>
              <a:ext cx="166" cy="95"/>
            </a:xfrm>
            <a:custGeom>
              <a:avLst/>
              <a:gdLst>
                <a:gd name="T0" fmla="*/ 8 w 259"/>
                <a:gd name="T1" fmla="*/ 16 h 114"/>
                <a:gd name="T2" fmla="*/ 5 w 259"/>
                <a:gd name="T3" fmla="*/ 23 h 114"/>
                <a:gd name="T4" fmla="*/ 3 w 259"/>
                <a:gd name="T5" fmla="*/ 25 h 114"/>
                <a:gd name="T6" fmla="*/ 2 w 259"/>
                <a:gd name="T7" fmla="*/ 27 h 114"/>
                <a:gd name="T8" fmla="*/ 1 w 259"/>
                <a:gd name="T9" fmla="*/ 27 h 114"/>
                <a:gd name="T10" fmla="*/ 1 w 259"/>
                <a:gd name="T11" fmla="*/ 23 h 114"/>
                <a:gd name="T12" fmla="*/ 1 w 259"/>
                <a:gd name="T13" fmla="*/ 18 h 114"/>
                <a:gd name="T14" fmla="*/ 0 w 259"/>
                <a:gd name="T15" fmla="*/ 9 h 114"/>
                <a:gd name="T16" fmla="*/ 1 w 259"/>
                <a:gd name="T17" fmla="*/ 0 h 114"/>
                <a:gd name="T18" fmla="*/ 1 w 259"/>
                <a:gd name="T19" fmla="*/ 3 h 114"/>
                <a:gd name="T20" fmla="*/ 1 w 259"/>
                <a:gd name="T21" fmla="*/ 5 h 114"/>
                <a:gd name="T22" fmla="*/ 2 w 259"/>
                <a:gd name="T23" fmla="*/ 6 h 114"/>
                <a:gd name="T24" fmla="*/ 3 w 259"/>
                <a:gd name="T25" fmla="*/ 6 h 114"/>
                <a:gd name="T26" fmla="*/ 3 w 259"/>
                <a:gd name="T27" fmla="*/ 6 h 114"/>
                <a:gd name="T28" fmla="*/ 4 w 259"/>
                <a:gd name="T29" fmla="*/ 5 h 114"/>
                <a:gd name="T30" fmla="*/ 5 w 259"/>
                <a:gd name="T31" fmla="*/ 3 h 114"/>
                <a:gd name="T32" fmla="*/ 6 w 259"/>
                <a:gd name="T33" fmla="*/ 3 h 114"/>
                <a:gd name="T34" fmla="*/ 6 w 259"/>
                <a:gd name="T35" fmla="*/ 1 h 114"/>
                <a:gd name="T36" fmla="*/ 7 w 259"/>
                <a:gd name="T37" fmla="*/ 3 h 114"/>
                <a:gd name="T38" fmla="*/ 7 w 259"/>
                <a:gd name="T39" fmla="*/ 3 h 114"/>
                <a:gd name="T40" fmla="*/ 8 w 259"/>
                <a:gd name="T41" fmla="*/ 4 h 114"/>
                <a:gd name="T42" fmla="*/ 8 w 259"/>
                <a:gd name="T43" fmla="*/ 6 h 114"/>
                <a:gd name="T44" fmla="*/ 8 w 259"/>
                <a:gd name="T45" fmla="*/ 9 h 114"/>
                <a:gd name="T46" fmla="*/ 8 w 259"/>
                <a:gd name="T47" fmla="*/ 12 h 114"/>
                <a:gd name="T48" fmla="*/ 8 w 259"/>
                <a:gd name="T49" fmla="*/ 16 h 11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59"/>
                <a:gd name="T76" fmla="*/ 0 h 114"/>
                <a:gd name="T77" fmla="*/ 259 w 259"/>
                <a:gd name="T78" fmla="*/ 114 h 11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59" h="114">
                  <a:moveTo>
                    <a:pt x="257" y="67"/>
                  </a:moveTo>
                  <a:lnTo>
                    <a:pt x="185" y="93"/>
                  </a:lnTo>
                  <a:lnTo>
                    <a:pt x="125" y="108"/>
                  </a:lnTo>
                  <a:lnTo>
                    <a:pt x="77" y="114"/>
                  </a:lnTo>
                  <a:lnTo>
                    <a:pt x="42" y="111"/>
                  </a:lnTo>
                  <a:lnTo>
                    <a:pt x="17" y="97"/>
                  </a:lnTo>
                  <a:lnTo>
                    <a:pt x="4" y="73"/>
                  </a:lnTo>
                  <a:lnTo>
                    <a:pt x="0" y="41"/>
                  </a:lnTo>
                  <a:lnTo>
                    <a:pt x="8" y="0"/>
                  </a:lnTo>
                  <a:lnTo>
                    <a:pt x="22" y="12"/>
                  </a:lnTo>
                  <a:lnTo>
                    <a:pt x="42" y="21"/>
                  </a:lnTo>
                  <a:lnTo>
                    <a:pt x="63" y="25"/>
                  </a:lnTo>
                  <a:lnTo>
                    <a:pt x="90" y="26"/>
                  </a:lnTo>
                  <a:lnTo>
                    <a:pt x="117" y="24"/>
                  </a:lnTo>
                  <a:lnTo>
                    <a:pt x="148" y="20"/>
                  </a:lnTo>
                  <a:lnTo>
                    <a:pt x="180" y="12"/>
                  </a:lnTo>
                  <a:lnTo>
                    <a:pt x="217" y="3"/>
                  </a:lnTo>
                  <a:lnTo>
                    <a:pt x="230" y="1"/>
                  </a:lnTo>
                  <a:lnTo>
                    <a:pt x="241" y="5"/>
                  </a:lnTo>
                  <a:lnTo>
                    <a:pt x="248" y="9"/>
                  </a:lnTo>
                  <a:lnTo>
                    <a:pt x="255" y="17"/>
                  </a:lnTo>
                  <a:lnTo>
                    <a:pt x="258" y="25"/>
                  </a:lnTo>
                  <a:lnTo>
                    <a:pt x="259" y="38"/>
                  </a:lnTo>
                  <a:lnTo>
                    <a:pt x="259" y="50"/>
                  </a:lnTo>
                  <a:lnTo>
                    <a:pt x="257" y="67"/>
                  </a:lnTo>
                  <a:close/>
                </a:path>
              </a:pathLst>
            </a:custGeom>
            <a:solidFill>
              <a:srgbClr val="6E21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45" name="Freeform 12"/>
            <p:cNvSpPr>
              <a:spLocks noChangeArrowheads="1"/>
            </p:cNvSpPr>
            <p:nvPr/>
          </p:nvSpPr>
          <p:spPr bwMode="auto">
            <a:xfrm>
              <a:off x="4809" y="2284"/>
              <a:ext cx="221" cy="112"/>
            </a:xfrm>
            <a:custGeom>
              <a:avLst/>
              <a:gdLst>
                <a:gd name="T0" fmla="*/ 10 w 345"/>
                <a:gd name="T1" fmla="*/ 7 h 134"/>
                <a:gd name="T2" fmla="*/ 8 w 345"/>
                <a:gd name="T3" fmla="*/ 18 h 134"/>
                <a:gd name="T4" fmla="*/ 6 w 345"/>
                <a:gd name="T5" fmla="*/ 26 h 134"/>
                <a:gd name="T6" fmla="*/ 5 w 345"/>
                <a:gd name="T7" fmla="*/ 30 h 134"/>
                <a:gd name="T8" fmla="*/ 4 w 345"/>
                <a:gd name="T9" fmla="*/ 32 h 134"/>
                <a:gd name="T10" fmla="*/ 3 w 345"/>
                <a:gd name="T11" fmla="*/ 30 h 134"/>
                <a:gd name="T12" fmla="*/ 2 w 345"/>
                <a:gd name="T13" fmla="*/ 26 h 134"/>
                <a:gd name="T14" fmla="*/ 1 w 345"/>
                <a:gd name="T15" fmla="*/ 19 h 134"/>
                <a:gd name="T16" fmla="*/ 0 w 345"/>
                <a:gd name="T17" fmla="*/ 11 h 134"/>
                <a:gd name="T18" fmla="*/ 1 w 345"/>
                <a:gd name="T19" fmla="*/ 11 h 134"/>
                <a:gd name="T20" fmla="*/ 2 w 345"/>
                <a:gd name="T21" fmla="*/ 9 h 134"/>
                <a:gd name="T22" fmla="*/ 3 w 345"/>
                <a:gd name="T23" fmla="*/ 9 h 134"/>
                <a:gd name="T24" fmla="*/ 3 w 345"/>
                <a:gd name="T25" fmla="*/ 8 h 134"/>
                <a:gd name="T26" fmla="*/ 4 w 345"/>
                <a:gd name="T27" fmla="*/ 8 h 134"/>
                <a:gd name="T28" fmla="*/ 5 w 345"/>
                <a:gd name="T29" fmla="*/ 7 h 134"/>
                <a:gd name="T30" fmla="*/ 6 w 345"/>
                <a:gd name="T31" fmla="*/ 7 h 134"/>
                <a:gd name="T32" fmla="*/ 8 w 345"/>
                <a:gd name="T33" fmla="*/ 6 h 134"/>
                <a:gd name="T34" fmla="*/ 8 w 345"/>
                <a:gd name="T35" fmla="*/ 3 h 134"/>
                <a:gd name="T36" fmla="*/ 8 w 345"/>
                <a:gd name="T37" fmla="*/ 3 h 134"/>
                <a:gd name="T38" fmla="*/ 8 w 345"/>
                <a:gd name="T39" fmla="*/ 1 h 134"/>
                <a:gd name="T40" fmla="*/ 8 w 345"/>
                <a:gd name="T41" fmla="*/ 0 h 134"/>
                <a:gd name="T42" fmla="*/ 9 w 345"/>
                <a:gd name="T43" fmla="*/ 0 h 134"/>
                <a:gd name="T44" fmla="*/ 9 w 345"/>
                <a:gd name="T45" fmla="*/ 3 h 134"/>
                <a:gd name="T46" fmla="*/ 10 w 345"/>
                <a:gd name="T47" fmla="*/ 3 h 134"/>
                <a:gd name="T48" fmla="*/ 10 w 345"/>
                <a:gd name="T49" fmla="*/ 7 h 13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45"/>
                <a:gd name="T76" fmla="*/ 0 h 134"/>
                <a:gd name="T77" fmla="*/ 345 w 345"/>
                <a:gd name="T78" fmla="*/ 134 h 13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45" h="134">
                  <a:moveTo>
                    <a:pt x="345" y="25"/>
                  </a:moveTo>
                  <a:lnTo>
                    <a:pt x="281" y="74"/>
                  </a:lnTo>
                  <a:lnTo>
                    <a:pt x="226" y="110"/>
                  </a:lnTo>
                  <a:lnTo>
                    <a:pt x="174" y="128"/>
                  </a:lnTo>
                  <a:lnTo>
                    <a:pt x="130" y="134"/>
                  </a:lnTo>
                  <a:lnTo>
                    <a:pt x="88" y="127"/>
                  </a:lnTo>
                  <a:lnTo>
                    <a:pt x="54" y="110"/>
                  </a:lnTo>
                  <a:lnTo>
                    <a:pt x="24" y="82"/>
                  </a:lnTo>
                  <a:lnTo>
                    <a:pt x="0" y="47"/>
                  </a:lnTo>
                  <a:lnTo>
                    <a:pt x="30" y="43"/>
                  </a:lnTo>
                  <a:lnTo>
                    <a:pt x="63" y="40"/>
                  </a:lnTo>
                  <a:lnTo>
                    <a:pt x="94" y="38"/>
                  </a:lnTo>
                  <a:lnTo>
                    <a:pt x="126" y="35"/>
                  </a:lnTo>
                  <a:lnTo>
                    <a:pt x="157" y="31"/>
                  </a:lnTo>
                  <a:lnTo>
                    <a:pt x="190" y="29"/>
                  </a:lnTo>
                  <a:lnTo>
                    <a:pt x="222" y="25"/>
                  </a:lnTo>
                  <a:lnTo>
                    <a:pt x="255" y="22"/>
                  </a:lnTo>
                  <a:lnTo>
                    <a:pt x="269" y="13"/>
                  </a:lnTo>
                  <a:lnTo>
                    <a:pt x="283" y="6"/>
                  </a:lnTo>
                  <a:lnTo>
                    <a:pt x="295" y="1"/>
                  </a:lnTo>
                  <a:lnTo>
                    <a:pt x="310" y="0"/>
                  </a:lnTo>
                  <a:lnTo>
                    <a:pt x="319" y="0"/>
                  </a:lnTo>
                  <a:lnTo>
                    <a:pt x="329" y="4"/>
                  </a:lnTo>
                  <a:lnTo>
                    <a:pt x="338" y="12"/>
                  </a:lnTo>
                  <a:lnTo>
                    <a:pt x="345" y="25"/>
                  </a:lnTo>
                  <a:close/>
                </a:path>
              </a:pathLst>
            </a:custGeom>
            <a:solidFill>
              <a:srgbClr val="6E21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46" name="Freeform 13"/>
            <p:cNvSpPr>
              <a:spLocks noChangeArrowheads="1"/>
            </p:cNvSpPr>
            <p:nvPr/>
          </p:nvSpPr>
          <p:spPr bwMode="auto">
            <a:xfrm>
              <a:off x="3500" y="2660"/>
              <a:ext cx="1453" cy="1067"/>
            </a:xfrm>
            <a:custGeom>
              <a:avLst/>
              <a:gdLst>
                <a:gd name="T0" fmla="*/ 62 w 2268"/>
                <a:gd name="T1" fmla="*/ 166 h 1280"/>
                <a:gd name="T2" fmla="*/ 63 w 2268"/>
                <a:gd name="T3" fmla="*/ 120 h 1280"/>
                <a:gd name="T4" fmla="*/ 63 w 2268"/>
                <a:gd name="T5" fmla="*/ 73 h 1280"/>
                <a:gd name="T6" fmla="*/ 64 w 2268"/>
                <a:gd name="T7" fmla="*/ 27 h 1280"/>
                <a:gd name="T8" fmla="*/ 63 w 2268"/>
                <a:gd name="T9" fmla="*/ 3 h 1280"/>
                <a:gd name="T10" fmla="*/ 61 w 2268"/>
                <a:gd name="T11" fmla="*/ 1 h 1280"/>
                <a:gd name="T12" fmla="*/ 59 w 2268"/>
                <a:gd name="T13" fmla="*/ 3 h 1280"/>
                <a:gd name="T14" fmla="*/ 56 w 2268"/>
                <a:gd name="T15" fmla="*/ 3 h 1280"/>
                <a:gd name="T16" fmla="*/ 50 w 2268"/>
                <a:gd name="T17" fmla="*/ 6 h 1280"/>
                <a:gd name="T18" fmla="*/ 38 w 2268"/>
                <a:gd name="T19" fmla="*/ 11 h 1280"/>
                <a:gd name="T20" fmla="*/ 27 w 2268"/>
                <a:gd name="T21" fmla="*/ 18 h 1280"/>
                <a:gd name="T22" fmla="*/ 15 w 2268"/>
                <a:gd name="T23" fmla="*/ 23 h 1280"/>
                <a:gd name="T24" fmla="*/ 8 w 2268"/>
                <a:gd name="T25" fmla="*/ 29 h 1280"/>
                <a:gd name="T26" fmla="*/ 6 w 2268"/>
                <a:gd name="T27" fmla="*/ 36 h 1280"/>
                <a:gd name="T28" fmla="*/ 4 w 2268"/>
                <a:gd name="T29" fmla="*/ 43 h 1280"/>
                <a:gd name="T30" fmla="*/ 1 w 2268"/>
                <a:gd name="T31" fmla="*/ 48 h 1280"/>
                <a:gd name="T32" fmla="*/ 1 w 2268"/>
                <a:gd name="T33" fmla="*/ 63 h 1280"/>
                <a:gd name="T34" fmla="*/ 3 w 2268"/>
                <a:gd name="T35" fmla="*/ 89 h 1280"/>
                <a:gd name="T36" fmla="*/ 4 w 2268"/>
                <a:gd name="T37" fmla="*/ 114 h 1280"/>
                <a:gd name="T38" fmla="*/ 5 w 2268"/>
                <a:gd name="T39" fmla="*/ 139 h 1280"/>
                <a:gd name="T40" fmla="*/ 5 w 2268"/>
                <a:gd name="T41" fmla="*/ 173 h 1280"/>
                <a:gd name="T42" fmla="*/ 5 w 2268"/>
                <a:gd name="T43" fmla="*/ 213 h 1280"/>
                <a:gd name="T44" fmla="*/ 5 w 2268"/>
                <a:gd name="T45" fmla="*/ 246 h 1280"/>
                <a:gd name="T46" fmla="*/ 8 w 2268"/>
                <a:gd name="T47" fmla="*/ 277 h 1280"/>
                <a:gd name="T48" fmla="*/ 12 w 2268"/>
                <a:gd name="T49" fmla="*/ 293 h 1280"/>
                <a:gd name="T50" fmla="*/ 17 w 2268"/>
                <a:gd name="T51" fmla="*/ 297 h 1280"/>
                <a:gd name="T52" fmla="*/ 24 w 2268"/>
                <a:gd name="T53" fmla="*/ 298 h 1280"/>
                <a:gd name="T54" fmla="*/ 29 w 2268"/>
                <a:gd name="T55" fmla="*/ 298 h 1280"/>
                <a:gd name="T56" fmla="*/ 38 w 2268"/>
                <a:gd name="T57" fmla="*/ 273 h 1280"/>
                <a:gd name="T58" fmla="*/ 45 w 2268"/>
                <a:gd name="T59" fmla="*/ 255 h 1280"/>
                <a:gd name="T60" fmla="*/ 51 w 2268"/>
                <a:gd name="T61" fmla="*/ 259 h 1280"/>
                <a:gd name="T62" fmla="*/ 56 w 2268"/>
                <a:gd name="T63" fmla="*/ 263 h 1280"/>
                <a:gd name="T64" fmla="*/ 59 w 2268"/>
                <a:gd name="T65" fmla="*/ 251 h 1280"/>
                <a:gd name="T66" fmla="*/ 60 w 2268"/>
                <a:gd name="T67" fmla="*/ 233 h 1280"/>
                <a:gd name="T68" fmla="*/ 60 w 2268"/>
                <a:gd name="T69" fmla="*/ 216 h 1280"/>
                <a:gd name="T70" fmla="*/ 62 w 2268"/>
                <a:gd name="T71" fmla="*/ 198 h 128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268"/>
                <a:gd name="T109" fmla="*/ 0 h 1280"/>
                <a:gd name="T110" fmla="*/ 2268 w 2268"/>
                <a:gd name="T111" fmla="*/ 1280 h 128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268" h="1280">
                  <a:moveTo>
                    <a:pt x="2193" y="816"/>
                  </a:moveTo>
                  <a:lnTo>
                    <a:pt x="2202" y="714"/>
                  </a:lnTo>
                  <a:lnTo>
                    <a:pt x="2210" y="615"/>
                  </a:lnTo>
                  <a:lnTo>
                    <a:pt x="2220" y="514"/>
                  </a:lnTo>
                  <a:lnTo>
                    <a:pt x="2230" y="415"/>
                  </a:lnTo>
                  <a:lnTo>
                    <a:pt x="2238" y="313"/>
                  </a:lnTo>
                  <a:lnTo>
                    <a:pt x="2248" y="214"/>
                  </a:lnTo>
                  <a:lnTo>
                    <a:pt x="2258" y="114"/>
                  </a:lnTo>
                  <a:lnTo>
                    <a:pt x="2268" y="14"/>
                  </a:lnTo>
                  <a:lnTo>
                    <a:pt x="2230" y="3"/>
                  </a:lnTo>
                  <a:lnTo>
                    <a:pt x="2193" y="0"/>
                  </a:lnTo>
                  <a:lnTo>
                    <a:pt x="2154" y="1"/>
                  </a:lnTo>
                  <a:lnTo>
                    <a:pt x="2114" y="7"/>
                  </a:lnTo>
                  <a:lnTo>
                    <a:pt x="2075" y="10"/>
                  </a:lnTo>
                  <a:lnTo>
                    <a:pt x="2035" y="14"/>
                  </a:lnTo>
                  <a:lnTo>
                    <a:pt x="1997" y="13"/>
                  </a:lnTo>
                  <a:lnTo>
                    <a:pt x="1962" y="8"/>
                  </a:lnTo>
                  <a:lnTo>
                    <a:pt x="1757" y="21"/>
                  </a:lnTo>
                  <a:lnTo>
                    <a:pt x="1554" y="34"/>
                  </a:lnTo>
                  <a:lnTo>
                    <a:pt x="1349" y="47"/>
                  </a:lnTo>
                  <a:lnTo>
                    <a:pt x="1146" y="61"/>
                  </a:lnTo>
                  <a:lnTo>
                    <a:pt x="941" y="73"/>
                  </a:lnTo>
                  <a:lnTo>
                    <a:pt x="738" y="88"/>
                  </a:lnTo>
                  <a:lnTo>
                    <a:pt x="533" y="101"/>
                  </a:lnTo>
                  <a:lnTo>
                    <a:pt x="330" y="115"/>
                  </a:lnTo>
                  <a:lnTo>
                    <a:pt x="285" y="124"/>
                  </a:lnTo>
                  <a:lnTo>
                    <a:pt x="245" y="137"/>
                  </a:lnTo>
                  <a:lnTo>
                    <a:pt x="207" y="152"/>
                  </a:lnTo>
                  <a:lnTo>
                    <a:pt x="170" y="168"/>
                  </a:lnTo>
                  <a:lnTo>
                    <a:pt x="131" y="183"/>
                  </a:lnTo>
                  <a:lnTo>
                    <a:pt x="91" y="197"/>
                  </a:lnTo>
                  <a:lnTo>
                    <a:pt x="48" y="208"/>
                  </a:lnTo>
                  <a:lnTo>
                    <a:pt x="0" y="214"/>
                  </a:lnTo>
                  <a:lnTo>
                    <a:pt x="26" y="269"/>
                  </a:lnTo>
                  <a:lnTo>
                    <a:pt x="55" y="324"/>
                  </a:lnTo>
                  <a:lnTo>
                    <a:pt x="83" y="379"/>
                  </a:lnTo>
                  <a:lnTo>
                    <a:pt x="111" y="434"/>
                  </a:lnTo>
                  <a:lnTo>
                    <a:pt x="138" y="488"/>
                  </a:lnTo>
                  <a:lnTo>
                    <a:pt x="166" y="543"/>
                  </a:lnTo>
                  <a:lnTo>
                    <a:pt x="194" y="598"/>
                  </a:lnTo>
                  <a:lnTo>
                    <a:pt x="223" y="653"/>
                  </a:lnTo>
                  <a:lnTo>
                    <a:pt x="186" y="746"/>
                  </a:lnTo>
                  <a:lnTo>
                    <a:pt x="168" y="833"/>
                  </a:lnTo>
                  <a:lnTo>
                    <a:pt x="163" y="911"/>
                  </a:lnTo>
                  <a:lnTo>
                    <a:pt x="175" y="987"/>
                  </a:lnTo>
                  <a:lnTo>
                    <a:pt x="194" y="1056"/>
                  </a:lnTo>
                  <a:lnTo>
                    <a:pt x="225" y="1123"/>
                  </a:lnTo>
                  <a:lnTo>
                    <a:pt x="262" y="1186"/>
                  </a:lnTo>
                  <a:lnTo>
                    <a:pt x="304" y="1248"/>
                  </a:lnTo>
                  <a:lnTo>
                    <a:pt x="408" y="1256"/>
                  </a:lnTo>
                  <a:lnTo>
                    <a:pt x="511" y="1264"/>
                  </a:lnTo>
                  <a:lnTo>
                    <a:pt x="615" y="1270"/>
                  </a:lnTo>
                  <a:lnTo>
                    <a:pt x="721" y="1277"/>
                  </a:lnTo>
                  <a:lnTo>
                    <a:pt x="825" y="1280"/>
                  </a:lnTo>
                  <a:lnTo>
                    <a:pt x="933" y="1280"/>
                  </a:lnTo>
                  <a:lnTo>
                    <a:pt x="1040" y="1276"/>
                  </a:lnTo>
                  <a:lnTo>
                    <a:pt x="1150" y="1268"/>
                  </a:lnTo>
                  <a:lnTo>
                    <a:pt x="1324" y="1170"/>
                  </a:lnTo>
                  <a:lnTo>
                    <a:pt x="1470" y="1115"/>
                  </a:lnTo>
                  <a:lnTo>
                    <a:pt x="1593" y="1094"/>
                  </a:lnTo>
                  <a:lnTo>
                    <a:pt x="1702" y="1097"/>
                  </a:lnTo>
                  <a:lnTo>
                    <a:pt x="1796" y="1110"/>
                  </a:lnTo>
                  <a:lnTo>
                    <a:pt x="1887" y="1126"/>
                  </a:lnTo>
                  <a:lnTo>
                    <a:pt x="1976" y="1131"/>
                  </a:lnTo>
                  <a:lnTo>
                    <a:pt x="2072" y="1116"/>
                  </a:lnTo>
                  <a:lnTo>
                    <a:pt x="2084" y="1077"/>
                  </a:lnTo>
                  <a:lnTo>
                    <a:pt x="2094" y="1041"/>
                  </a:lnTo>
                  <a:lnTo>
                    <a:pt x="2104" y="1003"/>
                  </a:lnTo>
                  <a:lnTo>
                    <a:pt x="2114" y="966"/>
                  </a:lnTo>
                  <a:lnTo>
                    <a:pt x="2125" y="927"/>
                  </a:lnTo>
                  <a:lnTo>
                    <a:pt x="2142" y="891"/>
                  </a:lnTo>
                  <a:lnTo>
                    <a:pt x="2163" y="853"/>
                  </a:lnTo>
                  <a:lnTo>
                    <a:pt x="2193" y="816"/>
                  </a:lnTo>
                  <a:close/>
                </a:path>
              </a:pathLst>
            </a:custGeom>
            <a:solidFill>
              <a:srgbClr val="6E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47" name="Freeform 14"/>
            <p:cNvSpPr>
              <a:spLocks noChangeArrowheads="1"/>
            </p:cNvSpPr>
            <p:nvPr/>
          </p:nvSpPr>
          <p:spPr bwMode="auto">
            <a:xfrm>
              <a:off x="3515" y="2668"/>
              <a:ext cx="1422" cy="1041"/>
            </a:xfrm>
            <a:custGeom>
              <a:avLst/>
              <a:gdLst>
                <a:gd name="T0" fmla="*/ 60 w 2220"/>
                <a:gd name="T1" fmla="*/ 162 h 1244"/>
                <a:gd name="T2" fmla="*/ 61 w 2220"/>
                <a:gd name="T3" fmla="*/ 117 h 1244"/>
                <a:gd name="T4" fmla="*/ 62 w 2220"/>
                <a:gd name="T5" fmla="*/ 71 h 1244"/>
                <a:gd name="T6" fmla="*/ 62 w 2220"/>
                <a:gd name="T7" fmla="*/ 26 h 1244"/>
                <a:gd name="T8" fmla="*/ 62 w 2220"/>
                <a:gd name="T9" fmla="*/ 3 h 1244"/>
                <a:gd name="T10" fmla="*/ 60 w 2220"/>
                <a:gd name="T11" fmla="*/ 1 h 1244"/>
                <a:gd name="T12" fmla="*/ 57 w 2220"/>
                <a:gd name="T13" fmla="*/ 3 h 1244"/>
                <a:gd name="T14" fmla="*/ 54 w 2220"/>
                <a:gd name="T15" fmla="*/ 3 h 1244"/>
                <a:gd name="T16" fmla="*/ 48 w 2220"/>
                <a:gd name="T17" fmla="*/ 4 h 1244"/>
                <a:gd name="T18" fmla="*/ 37 w 2220"/>
                <a:gd name="T19" fmla="*/ 10 h 1244"/>
                <a:gd name="T20" fmla="*/ 26 w 2220"/>
                <a:gd name="T21" fmla="*/ 16 h 1244"/>
                <a:gd name="T22" fmla="*/ 15 w 2220"/>
                <a:gd name="T23" fmla="*/ 23 h 1244"/>
                <a:gd name="T24" fmla="*/ 8 w 2220"/>
                <a:gd name="T25" fmla="*/ 27 h 1244"/>
                <a:gd name="T26" fmla="*/ 6 w 2220"/>
                <a:gd name="T27" fmla="*/ 34 h 1244"/>
                <a:gd name="T28" fmla="*/ 4 w 2220"/>
                <a:gd name="T29" fmla="*/ 41 h 1244"/>
                <a:gd name="T30" fmla="*/ 1 w 2220"/>
                <a:gd name="T31" fmla="*/ 49 h 1244"/>
                <a:gd name="T32" fmla="*/ 1 w 2220"/>
                <a:gd name="T33" fmla="*/ 62 h 1244"/>
                <a:gd name="T34" fmla="*/ 2 w 2220"/>
                <a:gd name="T35" fmla="*/ 88 h 1244"/>
                <a:gd name="T36" fmla="*/ 4 w 2220"/>
                <a:gd name="T37" fmla="*/ 112 h 1244"/>
                <a:gd name="T38" fmla="*/ 5 w 2220"/>
                <a:gd name="T39" fmla="*/ 136 h 1244"/>
                <a:gd name="T40" fmla="*/ 5 w 2220"/>
                <a:gd name="T41" fmla="*/ 171 h 1244"/>
                <a:gd name="T42" fmla="*/ 5 w 2220"/>
                <a:gd name="T43" fmla="*/ 208 h 1244"/>
                <a:gd name="T44" fmla="*/ 6 w 2220"/>
                <a:gd name="T45" fmla="*/ 240 h 1244"/>
                <a:gd name="T46" fmla="*/ 8 w 2220"/>
                <a:gd name="T47" fmla="*/ 269 h 1244"/>
                <a:gd name="T48" fmla="*/ 12 w 2220"/>
                <a:gd name="T49" fmla="*/ 285 h 1244"/>
                <a:gd name="T50" fmla="*/ 18 w 2220"/>
                <a:gd name="T51" fmla="*/ 292 h 1244"/>
                <a:gd name="T52" fmla="*/ 23 w 2220"/>
                <a:gd name="T53" fmla="*/ 298 h 1244"/>
                <a:gd name="T54" fmla="*/ 29 w 2220"/>
                <a:gd name="T55" fmla="*/ 299 h 1244"/>
                <a:gd name="T56" fmla="*/ 37 w 2220"/>
                <a:gd name="T57" fmla="*/ 275 h 1244"/>
                <a:gd name="T58" fmla="*/ 44 w 2220"/>
                <a:gd name="T59" fmla="*/ 255 h 1244"/>
                <a:gd name="T60" fmla="*/ 49 w 2220"/>
                <a:gd name="T61" fmla="*/ 255 h 1244"/>
                <a:gd name="T62" fmla="*/ 54 w 2220"/>
                <a:gd name="T63" fmla="*/ 257 h 1244"/>
                <a:gd name="T64" fmla="*/ 57 w 2220"/>
                <a:gd name="T65" fmla="*/ 245 h 1244"/>
                <a:gd name="T66" fmla="*/ 58 w 2220"/>
                <a:gd name="T67" fmla="*/ 228 h 1244"/>
                <a:gd name="T68" fmla="*/ 58 w 2220"/>
                <a:gd name="T69" fmla="*/ 210 h 1244"/>
                <a:gd name="T70" fmla="*/ 59 w 2220"/>
                <a:gd name="T71" fmla="*/ 194 h 124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220"/>
                <a:gd name="T109" fmla="*/ 0 h 1244"/>
                <a:gd name="T110" fmla="*/ 2220 w 2220"/>
                <a:gd name="T111" fmla="*/ 1244 h 124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220" h="1244">
                  <a:moveTo>
                    <a:pt x="2114" y="771"/>
                  </a:moveTo>
                  <a:lnTo>
                    <a:pt x="2123" y="675"/>
                  </a:lnTo>
                  <a:lnTo>
                    <a:pt x="2137" y="581"/>
                  </a:lnTo>
                  <a:lnTo>
                    <a:pt x="2151" y="487"/>
                  </a:lnTo>
                  <a:lnTo>
                    <a:pt x="2166" y="393"/>
                  </a:lnTo>
                  <a:lnTo>
                    <a:pt x="2180" y="297"/>
                  </a:lnTo>
                  <a:lnTo>
                    <a:pt x="2196" y="203"/>
                  </a:lnTo>
                  <a:lnTo>
                    <a:pt x="2209" y="108"/>
                  </a:lnTo>
                  <a:lnTo>
                    <a:pt x="2220" y="14"/>
                  </a:lnTo>
                  <a:lnTo>
                    <a:pt x="2183" y="4"/>
                  </a:lnTo>
                  <a:lnTo>
                    <a:pt x="2142" y="0"/>
                  </a:lnTo>
                  <a:lnTo>
                    <a:pt x="2100" y="1"/>
                  </a:lnTo>
                  <a:lnTo>
                    <a:pt x="2058" y="5"/>
                  </a:lnTo>
                  <a:lnTo>
                    <a:pt x="2012" y="8"/>
                  </a:lnTo>
                  <a:lnTo>
                    <a:pt x="1970" y="10"/>
                  </a:lnTo>
                  <a:lnTo>
                    <a:pt x="1931" y="9"/>
                  </a:lnTo>
                  <a:lnTo>
                    <a:pt x="1895" y="4"/>
                  </a:lnTo>
                  <a:lnTo>
                    <a:pt x="1700" y="15"/>
                  </a:lnTo>
                  <a:lnTo>
                    <a:pt x="1509" y="29"/>
                  </a:lnTo>
                  <a:lnTo>
                    <a:pt x="1314" y="42"/>
                  </a:lnTo>
                  <a:lnTo>
                    <a:pt x="1122" y="55"/>
                  </a:lnTo>
                  <a:lnTo>
                    <a:pt x="928" y="66"/>
                  </a:lnTo>
                  <a:lnTo>
                    <a:pt x="735" y="79"/>
                  </a:lnTo>
                  <a:lnTo>
                    <a:pt x="542" y="93"/>
                  </a:lnTo>
                  <a:lnTo>
                    <a:pt x="350" y="106"/>
                  </a:lnTo>
                  <a:lnTo>
                    <a:pt x="304" y="113"/>
                  </a:lnTo>
                  <a:lnTo>
                    <a:pt x="262" y="128"/>
                  </a:lnTo>
                  <a:lnTo>
                    <a:pt x="220" y="142"/>
                  </a:lnTo>
                  <a:lnTo>
                    <a:pt x="179" y="160"/>
                  </a:lnTo>
                  <a:lnTo>
                    <a:pt x="135" y="175"/>
                  </a:lnTo>
                  <a:lnTo>
                    <a:pt x="91" y="190"/>
                  </a:lnTo>
                  <a:lnTo>
                    <a:pt x="46" y="201"/>
                  </a:lnTo>
                  <a:lnTo>
                    <a:pt x="0" y="207"/>
                  </a:lnTo>
                  <a:lnTo>
                    <a:pt x="25" y="258"/>
                  </a:lnTo>
                  <a:lnTo>
                    <a:pt x="52" y="311"/>
                  </a:lnTo>
                  <a:lnTo>
                    <a:pt x="77" y="363"/>
                  </a:lnTo>
                  <a:lnTo>
                    <a:pt x="104" y="415"/>
                  </a:lnTo>
                  <a:lnTo>
                    <a:pt x="129" y="466"/>
                  </a:lnTo>
                  <a:lnTo>
                    <a:pt x="156" y="518"/>
                  </a:lnTo>
                  <a:lnTo>
                    <a:pt x="183" y="570"/>
                  </a:lnTo>
                  <a:lnTo>
                    <a:pt x="210" y="623"/>
                  </a:lnTo>
                  <a:lnTo>
                    <a:pt x="177" y="710"/>
                  </a:lnTo>
                  <a:lnTo>
                    <a:pt x="163" y="792"/>
                  </a:lnTo>
                  <a:lnTo>
                    <a:pt x="166" y="865"/>
                  </a:lnTo>
                  <a:lnTo>
                    <a:pt x="183" y="936"/>
                  </a:lnTo>
                  <a:lnTo>
                    <a:pt x="208" y="1000"/>
                  </a:lnTo>
                  <a:lnTo>
                    <a:pt x="242" y="1063"/>
                  </a:lnTo>
                  <a:lnTo>
                    <a:pt x="282" y="1121"/>
                  </a:lnTo>
                  <a:lnTo>
                    <a:pt x="324" y="1180"/>
                  </a:lnTo>
                  <a:lnTo>
                    <a:pt x="422" y="1188"/>
                  </a:lnTo>
                  <a:lnTo>
                    <a:pt x="519" y="1201"/>
                  </a:lnTo>
                  <a:lnTo>
                    <a:pt x="616" y="1214"/>
                  </a:lnTo>
                  <a:lnTo>
                    <a:pt x="715" y="1227"/>
                  </a:lnTo>
                  <a:lnTo>
                    <a:pt x="813" y="1238"/>
                  </a:lnTo>
                  <a:lnTo>
                    <a:pt x="914" y="1244"/>
                  </a:lnTo>
                  <a:lnTo>
                    <a:pt x="1016" y="1244"/>
                  </a:lnTo>
                  <a:lnTo>
                    <a:pt x="1122" y="1239"/>
                  </a:lnTo>
                  <a:lnTo>
                    <a:pt x="1285" y="1145"/>
                  </a:lnTo>
                  <a:lnTo>
                    <a:pt x="1425" y="1089"/>
                  </a:lnTo>
                  <a:lnTo>
                    <a:pt x="1544" y="1063"/>
                  </a:lnTo>
                  <a:lnTo>
                    <a:pt x="1645" y="1057"/>
                  </a:lnTo>
                  <a:lnTo>
                    <a:pt x="1736" y="1061"/>
                  </a:lnTo>
                  <a:lnTo>
                    <a:pt x="1822" y="1069"/>
                  </a:lnTo>
                  <a:lnTo>
                    <a:pt x="1907" y="1069"/>
                  </a:lnTo>
                  <a:lnTo>
                    <a:pt x="1998" y="1055"/>
                  </a:lnTo>
                  <a:lnTo>
                    <a:pt x="2010" y="1018"/>
                  </a:lnTo>
                  <a:lnTo>
                    <a:pt x="2021" y="983"/>
                  </a:lnTo>
                  <a:lnTo>
                    <a:pt x="2029" y="946"/>
                  </a:lnTo>
                  <a:lnTo>
                    <a:pt x="2039" y="911"/>
                  </a:lnTo>
                  <a:lnTo>
                    <a:pt x="2051" y="876"/>
                  </a:lnTo>
                  <a:lnTo>
                    <a:pt x="2066" y="841"/>
                  </a:lnTo>
                  <a:lnTo>
                    <a:pt x="2086" y="805"/>
                  </a:lnTo>
                  <a:lnTo>
                    <a:pt x="2114" y="771"/>
                  </a:lnTo>
                  <a:close/>
                </a:path>
              </a:pathLst>
            </a:custGeom>
            <a:solidFill>
              <a:srgbClr val="7D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48" name="Freeform 15"/>
            <p:cNvSpPr>
              <a:spLocks noChangeArrowheads="1"/>
            </p:cNvSpPr>
            <p:nvPr/>
          </p:nvSpPr>
          <p:spPr bwMode="auto">
            <a:xfrm>
              <a:off x="3531" y="2677"/>
              <a:ext cx="1391" cy="1015"/>
            </a:xfrm>
            <a:custGeom>
              <a:avLst/>
              <a:gdLst>
                <a:gd name="T0" fmla="*/ 58 w 2172"/>
                <a:gd name="T1" fmla="*/ 149 h 1216"/>
                <a:gd name="T2" fmla="*/ 59 w 2172"/>
                <a:gd name="T3" fmla="*/ 108 h 1216"/>
                <a:gd name="T4" fmla="*/ 60 w 2172"/>
                <a:gd name="T5" fmla="*/ 66 h 1216"/>
                <a:gd name="T6" fmla="*/ 61 w 2172"/>
                <a:gd name="T7" fmla="*/ 25 h 1216"/>
                <a:gd name="T8" fmla="*/ 60 w 2172"/>
                <a:gd name="T9" fmla="*/ 3 h 1216"/>
                <a:gd name="T10" fmla="*/ 58 w 2172"/>
                <a:gd name="T11" fmla="*/ 0 h 1216"/>
                <a:gd name="T12" fmla="*/ 55 w 2172"/>
                <a:gd name="T13" fmla="*/ 3 h 1216"/>
                <a:gd name="T14" fmla="*/ 53 w 2172"/>
                <a:gd name="T15" fmla="*/ 3 h 1216"/>
                <a:gd name="T16" fmla="*/ 46 w 2172"/>
                <a:gd name="T17" fmla="*/ 4 h 1216"/>
                <a:gd name="T18" fmla="*/ 36 w 2172"/>
                <a:gd name="T19" fmla="*/ 9 h 1216"/>
                <a:gd name="T20" fmla="*/ 26 w 2172"/>
                <a:gd name="T21" fmla="*/ 15 h 1216"/>
                <a:gd name="T22" fmla="*/ 15 w 2172"/>
                <a:gd name="T23" fmla="*/ 19 h 1216"/>
                <a:gd name="T24" fmla="*/ 9 w 2172"/>
                <a:gd name="T25" fmla="*/ 25 h 1216"/>
                <a:gd name="T26" fmla="*/ 6 w 2172"/>
                <a:gd name="T27" fmla="*/ 32 h 1216"/>
                <a:gd name="T28" fmla="*/ 4 w 2172"/>
                <a:gd name="T29" fmla="*/ 40 h 1216"/>
                <a:gd name="T30" fmla="*/ 1 w 2172"/>
                <a:gd name="T31" fmla="*/ 46 h 1216"/>
                <a:gd name="T32" fmla="*/ 1 w 2172"/>
                <a:gd name="T33" fmla="*/ 59 h 1216"/>
                <a:gd name="T34" fmla="*/ 2 w 2172"/>
                <a:gd name="T35" fmla="*/ 83 h 1216"/>
                <a:gd name="T36" fmla="*/ 3 w 2172"/>
                <a:gd name="T37" fmla="*/ 105 h 1216"/>
                <a:gd name="T38" fmla="*/ 5 w 2172"/>
                <a:gd name="T39" fmla="*/ 129 h 1216"/>
                <a:gd name="T40" fmla="*/ 5 w 2172"/>
                <a:gd name="T41" fmla="*/ 160 h 1216"/>
                <a:gd name="T42" fmla="*/ 5 w 2172"/>
                <a:gd name="T43" fmla="*/ 194 h 1216"/>
                <a:gd name="T44" fmla="*/ 6 w 2172"/>
                <a:gd name="T45" fmla="*/ 223 h 1216"/>
                <a:gd name="T46" fmla="*/ 8 w 2172"/>
                <a:gd name="T47" fmla="*/ 250 h 1216"/>
                <a:gd name="T48" fmla="*/ 12 w 2172"/>
                <a:gd name="T49" fmla="*/ 265 h 1216"/>
                <a:gd name="T50" fmla="*/ 18 w 2172"/>
                <a:gd name="T51" fmla="*/ 273 h 1216"/>
                <a:gd name="T52" fmla="*/ 22 w 2172"/>
                <a:gd name="T53" fmla="*/ 283 h 1216"/>
                <a:gd name="T54" fmla="*/ 28 w 2172"/>
                <a:gd name="T55" fmla="*/ 286 h 1216"/>
                <a:gd name="T56" fmla="*/ 35 w 2172"/>
                <a:gd name="T57" fmla="*/ 265 h 1216"/>
                <a:gd name="T58" fmla="*/ 42 w 2172"/>
                <a:gd name="T59" fmla="*/ 243 h 1216"/>
                <a:gd name="T60" fmla="*/ 47 w 2172"/>
                <a:gd name="T61" fmla="*/ 240 h 1216"/>
                <a:gd name="T62" fmla="*/ 52 w 2172"/>
                <a:gd name="T63" fmla="*/ 238 h 1216"/>
                <a:gd name="T64" fmla="*/ 54 w 2172"/>
                <a:gd name="T65" fmla="*/ 226 h 1216"/>
                <a:gd name="T66" fmla="*/ 55 w 2172"/>
                <a:gd name="T67" fmla="*/ 210 h 1216"/>
                <a:gd name="T68" fmla="*/ 56 w 2172"/>
                <a:gd name="T69" fmla="*/ 195 h 1216"/>
                <a:gd name="T70" fmla="*/ 56 w 2172"/>
                <a:gd name="T71" fmla="*/ 179 h 12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172"/>
                <a:gd name="T109" fmla="*/ 0 h 1216"/>
                <a:gd name="T110" fmla="*/ 2172 w 2172"/>
                <a:gd name="T111" fmla="*/ 1216 h 121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172" h="1216">
                  <a:moveTo>
                    <a:pt x="2035" y="726"/>
                  </a:moveTo>
                  <a:lnTo>
                    <a:pt x="2046" y="636"/>
                  </a:lnTo>
                  <a:lnTo>
                    <a:pt x="2062" y="547"/>
                  </a:lnTo>
                  <a:lnTo>
                    <a:pt x="2082" y="459"/>
                  </a:lnTo>
                  <a:lnTo>
                    <a:pt x="2103" y="371"/>
                  </a:lnTo>
                  <a:lnTo>
                    <a:pt x="2123" y="282"/>
                  </a:lnTo>
                  <a:lnTo>
                    <a:pt x="2144" y="195"/>
                  </a:lnTo>
                  <a:lnTo>
                    <a:pt x="2159" y="106"/>
                  </a:lnTo>
                  <a:lnTo>
                    <a:pt x="2172" y="17"/>
                  </a:lnTo>
                  <a:lnTo>
                    <a:pt x="2135" y="5"/>
                  </a:lnTo>
                  <a:lnTo>
                    <a:pt x="2094" y="2"/>
                  </a:lnTo>
                  <a:lnTo>
                    <a:pt x="2048" y="0"/>
                  </a:lnTo>
                  <a:lnTo>
                    <a:pt x="2000" y="4"/>
                  </a:lnTo>
                  <a:lnTo>
                    <a:pt x="1950" y="7"/>
                  </a:lnTo>
                  <a:lnTo>
                    <a:pt x="1905" y="9"/>
                  </a:lnTo>
                  <a:lnTo>
                    <a:pt x="1864" y="8"/>
                  </a:lnTo>
                  <a:lnTo>
                    <a:pt x="1829" y="3"/>
                  </a:lnTo>
                  <a:lnTo>
                    <a:pt x="1645" y="15"/>
                  </a:lnTo>
                  <a:lnTo>
                    <a:pt x="1462" y="26"/>
                  </a:lnTo>
                  <a:lnTo>
                    <a:pt x="1278" y="38"/>
                  </a:lnTo>
                  <a:lnTo>
                    <a:pt x="1096" y="50"/>
                  </a:lnTo>
                  <a:lnTo>
                    <a:pt x="914" y="62"/>
                  </a:lnTo>
                  <a:lnTo>
                    <a:pt x="732" y="73"/>
                  </a:lnTo>
                  <a:lnTo>
                    <a:pt x="550" y="85"/>
                  </a:lnTo>
                  <a:lnTo>
                    <a:pt x="368" y="98"/>
                  </a:lnTo>
                  <a:lnTo>
                    <a:pt x="324" y="107"/>
                  </a:lnTo>
                  <a:lnTo>
                    <a:pt x="279" y="120"/>
                  </a:lnTo>
                  <a:lnTo>
                    <a:pt x="232" y="137"/>
                  </a:lnTo>
                  <a:lnTo>
                    <a:pt x="187" y="156"/>
                  </a:lnTo>
                  <a:lnTo>
                    <a:pt x="139" y="171"/>
                  </a:lnTo>
                  <a:lnTo>
                    <a:pt x="93" y="187"/>
                  </a:lnTo>
                  <a:lnTo>
                    <a:pt x="45" y="197"/>
                  </a:lnTo>
                  <a:lnTo>
                    <a:pt x="0" y="204"/>
                  </a:lnTo>
                  <a:lnTo>
                    <a:pt x="24" y="252"/>
                  </a:lnTo>
                  <a:lnTo>
                    <a:pt x="49" y="302"/>
                  </a:lnTo>
                  <a:lnTo>
                    <a:pt x="73" y="350"/>
                  </a:lnTo>
                  <a:lnTo>
                    <a:pt x="98" y="400"/>
                  </a:lnTo>
                  <a:lnTo>
                    <a:pt x="122" y="448"/>
                  </a:lnTo>
                  <a:lnTo>
                    <a:pt x="148" y="498"/>
                  </a:lnTo>
                  <a:lnTo>
                    <a:pt x="173" y="546"/>
                  </a:lnTo>
                  <a:lnTo>
                    <a:pt x="199" y="597"/>
                  </a:lnTo>
                  <a:lnTo>
                    <a:pt x="169" y="679"/>
                  </a:lnTo>
                  <a:lnTo>
                    <a:pt x="160" y="755"/>
                  </a:lnTo>
                  <a:lnTo>
                    <a:pt x="169" y="823"/>
                  </a:lnTo>
                  <a:lnTo>
                    <a:pt x="192" y="888"/>
                  </a:lnTo>
                  <a:lnTo>
                    <a:pt x="223" y="947"/>
                  </a:lnTo>
                  <a:lnTo>
                    <a:pt x="261" y="1004"/>
                  </a:lnTo>
                  <a:lnTo>
                    <a:pt x="302" y="1059"/>
                  </a:lnTo>
                  <a:lnTo>
                    <a:pt x="343" y="1114"/>
                  </a:lnTo>
                  <a:lnTo>
                    <a:pt x="434" y="1123"/>
                  </a:lnTo>
                  <a:lnTo>
                    <a:pt x="526" y="1140"/>
                  </a:lnTo>
                  <a:lnTo>
                    <a:pt x="618" y="1160"/>
                  </a:lnTo>
                  <a:lnTo>
                    <a:pt x="711" y="1181"/>
                  </a:lnTo>
                  <a:lnTo>
                    <a:pt x="803" y="1198"/>
                  </a:lnTo>
                  <a:lnTo>
                    <a:pt x="897" y="1211"/>
                  </a:lnTo>
                  <a:lnTo>
                    <a:pt x="993" y="1216"/>
                  </a:lnTo>
                  <a:lnTo>
                    <a:pt x="1092" y="1213"/>
                  </a:lnTo>
                  <a:lnTo>
                    <a:pt x="1247" y="1122"/>
                  </a:lnTo>
                  <a:lnTo>
                    <a:pt x="1380" y="1064"/>
                  </a:lnTo>
                  <a:lnTo>
                    <a:pt x="1492" y="1032"/>
                  </a:lnTo>
                  <a:lnTo>
                    <a:pt x="1589" y="1020"/>
                  </a:lnTo>
                  <a:lnTo>
                    <a:pt x="1675" y="1016"/>
                  </a:lnTo>
                  <a:lnTo>
                    <a:pt x="1758" y="1016"/>
                  </a:lnTo>
                  <a:lnTo>
                    <a:pt x="1839" y="1012"/>
                  </a:lnTo>
                  <a:lnTo>
                    <a:pt x="1926" y="996"/>
                  </a:lnTo>
                  <a:lnTo>
                    <a:pt x="1936" y="961"/>
                  </a:lnTo>
                  <a:lnTo>
                    <a:pt x="1946" y="927"/>
                  </a:lnTo>
                  <a:lnTo>
                    <a:pt x="1953" y="893"/>
                  </a:lnTo>
                  <a:lnTo>
                    <a:pt x="1963" y="861"/>
                  </a:lnTo>
                  <a:lnTo>
                    <a:pt x="1973" y="825"/>
                  </a:lnTo>
                  <a:lnTo>
                    <a:pt x="1988" y="793"/>
                  </a:lnTo>
                  <a:lnTo>
                    <a:pt x="2008" y="759"/>
                  </a:lnTo>
                  <a:lnTo>
                    <a:pt x="2035" y="726"/>
                  </a:lnTo>
                  <a:close/>
                </a:path>
              </a:pathLst>
            </a:custGeom>
            <a:solidFill>
              <a:srgbClr val="8C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49" name="Freeform 16"/>
            <p:cNvSpPr>
              <a:spLocks noChangeArrowheads="1"/>
            </p:cNvSpPr>
            <p:nvPr/>
          </p:nvSpPr>
          <p:spPr bwMode="auto">
            <a:xfrm>
              <a:off x="3546" y="2687"/>
              <a:ext cx="1360" cy="991"/>
            </a:xfrm>
            <a:custGeom>
              <a:avLst/>
              <a:gdLst>
                <a:gd name="T0" fmla="*/ 55 w 2124"/>
                <a:gd name="T1" fmla="*/ 141 h 1187"/>
                <a:gd name="T2" fmla="*/ 56 w 2124"/>
                <a:gd name="T3" fmla="*/ 102 h 1187"/>
                <a:gd name="T4" fmla="*/ 58 w 2124"/>
                <a:gd name="T5" fmla="*/ 63 h 1187"/>
                <a:gd name="T6" fmla="*/ 60 w 2124"/>
                <a:gd name="T7" fmla="*/ 23 h 1187"/>
                <a:gd name="T8" fmla="*/ 59 w 2124"/>
                <a:gd name="T9" fmla="*/ 3 h 1187"/>
                <a:gd name="T10" fmla="*/ 56 w 2124"/>
                <a:gd name="T11" fmla="*/ 2 h 1187"/>
                <a:gd name="T12" fmla="*/ 54 w 2124"/>
                <a:gd name="T13" fmla="*/ 3 h 1187"/>
                <a:gd name="T14" fmla="*/ 51 w 2124"/>
                <a:gd name="T15" fmla="*/ 3 h 1187"/>
                <a:gd name="T16" fmla="*/ 45 w 2124"/>
                <a:gd name="T17" fmla="*/ 3 h 1187"/>
                <a:gd name="T18" fmla="*/ 35 w 2124"/>
                <a:gd name="T19" fmla="*/ 8 h 1187"/>
                <a:gd name="T20" fmla="*/ 26 w 2124"/>
                <a:gd name="T21" fmla="*/ 13 h 1187"/>
                <a:gd name="T22" fmla="*/ 15 w 2124"/>
                <a:gd name="T23" fmla="*/ 19 h 1187"/>
                <a:gd name="T24" fmla="*/ 10 w 2124"/>
                <a:gd name="T25" fmla="*/ 23 h 1187"/>
                <a:gd name="T26" fmla="*/ 7 w 2124"/>
                <a:gd name="T27" fmla="*/ 31 h 1187"/>
                <a:gd name="T28" fmla="*/ 4 w 2124"/>
                <a:gd name="T29" fmla="*/ 40 h 1187"/>
                <a:gd name="T30" fmla="*/ 1 w 2124"/>
                <a:gd name="T31" fmla="*/ 45 h 1187"/>
                <a:gd name="T32" fmla="*/ 1 w 2124"/>
                <a:gd name="T33" fmla="*/ 58 h 1187"/>
                <a:gd name="T34" fmla="*/ 2 w 2124"/>
                <a:gd name="T35" fmla="*/ 79 h 1187"/>
                <a:gd name="T36" fmla="*/ 3 w 2124"/>
                <a:gd name="T37" fmla="*/ 101 h 1187"/>
                <a:gd name="T38" fmla="*/ 5 w 2124"/>
                <a:gd name="T39" fmla="*/ 124 h 1187"/>
                <a:gd name="T40" fmla="*/ 4 w 2124"/>
                <a:gd name="T41" fmla="*/ 153 h 1187"/>
                <a:gd name="T42" fmla="*/ 5 w 2124"/>
                <a:gd name="T43" fmla="*/ 184 h 1187"/>
                <a:gd name="T44" fmla="*/ 6 w 2124"/>
                <a:gd name="T45" fmla="*/ 210 h 1187"/>
                <a:gd name="T46" fmla="*/ 9 w 2124"/>
                <a:gd name="T47" fmla="*/ 235 h 1187"/>
                <a:gd name="T48" fmla="*/ 13 w 2124"/>
                <a:gd name="T49" fmla="*/ 249 h 1187"/>
                <a:gd name="T50" fmla="*/ 18 w 2124"/>
                <a:gd name="T51" fmla="*/ 260 h 1187"/>
                <a:gd name="T52" fmla="*/ 22 w 2124"/>
                <a:gd name="T53" fmla="*/ 272 h 1187"/>
                <a:gd name="T54" fmla="*/ 28 w 2124"/>
                <a:gd name="T55" fmla="*/ 281 h 1187"/>
                <a:gd name="T56" fmla="*/ 35 w 2124"/>
                <a:gd name="T57" fmla="*/ 260 h 1187"/>
                <a:gd name="T58" fmla="*/ 40 w 2124"/>
                <a:gd name="T59" fmla="*/ 237 h 1187"/>
                <a:gd name="T60" fmla="*/ 45 w 2124"/>
                <a:gd name="T61" fmla="*/ 229 h 1187"/>
                <a:gd name="T62" fmla="*/ 50 w 2124"/>
                <a:gd name="T63" fmla="*/ 225 h 1187"/>
                <a:gd name="T64" fmla="*/ 53 w 2124"/>
                <a:gd name="T65" fmla="*/ 213 h 1187"/>
                <a:gd name="T66" fmla="*/ 53 w 2124"/>
                <a:gd name="T67" fmla="*/ 198 h 1187"/>
                <a:gd name="T68" fmla="*/ 54 w 2124"/>
                <a:gd name="T69" fmla="*/ 184 h 1187"/>
                <a:gd name="T70" fmla="*/ 54 w 2124"/>
                <a:gd name="T71" fmla="*/ 168 h 118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124"/>
                <a:gd name="T109" fmla="*/ 0 h 1187"/>
                <a:gd name="T110" fmla="*/ 2124 w 2124"/>
                <a:gd name="T111" fmla="*/ 1187 h 118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124" h="1187">
                  <a:moveTo>
                    <a:pt x="1956" y="681"/>
                  </a:moveTo>
                  <a:lnTo>
                    <a:pt x="1967" y="596"/>
                  </a:lnTo>
                  <a:lnTo>
                    <a:pt x="1987" y="514"/>
                  </a:lnTo>
                  <a:lnTo>
                    <a:pt x="2011" y="432"/>
                  </a:lnTo>
                  <a:lnTo>
                    <a:pt x="2039" y="350"/>
                  </a:lnTo>
                  <a:lnTo>
                    <a:pt x="2066" y="266"/>
                  </a:lnTo>
                  <a:lnTo>
                    <a:pt x="2090" y="184"/>
                  </a:lnTo>
                  <a:lnTo>
                    <a:pt x="2110" y="100"/>
                  </a:lnTo>
                  <a:lnTo>
                    <a:pt x="2124" y="18"/>
                  </a:lnTo>
                  <a:lnTo>
                    <a:pt x="2089" y="8"/>
                  </a:lnTo>
                  <a:lnTo>
                    <a:pt x="2045" y="4"/>
                  </a:lnTo>
                  <a:lnTo>
                    <a:pt x="1995" y="2"/>
                  </a:lnTo>
                  <a:lnTo>
                    <a:pt x="1943" y="5"/>
                  </a:lnTo>
                  <a:lnTo>
                    <a:pt x="1890" y="6"/>
                  </a:lnTo>
                  <a:lnTo>
                    <a:pt x="1840" y="8"/>
                  </a:lnTo>
                  <a:lnTo>
                    <a:pt x="1796" y="5"/>
                  </a:lnTo>
                  <a:lnTo>
                    <a:pt x="1763" y="0"/>
                  </a:lnTo>
                  <a:lnTo>
                    <a:pt x="1589" y="10"/>
                  </a:lnTo>
                  <a:lnTo>
                    <a:pt x="1417" y="22"/>
                  </a:lnTo>
                  <a:lnTo>
                    <a:pt x="1245" y="32"/>
                  </a:lnTo>
                  <a:lnTo>
                    <a:pt x="1072" y="44"/>
                  </a:lnTo>
                  <a:lnTo>
                    <a:pt x="900" y="55"/>
                  </a:lnTo>
                  <a:lnTo>
                    <a:pt x="728" y="66"/>
                  </a:lnTo>
                  <a:lnTo>
                    <a:pt x="556" y="78"/>
                  </a:lnTo>
                  <a:lnTo>
                    <a:pt x="385" y="90"/>
                  </a:lnTo>
                  <a:lnTo>
                    <a:pt x="341" y="99"/>
                  </a:lnTo>
                  <a:lnTo>
                    <a:pt x="296" y="113"/>
                  </a:lnTo>
                  <a:lnTo>
                    <a:pt x="245" y="129"/>
                  </a:lnTo>
                  <a:lnTo>
                    <a:pt x="196" y="149"/>
                  </a:lnTo>
                  <a:lnTo>
                    <a:pt x="144" y="166"/>
                  </a:lnTo>
                  <a:lnTo>
                    <a:pt x="93" y="181"/>
                  </a:lnTo>
                  <a:lnTo>
                    <a:pt x="43" y="192"/>
                  </a:lnTo>
                  <a:lnTo>
                    <a:pt x="0" y="199"/>
                  </a:lnTo>
                  <a:lnTo>
                    <a:pt x="22" y="245"/>
                  </a:lnTo>
                  <a:lnTo>
                    <a:pt x="46" y="291"/>
                  </a:lnTo>
                  <a:lnTo>
                    <a:pt x="69" y="337"/>
                  </a:lnTo>
                  <a:lnTo>
                    <a:pt x="93" y="384"/>
                  </a:lnTo>
                  <a:lnTo>
                    <a:pt x="115" y="429"/>
                  </a:lnTo>
                  <a:lnTo>
                    <a:pt x="139" y="475"/>
                  </a:lnTo>
                  <a:lnTo>
                    <a:pt x="163" y="522"/>
                  </a:lnTo>
                  <a:lnTo>
                    <a:pt x="187" y="569"/>
                  </a:lnTo>
                  <a:lnTo>
                    <a:pt x="160" y="646"/>
                  </a:lnTo>
                  <a:lnTo>
                    <a:pt x="156" y="717"/>
                  </a:lnTo>
                  <a:lnTo>
                    <a:pt x="170" y="779"/>
                  </a:lnTo>
                  <a:lnTo>
                    <a:pt x="199" y="839"/>
                  </a:lnTo>
                  <a:lnTo>
                    <a:pt x="234" y="893"/>
                  </a:lnTo>
                  <a:lnTo>
                    <a:pt x="278" y="945"/>
                  </a:lnTo>
                  <a:lnTo>
                    <a:pt x="320" y="996"/>
                  </a:lnTo>
                  <a:lnTo>
                    <a:pt x="361" y="1047"/>
                  </a:lnTo>
                  <a:lnTo>
                    <a:pt x="447" y="1057"/>
                  </a:lnTo>
                  <a:lnTo>
                    <a:pt x="533" y="1078"/>
                  </a:lnTo>
                  <a:lnTo>
                    <a:pt x="619" y="1103"/>
                  </a:lnTo>
                  <a:lnTo>
                    <a:pt x="705" y="1132"/>
                  </a:lnTo>
                  <a:lnTo>
                    <a:pt x="791" y="1155"/>
                  </a:lnTo>
                  <a:lnTo>
                    <a:pt x="880" y="1176"/>
                  </a:lnTo>
                  <a:lnTo>
                    <a:pt x="969" y="1187"/>
                  </a:lnTo>
                  <a:lnTo>
                    <a:pt x="1062" y="1185"/>
                  </a:lnTo>
                  <a:lnTo>
                    <a:pt x="1209" y="1096"/>
                  </a:lnTo>
                  <a:lnTo>
                    <a:pt x="1335" y="1038"/>
                  </a:lnTo>
                  <a:lnTo>
                    <a:pt x="1441" y="1001"/>
                  </a:lnTo>
                  <a:lnTo>
                    <a:pt x="1534" y="980"/>
                  </a:lnTo>
                  <a:lnTo>
                    <a:pt x="1616" y="969"/>
                  </a:lnTo>
                  <a:lnTo>
                    <a:pt x="1693" y="962"/>
                  </a:lnTo>
                  <a:lnTo>
                    <a:pt x="1771" y="953"/>
                  </a:lnTo>
                  <a:lnTo>
                    <a:pt x="1853" y="936"/>
                  </a:lnTo>
                  <a:lnTo>
                    <a:pt x="1863" y="903"/>
                  </a:lnTo>
                  <a:lnTo>
                    <a:pt x="1873" y="872"/>
                  </a:lnTo>
                  <a:lnTo>
                    <a:pt x="1880" y="839"/>
                  </a:lnTo>
                  <a:lnTo>
                    <a:pt x="1888" y="808"/>
                  </a:lnTo>
                  <a:lnTo>
                    <a:pt x="1898" y="775"/>
                  </a:lnTo>
                  <a:lnTo>
                    <a:pt x="1912" y="744"/>
                  </a:lnTo>
                  <a:lnTo>
                    <a:pt x="1929" y="713"/>
                  </a:lnTo>
                  <a:lnTo>
                    <a:pt x="1956" y="681"/>
                  </a:lnTo>
                  <a:close/>
                </a:path>
              </a:pathLst>
            </a:custGeom>
            <a:solidFill>
              <a:srgbClr val="9E05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50" name="Freeform 17"/>
            <p:cNvSpPr>
              <a:spLocks noChangeArrowheads="1"/>
            </p:cNvSpPr>
            <p:nvPr/>
          </p:nvSpPr>
          <p:spPr bwMode="auto">
            <a:xfrm>
              <a:off x="3546" y="2797"/>
              <a:ext cx="240" cy="319"/>
            </a:xfrm>
            <a:custGeom>
              <a:avLst/>
              <a:gdLst>
                <a:gd name="T0" fmla="*/ 11 w 374"/>
                <a:gd name="T1" fmla="*/ 16 h 381"/>
                <a:gd name="T2" fmla="*/ 11 w 374"/>
                <a:gd name="T3" fmla="*/ 16 h 381"/>
                <a:gd name="T4" fmla="*/ 11 w 374"/>
                <a:gd name="T5" fmla="*/ 23 h 381"/>
                <a:gd name="T6" fmla="*/ 10 w 374"/>
                <a:gd name="T7" fmla="*/ 28 h 381"/>
                <a:gd name="T8" fmla="*/ 10 w 374"/>
                <a:gd name="T9" fmla="*/ 38 h 381"/>
                <a:gd name="T10" fmla="*/ 9 w 374"/>
                <a:gd name="T11" fmla="*/ 48 h 381"/>
                <a:gd name="T12" fmla="*/ 8 w 374"/>
                <a:gd name="T13" fmla="*/ 58 h 381"/>
                <a:gd name="T14" fmla="*/ 8 w 374"/>
                <a:gd name="T15" fmla="*/ 67 h 381"/>
                <a:gd name="T16" fmla="*/ 7 w 374"/>
                <a:gd name="T17" fmla="*/ 74 h 381"/>
                <a:gd name="T18" fmla="*/ 6 w 374"/>
                <a:gd name="T19" fmla="*/ 80 h 381"/>
                <a:gd name="T20" fmla="*/ 5 w 374"/>
                <a:gd name="T21" fmla="*/ 84 h 381"/>
                <a:gd name="T22" fmla="*/ 5 w 374"/>
                <a:gd name="T23" fmla="*/ 88 h 381"/>
                <a:gd name="T24" fmla="*/ 5 w 374"/>
                <a:gd name="T25" fmla="*/ 90 h 381"/>
                <a:gd name="T26" fmla="*/ 5 w 374"/>
                <a:gd name="T27" fmla="*/ 91 h 381"/>
                <a:gd name="T28" fmla="*/ 5 w 374"/>
                <a:gd name="T29" fmla="*/ 92 h 381"/>
                <a:gd name="T30" fmla="*/ 5 w 374"/>
                <a:gd name="T31" fmla="*/ 92 h 381"/>
                <a:gd name="T32" fmla="*/ 0 w 374"/>
                <a:gd name="T33" fmla="*/ 30 h 381"/>
                <a:gd name="T34" fmla="*/ 1 w 374"/>
                <a:gd name="T35" fmla="*/ 28 h 381"/>
                <a:gd name="T36" fmla="*/ 1 w 374"/>
                <a:gd name="T37" fmla="*/ 22 h 381"/>
                <a:gd name="T38" fmla="*/ 3 w 374"/>
                <a:gd name="T39" fmla="*/ 13 h 381"/>
                <a:gd name="T40" fmla="*/ 4 w 374"/>
                <a:gd name="T41" fmla="*/ 7 h 381"/>
                <a:gd name="T42" fmla="*/ 6 w 374"/>
                <a:gd name="T43" fmla="*/ 3 h 381"/>
                <a:gd name="T44" fmla="*/ 8 w 374"/>
                <a:gd name="T45" fmla="*/ 0 h 381"/>
                <a:gd name="T46" fmla="*/ 10 w 374"/>
                <a:gd name="T47" fmla="*/ 4 h 381"/>
                <a:gd name="T48" fmla="*/ 11 w 374"/>
                <a:gd name="T49" fmla="*/ 16 h 38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74"/>
                <a:gd name="T76" fmla="*/ 0 h 381"/>
                <a:gd name="T77" fmla="*/ 374 w 374"/>
                <a:gd name="T78" fmla="*/ 381 h 38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74" h="381">
                  <a:moveTo>
                    <a:pt x="374" y="64"/>
                  </a:moveTo>
                  <a:lnTo>
                    <a:pt x="371" y="70"/>
                  </a:lnTo>
                  <a:lnTo>
                    <a:pt x="364" y="91"/>
                  </a:lnTo>
                  <a:lnTo>
                    <a:pt x="351" y="120"/>
                  </a:lnTo>
                  <a:lnTo>
                    <a:pt x="337" y="158"/>
                  </a:lnTo>
                  <a:lnTo>
                    <a:pt x="316" y="197"/>
                  </a:lnTo>
                  <a:lnTo>
                    <a:pt x="295" y="238"/>
                  </a:lnTo>
                  <a:lnTo>
                    <a:pt x="269" y="274"/>
                  </a:lnTo>
                  <a:lnTo>
                    <a:pt x="242" y="307"/>
                  </a:lnTo>
                  <a:lnTo>
                    <a:pt x="214" y="330"/>
                  </a:lnTo>
                  <a:lnTo>
                    <a:pt x="194" y="348"/>
                  </a:lnTo>
                  <a:lnTo>
                    <a:pt x="180" y="362"/>
                  </a:lnTo>
                  <a:lnTo>
                    <a:pt x="172" y="371"/>
                  </a:lnTo>
                  <a:lnTo>
                    <a:pt x="165" y="376"/>
                  </a:lnTo>
                  <a:lnTo>
                    <a:pt x="162" y="380"/>
                  </a:lnTo>
                  <a:lnTo>
                    <a:pt x="162" y="381"/>
                  </a:lnTo>
                  <a:lnTo>
                    <a:pt x="0" y="124"/>
                  </a:lnTo>
                  <a:lnTo>
                    <a:pt x="12" y="113"/>
                  </a:lnTo>
                  <a:lnTo>
                    <a:pt x="48" y="90"/>
                  </a:lnTo>
                  <a:lnTo>
                    <a:pt x="97" y="59"/>
                  </a:lnTo>
                  <a:lnTo>
                    <a:pt x="159" y="29"/>
                  </a:lnTo>
                  <a:lnTo>
                    <a:pt x="223" y="6"/>
                  </a:lnTo>
                  <a:lnTo>
                    <a:pt x="283" y="0"/>
                  </a:lnTo>
                  <a:lnTo>
                    <a:pt x="336" y="16"/>
                  </a:lnTo>
                  <a:lnTo>
                    <a:pt x="374" y="64"/>
                  </a:lnTo>
                  <a:close/>
                </a:path>
              </a:pathLst>
            </a:custGeom>
            <a:solidFill>
              <a:srgbClr val="C9301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51" name="Freeform 18"/>
            <p:cNvSpPr>
              <a:spLocks noChangeArrowheads="1"/>
            </p:cNvSpPr>
            <p:nvPr/>
          </p:nvSpPr>
          <p:spPr bwMode="auto">
            <a:xfrm>
              <a:off x="3621" y="3013"/>
              <a:ext cx="561" cy="396"/>
            </a:xfrm>
            <a:custGeom>
              <a:avLst/>
              <a:gdLst>
                <a:gd name="T0" fmla="*/ 12 w 875"/>
                <a:gd name="T1" fmla="*/ 0 h 474"/>
                <a:gd name="T2" fmla="*/ 11 w 875"/>
                <a:gd name="T3" fmla="*/ 3 h 474"/>
                <a:gd name="T4" fmla="*/ 10 w 875"/>
                <a:gd name="T5" fmla="*/ 8 h 474"/>
                <a:gd name="T6" fmla="*/ 9 w 875"/>
                <a:gd name="T7" fmla="*/ 16 h 474"/>
                <a:gd name="T8" fmla="*/ 8 w 875"/>
                <a:gd name="T9" fmla="*/ 25 h 474"/>
                <a:gd name="T10" fmla="*/ 6 w 875"/>
                <a:gd name="T11" fmla="*/ 35 h 474"/>
                <a:gd name="T12" fmla="*/ 5 w 875"/>
                <a:gd name="T13" fmla="*/ 44 h 474"/>
                <a:gd name="T14" fmla="*/ 3 w 875"/>
                <a:gd name="T15" fmla="*/ 51 h 474"/>
                <a:gd name="T16" fmla="*/ 3 w 875"/>
                <a:gd name="T17" fmla="*/ 55 h 474"/>
                <a:gd name="T18" fmla="*/ 2 w 875"/>
                <a:gd name="T19" fmla="*/ 58 h 474"/>
                <a:gd name="T20" fmla="*/ 1 w 875"/>
                <a:gd name="T21" fmla="*/ 61 h 474"/>
                <a:gd name="T22" fmla="*/ 1 w 875"/>
                <a:gd name="T23" fmla="*/ 66 h 474"/>
                <a:gd name="T24" fmla="*/ 1 w 875"/>
                <a:gd name="T25" fmla="*/ 70 h 474"/>
                <a:gd name="T26" fmla="*/ 1 w 875"/>
                <a:gd name="T27" fmla="*/ 74 h 474"/>
                <a:gd name="T28" fmla="*/ 0 w 875"/>
                <a:gd name="T29" fmla="*/ 78 h 474"/>
                <a:gd name="T30" fmla="*/ 0 w 875"/>
                <a:gd name="T31" fmla="*/ 79 h 474"/>
                <a:gd name="T32" fmla="*/ 0 w 875"/>
                <a:gd name="T33" fmla="*/ 81 h 474"/>
                <a:gd name="T34" fmla="*/ 15 w 875"/>
                <a:gd name="T35" fmla="*/ 93 h 474"/>
                <a:gd name="T36" fmla="*/ 25 w 875"/>
                <a:gd name="T37" fmla="*/ 113 h 474"/>
                <a:gd name="T38" fmla="*/ 24 w 875"/>
                <a:gd name="T39" fmla="*/ 110 h 474"/>
                <a:gd name="T40" fmla="*/ 22 w 875"/>
                <a:gd name="T41" fmla="*/ 104 h 474"/>
                <a:gd name="T42" fmla="*/ 21 w 875"/>
                <a:gd name="T43" fmla="*/ 94 h 474"/>
                <a:gd name="T44" fmla="*/ 18 w 875"/>
                <a:gd name="T45" fmla="*/ 82 h 474"/>
                <a:gd name="T46" fmla="*/ 15 w 875"/>
                <a:gd name="T47" fmla="*/ 66 h 474"/>
                <a:gd name="T48" fmla="*/ 13 w 875"/>
                <a:gd name="T49" fmla="*/ 46 h 474"/>
                <a:gd name="T50" fmla="*/ 12 w 875"/>
                <a:gd name="T51" fmla="*/ 23 h 474"/>
                <a:gd name="T52" fmla="*/ 12 w 875"/>
                <a:gd name="T53" fmla="*/ 0 h 47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875"/>
                <a:gd name="T82" fmla="*/ 0 h 474"/>
                <a:gd name="T83" fmla="*/ 875 w 875"/>
                <a:gd name="T84" fmla="*/ 474 h 47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875" h="474">
                  <a:moveTo>
                    <a:pt x="395" y="0"/>
                  </a:moveTo>
                  <a:lnTo>
                    <a:pt x="385" y="8"/>
                  </a:lnTo>
                  <a:lnTo>
                    <a:pt x="358" y="32"/>
                  </a:lnTo>
                  <a:lnTo>
                    <a:pt x="319" y="66"/>
                  </a:lnTo>
                  <a:lnTo>
                    <a:pt x="272" y="106"/>
                  </a:lnTo>
                  <a:lnTo>
                    <a:pt x="220" y="147"/>
                  </a:lnTo>
                  <a:lnTo>
                    <a:pt x="169" y="184"/>
                  </a:lnTo>
                  <a:lnTo>
                    <a:pt x="123" y="213"/>
                  </a:lnTo>
                  <a:lnTo>
                    <a:pt x="86" y="232"/>
                  </a:lnTo>
                  <a:lnTo>
                    <a:pt x="56" y="242"/>
                  </a:lnTo>
                  <a:lnTo>
                    <a:pt x="35" y="258"/>
                  </a:lnTo>
                  <a:lnTo>
                    <a:pt x="19" y="276"/>
                  </a:lnTo>
                  <a:lnTo>
                    <a:pt x="10" y="294"/>
                  </a:lnTo>
                  <a:lnTo>
                    <a:pt x="3" y="311"/>
                  </a:lnTo>
                  <a:lnTo>
                    <a:pt x="0" y="327"/>
                  </a:lnTo>
                  <a:lnTo>
                    <a:pt x="0" y="336"/>
                  </a:lnTo>
                  <a:lnTo>
                    <a:pt x="0" y="341"/>
                  </a:lnTo>
                  <a:lnTo>
                    <a:pt x="519" y="391"/>
                  </a:lnTo>
                  <a:lnTo>
                    <a:pt x="875" y="474"/>
                  </a:lnTo>
                  <a:lnTo>
                    <a:pt x="852" y="465"/>
                  </a:lnTo>
                  <a:lnTo>
                    <a:pt x="794" y="440"/>
                  </a:lnTo>
                  <a:lnTo>
                    <a:pt x="713" y="399"/>
                  </a:lnTo>
                  <a:lnTo>
                    <a:pt x="622" y="344"/>
                  </a:lnTo>
                  <a:lnTo>
                    <a:pt x="530" y="275"/>
                  </a:lnTo>
                  <a:lnTo>
                    <a:pt x="456" y="194"/>
                  </a:lnTo>
                  <a:lnTo>
                    <a:pt x="405" y="101"/>
                  </a:lnTo>
                  <a:lnTo>
                    <a:pt x="395" y="0"/>
                  </a:lnTo>
                  <a:close/>
                </a:path>
              </a:pathLst>
            </a:custGeom>
            <a:solidFill>
              <a:srgbClr val="82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52" name="Freeform 19"/>
            <p:cNvSpPr>
              <a:spLocks noChangeArrowheads="1"/>
            </p:cNvSpPr>
            <p:nvPr/>
          </p:nvSpPr>
          <p:spPr bwMode="auto">
            <a:xfrm>
              <a:off x="4363" y="2887"/>
              <a:ext cx="452" cy="477"/>
            </a:xfrm>
            <a:custGeom>
              <a:avLst/>
              <a:gdLst>
                <a:gd name="T0" fmla="*/ 0 w 705"/>
                <a:gd name="T1" fmla="*/ 134 h 571"/>
                <a:gd name="T2" fmla="*/ 20 w 705"/>
                <a:gd name="T3" fmla="*/ 62 h 571"/>
                <a:gd name="T4" fmla="*/ 19 w 705"/>
                <a:gd name="T5" fmla="*/ 0 h 571"/>
                <a:gd name="T6" fmla="*/ 10 w 705"/>
                <a:gd name="T7" fmla="*/ 3 h 571"/>
                <a:gd name="T8" fmla="*/ 9 w 705"/>
                <a:gd name="T9" fmla="*/ 7 h 571"/>
                <a:gd name="T10" fmla="*/ 8 w 705"/>
                <a:gd name="T11" fmla="*/ 18 h 571"/>
                <a:gd name="T12" fmla="*/ 8 w 705"/>
                <a:gd name="T13" fmla="*/ 36 h 571"/>
                <a:gd name="T14" fmla="*/ 7 w 705"/>
                <a:gd name="T15" fmla="*/ 57 h 571"/>
                <a:gd name="T16" fmla="*/ 6 w 705"/>
                <a:gd name="T17" fmla="*/ 79 h 571"/>
                <a:gd name="T18" fmla="*/ 4 w 705"/>
                <a:gd name="T19" fmla="*/ 100 h 571"/>
                <a:gd name="T20" fmla="*/ 2 w 705"/>
                <a:gd name="T21" fmla="*/ 120 h 571"/>
                <a:gd name="T22" fmla="*/ 0 w 705"/>
                <a:gd name="T23" fmla="*/ 134 h 57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05"/>
                <a:gd name="T37" fmla="*/ 0 h 571"/>
                <a:gd name="T38" fmla="*/ 705 w 705"/>
                <a:gd name="T39" fmla="*/ 571 h 57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05" h="571">
                  <a:moveTo>
                    <a:pt x="0" y="571"/>
                  </a:moveTo>
                  <a:lnTo>
                    <a:pt x="705" y="261"/>
                  </a:lnTo>
                  <a:lnTo>
                    <a:pt x="673" y="0"/>
                  </a:lnTo>
                  <a:lnTo>
                    <a:pt x="330" y="10"/>
                  </a:lnTo>
                  <a:lnTo>
                    <a:pt x="325" y="27"/>
                  </a:lnTo>
                  <a:lnTo>
                    <a:pt x="309" y="77"/>
                  </a:lnTo>
                  <a:lnTo>
                    <a:pt x="282" y="149"/>
                  </a:lnTo>
                  <a:lnTo>
                    <a:pt x="247" y="238"/>
                  </a:lnTo>
                  <a:lnTo>
                    <a:pt x="199" y="330"/>
                  </a:lnTo>
                  <a:lnTo>
                    <a:pt x="143" y="423"/>
                  </a:lnTo>
                  <a:lnTo>
                    <a:pt x="75" y="505"/>
                  </a:lnTo>
                  <a:lnTo>
                    <a:pt x="0" y="571"/>
                  </a:lnTo>
                  <a:close/>
                </a:path>
              </a:pathLst>
            </a:custGeom>
            <a:solidFill>
              <a:srgbClr val="82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53" name="Freeform 20"/>
            <p:cNvSpPr>
              <a:spLocks noChangeArrowheads="1"/>
            </p:cNvSpPr>
            <p:nvPr/>
          </p:nvSpPr>
          <p:spPr bwMode="auto">
            <a:xfrm>
              <a:off x="3648" y="3267"/>
              <a:ext cx="1176" cy="339"/>
            </a:xfrm>
            <a:custGeom>
              <a:avLst/>
              <a:gdLst>
                <a:gd name="T0" fmla="*/ 50 w 1835"/>
                <a:gd name="T1" fmla="*/ 59 h 407"/>
                <a:gd name="T2" fmla="*/ 50 w 1835"/>
                <a:gd name="T3" fmla="*/ 55 h 407"/>
                <a:gd name="T4" fmla="*/ 51 w 1835"/>
                <a:gd name="T5" fmla="*/ 51 h 407"/>
                <a:gd name="T6" fmla="*/ 51 w 1835"/>
                <a:gd name="T7" fmla="*/ 47 h 407"/>
                <a:gd name="T8" fmla="*/ 51 w 1835"/>
                <a:gd name="T9" fmla="*/ 43 h 407"/>
                <a:gd name="T10" fmla="*/ 51 w 1835"/>
                <a:gd name="T11" fmla="*/ 39 h 407"/>
                <a:gd name="T12" fmla="*/ 52 w 1835"/>
                <a:gd name="T13" fmla="*/ 36 h 407"/>
                <a:gd name="T14" fmla="*/ 52 w 1835"/>
                <a:gd name="T15" fmla="*/ 32 h 407"/>
                <a:gd name="T16" fmla="*/ 53 w 1835"/>
                <a:gd name="T17" fmla="*/ 27 h 407"/>
                <a:gd name="T18" fmla="*/ 52 w 1835"/>
                <a:gd name="T19" fmla="*/ 27 h 407"/>
                <a:gd name="T20" fmla="*/ 52 w 1835"/>
                <a:gd name="T21" fmla="*/ 22 h 407"/>
                <a:gd name="T22" fmla="*/ 51 w 1835"/>
                <a:gd name="T23" fmla="*/ 18 h 407"/>
                <a:gd name="T24" fmla="*/ 51 w 1835"/>
                <a:gd name="T25" fmla="*/ 12 h 407"/>
                <a:gd name="T26" fmla="*/ 50 w 1835"/>
                <a:gd name="T27" fmla="*/ 7 h 407"/>
                <a:gd name="T28" fmla="*/ 49 w 1835"/>
                <a:gd name="T29" fmla="*/ 3 h 407"/>
                <a:gd name="T30" fmla="*/ 47 w 1835"/>
                <a:gd name="T31" fmla="*/ 1 h 407"/>
                <a:gd name="T32" fmla="*/ 45 w 1835"/>
                <a:gd name="T33" fmla="*/ 0 h 407"/>
                <a:gd name="T34" fmla="*/ 42 w 1835"/>
                <a:gd name="T35" fmla="*/ 2 h 407"/>
                <a:gd name="T36" fmla="*/ 39 w 1835"/>
                <a:gd name="T37" fmla="*/ 7 h 407"/>
                <a:gd name="T38" fmla="*/ 36 w 1835"/>
                <a:gd name="T39" fmla="*/ 15 h 407"/>
                <a:gd name="T40" fmla="*/ 34 w 1835"/>
                <a:gd name="T41" fmla="*/ 27 h 407"/>
                <a:gd name="T42" fmla="*/ 30 w 1835"/>
                <a:gd name="T43" fmla="*/ 38 h 407"/>
                <a:gd name="T44" fmla="*/ 28 w 1835"/>
                <a:gd name="T45" fmla="*/ 51 h 407"/>
                <a:gd name="T46" fmla="*/ 26 w 1835"/>
                <a:gd name="T47" fmla="*/ 64 h 407"/>
                <a:gd name="T48" fmla="*/ 23 w 1835"/>
                <a:gd name="T49" fmla="*/ 77 h 407"/>
                <a:gd name="T50" fmla="*/ 20 w 1835"/>
                <a:gd name="T51" fmla="*/ 67 h 407"/>
                <a:gd name="T52" fmla="*/ 17 w 1835"/>
                <a:gd name="T53" fmla="*/ 60 h 407"/>
                <a:gd name="T54" fmla="*/ 15 w 1835"/>
                <a:gd name="T55" fmla="*/ 52 h 407"/>
                <a:gd name="T56" fmla="*/ 12 w 1835"/>
                <a:gd name="T57" fmla="*/ 44 h 407"/>
                <a:gd name="T58" fmla="*/ 10 w 1835"/>
                <a:gd name="T59" fmla="*/ 37 h 407"/>
                <a:gd name="T60" fmla="*/ 7 w 1835"/>
                <a:gd name="T61" fmla="*/ 30 h 407"/>
                <a:gd name="T62" fmla="*/ 4 w 1835"/>
                <a:gd name="T63" fmla="*/ 22 h 407"/>
                <a:gd name="T64" fmla="*/ 1 w 1835"/>
                <a:gd name="T65" fmla="*/ 14 h 407"/>
                <a:gd name="T66" fmla="*/ 1 w 1835"/>
                <a:gd name="T67" fmla="*/ 18 h 407"/>
                <a:gd name="T68" fmla="*/ 1 w 1835"/>
                <a:gd name="T69" fmla="*/ 25 h 407"/>
                <a:gd name="T70" fmla="*/ 1 w 1835"/>
                <a:gd name="T71" fmla="*/ 31 h 407"/>
                <a:gd name="T72" fmla="*/ 1 w 1835"/>
                <a:gd name="T73" fmla="*/ 37 h 407"/>
                <a:gd name="T74" fmla="*/ 1 w 1835"/>
                <a:gd name="T75" fmla="*/ 42 h 407"/>
                <a:gd name="T76" fmla="*/ 1 w 1835"/>
                <a:gd name="T77" fmla="*/ 47 h 407"/>
                <a:gd name="T78" fmla="*/ 1 w 1835"/>
                <a:gd name="T79" fmla="*/ 53 h 407"/>
                <a:gd name="T80" fmla="*/ 0 w 1835"/>
                <a:gd name="T81" fmla="*/ 59 h 407"/>
                <a:gd name="T82" fmla="*/ 3 w 1835"/>
                <a:gd name="T83" fmla="*/ 64 h 407"/>
                <a:gd name="T84" fmla="*/ 5 w 1835"/>
                <a:gd name="T85" fmla="*/ 67 h 407"/>
                <a:gd name="T86" fmla="*/ 8 w 1835"/>
                <a:gd name="T87" fmla="*/ 72 h 407"/>
                <a:gd name="T88" fmla="*/ 11 w 1835"/>
                <a:gd name="T89" fmla="*/ 77 h 407"/>
                <a:gd name="T90" fmla="*/ 14 w 1835"/>
                <a:gd name="T91" fmla="*/ 81 h 407"/>
                <a:gd name="T92" fmla="*/ 17 w 1835"/>
                <a:gd name="T93" fmla="*/ 85 h 407"/>
                <a:gd name="T94" fmla="*/ 19 w 1835"/>
                <a:gd name="T95" fmla="*/ 89 h 407"/>
                <a:gd name="T96" fmla="*/ 22 w 1835"/>
                <a:gd name="T97" fmla="*/ 94 h 407"/>
                <a:gd name="T98" fmla="*/ 24 w 1835"/>
                <a:gd name="T99" fmla="*/ 91 h 407"/>
                <a:gd name="T100" fmla="*/ 26 w 1835"/>
                <a:gd name="T101" fmla="*/ 82 h 407"/>
                <a:gd name="T102" fmla="*/ 30 w 1835"/>
                <a:gd name="T103" fmla="*/ 71 h 407"/>
                <a:gd name="T104" fmla="*/ 35 w 1835"/>
                <a:gd name="T105" fmla="*/ 60 h 407"/>
                <a:gd name="T106" fmla="*/ 40 w 1835"/>
                <a:gd name="T107" fmla="*/ 51 h 407"/>
                <a:gd name="T108" fmla="*/ 44 w 1835"/>
                <a:gd name="T109" fmla="*/ 46 h 407"/>
                <a:gd name="T110" fmla="*/ 47 w 1835"/>
                <a:gd name="T111" fmla="*/ 47 h 407"/>
                <a:gd name="T112" fmla="*/ 50 w 1835"/>
                <a:gd name="T113" fmla="*/ 59 h 40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835"/>
                <a:gd name="T172" fmla="*/ 0 h 407"/>
                <a:gd name="T173" fmla="*/ 1835 w 1835"/>
                <a:gd name="T174" fmla="*/ 407 h 40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835" h="407">
                  <a:moveTo>
                    <a:pt x="1756" y="256"/>
                  </a:moveTo>
                  <a:lnTo>
                    <a:pt x="1764" y="237"/>
                  </a:lnTo>
                  <a:lnTo>
                    <a:pt x="1774" y="220"/>
                  </a:lnTo>
                  <a:lnTo>
                    <a:pt x="1784" y="203"/>
                  </a:lnTo>
                  <a:lnTo>
                    <a:pt x="1795" y="188"/>
                  </a:lnTo>
                  <a:lnTo>
                    <a:pt x="1804" y="171"/>
                  </a:lnTo>
                  <a:lnTo>
                    <a:pt x="1813" y="154"/>
                  </a:lnTo>
                  <a:lnTo>
                    <a:pt x="1823" y="137"/>
                  </a:lnTo>
                  <a:lnTo>
                    <a:pt x="1835" y="121"/>
                  </a:lnTo>
                  <a:lnTo>
                    <a:pt x="1832" y="115"/>
                  </a:lnTo>
                  <a:lnTo>
                    <a:pt x="1823" y="100"/>
                  </a:lnTo>
                  <a:lnTo>
                    <a:pt x="1809" y="79"/>
                  </a:lnTo>
                  <a:lnTo>
                    <a:pt x="1787" y="57"/>
                  </a:lnTo>
                  <a:lnTo>
                    <a:pt x="1753" y="34"/>
                  </a:lnTo>
                  <a:lnTo>
                    <a:pt x="1712" y="14"/>
                  </a:lnTo>
                  <a:lnTo>
                    <a:pt x="1657" y="1"/>
                  </a:lnTo>
                  <a:lnTo>
                    <a:pt x="1590" y="0"/>
                  </a:lnTo>
                  <a:lnTo>
                    <a:pt x="1485" y="9"/>
                  </a:lnTo>
                  <a:lnTo>
                    <a:pt x="1380" y="34"/>
                  </a:lnTo>
                  <a:lnTo>
                    <a:pt x="1277" y="69"/>
                  </a:lnTo>
                  <a:lnTo>
                    <a:pt x="1177" y="115"/>
                  </a:lnTo>
                  <a:lnTo>
                    <a:pt x="1077" y="164"/>
                  </a:lnTo>
                  <a:lnTo>
                    <a:pt x="981" y="219"/>
                  </a:lnTo>
                  <a:lnTo>
                    <a:pt x="889" y="274"/>
                  </a:lnTo>
                  <a:lnTo>
                    <a:pt x="801" y="329"/>
                  </a:lnTo>
                  <a:lnTo>
                    <a:pt x="705" y="293"/>
                  </a:lnTo>
                  <a:lnTo>
                    <a:pt x="612" y="261"/>
                  </a:lnTo>
                  <a:lnTo>
                    <a:pt x="516" y="227"/>
                  </a:lnTo>
                  <a:lnTo>
                    <a:pt x="423" y="194"/>
                  </a:lnTo>
                  <a:lnTo>
                    <a:pt x="327" y="160"/>
                  </a:lnTo>
                  <a:lnTo>
                    <a:pt x="234" y="128"/>
                  </a:lnTo>
                  <a:lnTo>
                    <a:pt x="138" y="94"/>
                  </a:lnTo>
                  <a:lnTo>
                    <a:pt x="45" y="61"/>
                  </a:lnTo>
                  <a:lnTo>
                    <a:pt x="38" y="84"/>
                  </a:lnTo>
                  <a:lnTo>
                    <a:pt x="32" y="108"/>
                  </a:lnTo>
                  <a:lnTo>
                    <a:pt x="26" y="133"/>
                  </a:lnTo>
                  <a:lnTo>
                    <a:pt x="21" y="158"/>
                  </a:lnTo>
                  <a:lnTo>
                    <a:pt x="15" y="181"/>
                  </a:lnTo>
                  <a:lnTo>
                    <a:pt x="10" y="206"/>
                  </a:lnTo>
                  <a:lnTo>
                    <a:pt x="4" y="231"/>
                  </a:lnTo>
                  <a:lnTo>
                    <a:pt x="0" y="256"/>
                  </a:lnTo>
                  <a:lnTo>
                    <a:pt x="97" y="274"/>
                  </a:lnTo>
                  <a:lnTo>
                    <a:pt x="196" y="292"/>
                  </a:lnTo>
                  <a:lnTo>
                    <a:pt x="295" y="310"/>
                  </a:lnTo>
                  <a:lnTo>
                    <a:pt x="393" y="330"/>
                  </a:lnTo>
                  <a:lnTo>
                    <a:pt x="491" y="348"/>
                  </a:lnTo>
                  <a:lnTo>
                    <a:pt x="590" y="368"/>
                  </a:lnTo>
                  <a:lnTo>
                    <a:pt x="688" y="387"/>
                  </a:lnTo>
                  <a:lnTo>
                    <a:pt x="789" y="407"/>
                  </a:lnTo>
                  <a:lnTo>
                    <a:pt x="824" y="391"/>
                  </a:lnTo>
                  <a:lnTo>
                    <a:pt x="921" y="356"/>
                  </a:lnTo>
                  <a:lnTo>
                    <a:pt x="1060" y="308"/>
                  </a:lnTo>
                  <a:lnTo>
                    <a:pt x="1225" y="259"/>
                  </a:lnTo>
                  <a:lnTo>
                    <a:pt x="1394" y="219"/>
                  </a:lnTo>
                  <a:lnTo>
                    <a:pt x="1551" y="198"/>
                  </a:lnTo>
                  <a:lnTo>
                    <a:pt x="1678" y="206"/>
                  </a:lnTo>
                  <a:lnTo>
                    <a:pt x="1756" y="256"/>
                  </a:lnTo>
                  <a:close/>
                </a:path>
              </a:pathLst>
            </a:custGeom>
            <a:solidFill>
              <a:srgbClr val="C9301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54" name="Freeform 21"/>
            <p:cNvSpPr>
              <a:spLocks noChangeArrowheads="1"/>
            </p:cNvSpPr>
            <p:nvPr/>
          </p:nvSpPr>
          <p:spPr bwMode="auto">
            <a:xfrm>
              <a:off x="3908" y="2807"/>
              <a:ext cx="635" cy="535"/>
            </a:xfrm>
            <a:custGeom>
              <a:avLst/>
              <a:gdLst>
                <a:gd name="T0" fmla="*/ 28 w 989"/>
                <a:gd name="T1" fmla="*/ 54 h 640"/>
                <a:gd name="T2" fmla="*/ 25 w 989"/>
                <a:gd name="T3" fmla="*/ 29 h 640"/>
                <a:gd name="T4" fmla="*/ 22 w 989"/>
                <a:gd name="T5" fmla="*/ 13 h 640"/>
                <a:gd name="T6" fmla="*/ 18 w 989"/>
                <a:gd name="T7" fmla="*/ 3 h 640"/>
                <a:gd name="T8" fmla="*/ 14 w 989"/>
                <a:gd name="T9" fmla="*/ 0 h 640"/>
                <a:gd name="T10" fmla="*/ 11 w 989"/>
                <a:gd name="T11" fmla="*/ 3 h 640"/>
                <a:gd name="T12" fmla="*/ 8 w 989"/>
                <a:gd name="T13" fmla="*/ 11 h 640"/>
                <a:gd name="T14" fmla="*/ 4 w 989"/>
                <a:gd name="T15" fmla="*/ 24 h 640"/>
                <a:gd name="T16" fmla="*/ 1 w 989"/>
                <a:gd name="T17" fmla="*/ 43 h 640"/>
                <a:gd name="T18" fmla="*/ 0 w 989"/>
                <a:gd name="T19" fmla="*/ 63 h 640"/>
                <a:gd name="T20" fmla="*/ 1 w 989"/>
                <a:gd name="T21" fmla="*/ 81 h 640"/>
                <a:gd name="T22" fmla="*/ 1 w 989"/>
                <a:gd name="T23" fmla="*/ 98 h 640"/>
                <a:gd name="T24" fmla="*/ 2 w 989"/>
                <a:gd name="T25" fmla="*/ 113 h 640"/>
                <a:gd name="T26" fmla="*/ 4 w 989"/>
                <a:gd name="T27" fmla="*/ 125 h 640"/>
                <a:gd name="T28" fmla="*/ 6 w 989"/>
                <a:gd name="T29" fmla="*/ 138 h 640"/>
                <a:gd name="T30" fmla="*/ 8 w 989"/>
                <a:gd name="T31" fmla="*/ 147 h 640"/>
                <a:gd name="T32" fmla="*/ 12 w 989"/>
                <a:gd name="T33" fmla="*/ 153 h 640"/>
                <a:gd name="T34" fmla="*/ 16 w 989"/>
                <a:gd name="T35" fmla="*/ 149 h 640"/>
                <a:gd name="T36" fmla="*/ 19 w 989"/>
                <a:gd name="T37" fmla="*/ 143 h 640"/>
                <a:gd name="T38" fmla="*/ 21 w 989"/>
                <a:gd name="T39" fmla="*/ 134 h 640"/>
                <a:gd name="T40" fmla="*/ 24 w 989"/>
                <a:gd name="T41" fmla="*/ 120 h 640"/>
                <a:gd name="T42" fmla="*/ 25 w 989"/>
                <a:gd name="T43" fmla="*/ 105 h 640"/>
                <a:gd name="T44" fmla="*/ 26 w 989"/>
                <a:gd name="T45" fmla="*/ 89 h 640"/>
                <a:gd name="T46" fmla="*/ 28 w 989"/>
                <a:gd name="T47" fmla="*/ 71 h 640"/>
                <a:gd name="T48" fmla="*/ 28 w 989"/>
                <a:gd name="T49" fmla="*/ 54 h 64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89"/>
                <a:gd name="T76" fmla="*/ 0 h 640"/>
                <a:gd name="T77" fmla="*/ 989 w 989"/>
                <a:gd name="T78" fmla="*/ 640 h 64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89" h="640">
                  <a:moveTo>
                    <a:pt x="989" y="221"/>
                  </a:moveTo>
                  <a:lnTo>
                    <a:pt x="871" y="123"/>
                  </a:lnTo>
                  <a:lnTo>
                    <a:pt x="752" y="55"/>
                  </a:lnTo>
                  <a:lnTo>
                    <a:pt x="629" y="13"/>
                  </a:lnTo>
                  <a:lnTo>
                    <a:pt x="508" y="0"/>
                  </a:lnTo>
                  <a:lnTo>
                    <a:pt x="382" y="11"/>
                  </a:lnTo>
                  <a:lnTo>
                    <a:pt x="257" y="46"/>
                  </a:lnTo>
                  <a:lnTo>
                    <a:pt x="128" y="103"/>
                  </a:lnTo>
                  <a:lnTo>
                    <a:pt x="1" y="183"/>
                  </a:lnTo>
                  <a:lnTo>
                    <a:pt x="0" y="263"/>
                  </a:lnTo>
                  <a:lnTo>
                    <a:pt x="11" y="340"/>
                  </a:lnTo>
                  <a:lnTo>
                    <a:pt x="32" y="409"/>
                  </a:lnTo>
                  <a:lnTo>
                    <a:pt x="72" y="474"/>
                  </a:lnTo>
                  <a:lnTo>
                    <a:pt x="127" y="529"/>
                  </a:lnTo>
                  <a:lnTo>
                    <a:pt x="203" y="576"/>
                  </a:lnTo>
                  <a:lnTo>
                    <a:pt x="303" y="614"/>
                  </a:lnTo>
                  <a:lnTo>
                    <a:pt x="429" y="640"/>
                  </a:lnTo>
                  <a:lnTo>
                    <a:pt x="550" y="626"/>
                  </a:lnTo>
                  <a:lnTo>
                    <a:pt x="653" y="598"/>
                  </a:lnTo>
                  <a:lnTo>
                    <a:pt x="739" y="557"/>
                  </a:lnTo>
                  <a:lnTo>
                    <a:pt x="810" y="506"/>
                  </a:lnTo>
                  <a:lnTo>
                    <a:pt x="866" y="444"/>
                  </a:lnTo>
                  <a:lnTo>
                    <a:pt x="916" y="375"/>
                  </a:lnTo>
                  <a:lnTo>
                    <a:pt x="954" y="299"/>
                  </a:lnTo>
                  <a:lnTo>
                    <a:pt x="989" y="221"/>
                  </a:lnTo>
                  <a:close/>
                </a:path>
              </a:pathLst>
            </a:custGeom>
            <a:solidFill>
              <a:srgbClr val="B8696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55" name="Freeform 22"/>
            <p:cNvSpPr>
              <a:spLocks noChangeArrowheads="1"/>
            </p:cNvSpPr>
            <p:nvPr/>
          </p:nvSpPr>
          <p:spPr bwMode="auto">
            <a:xfrm>
              <a:off x="3937" y="2819"/>
              <a:ext cx="550" cy="478"/>
            </a:xfrm>
            <a:custGeom>
              <a:avLst/>
              <a:gdLst>
                <a:gd name="T0" fmla="*/ 24 w 857"/>
                <a:gd name="T1" fmla="*/ 44 h 571"/>
                <a:gd name="T2" fmla="*/ 22 w 857"/>
                <a:gd name="T3" fmla="*/ 23 h 571"/>
                <a:gd name="T4" fmla="*/ 19 w 857"/>
                <a:gd name="T5" fmla="*/ 11 h 571"/>
                <a:gd name="T6" fmla="*/ 16 w 857"/>
                <a:gd name="T7" fmla="*/ 3 h 571"/>
                <a:gd name="T8" fmla="*/ 13 w 857"/>
                <a:gd name="T9" fmla="*/ 0 h 571"/>
                <a:gd name="T10" fmla="*/ 10 w 857"/>
                <a:gd name="T11" fmla="*/ 3 h 571"/>
                <a:gd name="T12" fmla="*/ 7 w 857"/>
                <a:gd name="T13" fmla="*/ 9 h 571"/>
                <a:gd name="T14" fmla="*/ 4 w 857"/>
                <a:gd name="T15" fmla="*/ 19 h 571"/>
                <a:gd name="T16" fmla="*/ 1 w 857"/>
                <a:gd name="T17" fmla="*/ 37 h 571"/>
                <a:gd name="T18" fmla="*/ 1 w 857"/>
                <a:gd name="T19" fmla="*/ 44 h 571"/>
                <a:gd name="T20" fmla="*/ 1 w 857"/>
                <a:gd name="T21" fmla="*/ 53 h 571"/>
                <a:gd name="T22" fmla="*/ 0 w 857"/>
                <a:gd name="T23" fmla="*/ 59 h 571"/>
                <a:gd name="T24" fmla="*/ 1 w 857"/>
                <a:gd name="T25" fmla="*/ 67 h 571"/>
                <a:gd name="T26" fmla="*/ 1 w 857"/>
                <a:gd name="T27" fmla="*/ 73 h 571"/>
                <a:gd name="T28" fmla="*/ 1 w 857"/>
                <a:gd name="T29" fmla="*/ 80 h 571"/>
                <a:gd name="T30" fmla="*/ 2 w 857"/>
                <a:gd name="T31" fmla="*/ 85 h 571"/>
                <a:gd name="T32" fmla="*/ 3 w 857"/>
                <a:gd name="T33" fmla="*/ 92 h 571"/>
                <a:gd name="T34" fmla="*/ 3 w 857"/>
                <a:gd name="T35" fmla="*/ 97 h 571"/>
                <a:gd name="T36" fmla="*/ 3 w 857"/>
                <a:gd name="T37" fmla="*/ 102 h 571"/>
                <a:gd name="T38" fmla="*/ 3 w 857"/>
                <a:gd name="T39" fmla="*/ 107 h 571"/>
                <a:gd name="T40" fmla="*/ 4 w 857"/>
                <a:gd name="T41" fmla="*/ 112 h 571"/>
                <a:gd name="T42" fmla="*/ 4 w 857"/>
                <a:gd name="T43" fmla="*/ 115 h 571"/>
                <a:gd name="T44" fmla="*/ 5 w 857"/>
                <a:gd name="T45" fmla="*/ 117 h 571"/>
                <a:gd name="T46" fmla="*/ 6 w 857"/>
                <a:gd name="T47" fmla="*/ 117 h 571"/>
                <a:gd name="T48" fmla="*/ 8 w 857"/>
                <a:gd name="T49" fmla="*/ 118 h 571"/>
                <a:gd name="T50" fmla="*/ 8 w 857"/>
                <a:gd name="T51" fmla="*/ 126 h 571"/>
                <a:gd name="T52" fmla="*/ 8 w 857"/>
                <a:gd name="T53" fmla="*/ 131 h 571"/>
                <a:gd name="T54" fmla="*/ 9 w 857"/>
                <a:gd name="T55" fmla="*/ 136 h 571"/>
                <a:gd name="T56" fmla="*/ 10 w 857"/>
                <a:gd name="T57" fmla="*/ 137 h 571"/>
                <a:gd name="T58" fmla="*/ 11 w 857"/>
                <a:gd name="T59" fmla="*/ 137 h 571"/>
                <a:gd name="T60" fmla="*/ 12 w 857"/>
                <a:gd name="T61" fmla="*/ 135 h 571"/>
                <a:gd name="T62" fmla="*/ 13 w 857"/>
                <a:gd name="T63" fmla="*/ 131 h 571"/>
                <a:gd name="T64" fmla="*/ 14 w 857"/>
                <a:gd name="T65" fmla="*/ 123 h 571"/>
                <a:gd name="T66" fmla="*/ 15 w 857"/>
                <a:gd name="T67" fmla="*/ 127 h 571"/>
                <a:gd name="T68" fmla="*/ 17 w 857"/>
                <a:gd name="T69" fmla="*/ 128 h 571"/>
                <a:gd name="T70" fmla="*/ 17 w 857"/>
                <a:gd name="T71" fmla="*/ 127 h 571"/>
                <a:gd name="T72" fmla="*/ 18 w 857"/>
                <a:gd name="T73" fmla="*/ 126 h 571"/>
                <a:gd name="T74" fmla="*/ 19 w 857"/>
                <a:gd name="T75" fmla="*/ 122 h 571"/>
                <a:gd name="T76" fmla="*/ 19 w 857"/>
                <a:gd name="T77" fmla="*/ 117 h 571"/>
                <a:gd name="T78" fmla="*/ 19 w 857"/>
                <a:gd name="T79" fmla="*/ 110 h 571"/>
                <a:gd name="T80" fmla="*/ 20 w 857"/>
                <a:gd name="T81" fmla="*/ 102 h 571"/>
                <a:gd name="T82" fmla="*/ 21 w 857"/>
                <a:gd name="T83" fmla="*/ 100 h 571"/>
                <a:gd name="T84" fmla="*/ 22 w 857"/>
                <a:gd name="T85" fmla="*/ 96 h 571"/>
                <a:gd name="T86" fmla="*/ 23 w 857"/>
                <a:gd name="T87" fmla="*/ 91 h 571"/>
                <a:gd name="T88" fmla="*/ 24 w 857"/>
                <a:gd name="T89" fmla="*/ 84 h 571"/>
                <a:gd name="T90" fmla="*/ 24 w 857"/>
                <a:gd name="T91" fmla="*/ 75 h 571"/>
                <a:gd name="T92" fmla="*/ 25 w 857"/>
                <a:gd name="T93" fmla="*/ 67 h 571"/>
                <a:gd name="T94" fmla="*/ 25 w 857"/>
                <a:gd name="T95" fmla="*/ 56 h 571"/>
                <a:gd name="T96" fmla="*/ 24 w 857"/>
                <a:gd name="T97" fmla="*/ 44 h 57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57"/>
                <a:gd name="T148" fmla="*/ 0 h 571"/>
                <a:gd name="T149" fmla="*/ 857 w 857"/>
                <a:gd name="T150" fmla="*/ 571 h 57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57" h="571">
                  <a:moveTo>
                    <a:pt x="847" y="180"/>
                  </a:moveTo>
                  <a:lnTo>
                    <a:pt x="750" y="101"/>
                  </a:lnTo>
                  <a:lnTo>
                    <a:pt x="654" y="44"/>
                  </a:lnTo>
                  <a:lnTo>
                    <a:pt x="555" y="12"/>
                  </a:lnTo>
                  <a:lnTo>
                    <a:pt x="455" y="0"/>
                  </a:lnTo>
                  <a:lnTo>
                    <a:pt x="352" y="8"/>
                  </a:lnTo>
                  <a:lnTo>
                    <a:pt x="250" y="37"/>
                  </a:lnTo>
                  <a:lnTo>
                    <a:pt x="147" y="84"/>
                  </a:lnTo>
                  <a:lnTo>
                    <a:pt x="43" y="149"/>
                  </a:lnTo>
                  <a:lnTo>
                    <a:pt x="23" y="184"/>
                  </a:lnTo>
                  <a:lnTo>
                    <a:pt x="9" y="217"/>
                  </a:lnTo>
                  <a:lnTo>
                    <a:pt x="0" y="247"/>
                  </a:lnTo>
                  <a:lnTo>
                    <a:pt x="2" y="275"/>
                  </a:lnTo>
                  <a:lnTo>
                    <a:pt x="10" y="302"/>
                  </a:lnTo>
                  <a:lnTo>
                    <a:pt x="27" y="328"/>
                  </a:lnTo>
                  <a:lnTo>
                    <a:pt x="55" y="353"/>
                  </a:lnTo>
                  <a:lnTo>
                    <a:pt x="96" y="379"/>
                  </a:lnTo>
                  <a:lnTo>
                    <a:pt x="88" y="403"/>
                  </a:lnTo>
                  <a:lnTo>
                    <a:pt x="93" y="427"/>
                  </a:lnTo>
                  <a:lnTo>
                    <a:pt x="106" y="447"/>
                  </a:lnTo>
                  <a:lnTo>
                    <a:pt x="129" y="464"/>
                  </a:lnTo>
                  <a:lnTo>
                    <a:pt x="155" y="475"/>
                  </a:lnTo>
                  <a:lnTo>
                    <a:pt x="188" y="484"/>
                  </a:lnTo>
                  <a:lnTo>
                    <a:pt x="225" y="488"/>
                  </a:lnTo>
                  <a:lnTo>
                    <a:pt x="263" y="491"/>
                  </a:lnTo>
                  <a:lnTo>
                    <a:pt x="282" y="524"/>
                  </a:lnTo>
                  <a:lnTo>
                    <a:pt x="304" y="548"/>
                  </a:lnTo>
                  <a:lnTo>
                    <a:pt x="326" y="563"/>
                  </a:lnTo>
                  <a:lnTo>
                    <a:pt x="352" y="571"/>
                  </a:lnTo>
                  <a:lnTo>
                    <a:pt x="378" y="568"/>
                  </a:lnTo>
                  <a:lnTo>
                    <a:pt x="410" y="558"/>
                  </a:lnTo>
                  <a:lnTo>
                    <a:pt x="445" y="538"/>
                  </a:lnTo>
                  <a:lnTo>
                    <a:pt x="484" y="511"/>
                  </a:lnTo>
                  <a:lnTo>
                    <a:pt x="531" y="526"/>
                  </a:lnTo>
                  <a:lnTo>
                    <a:pt x="570" y="534"/>
                  </a:lnTo>
                  <a:lnTo>
                    <a:pt x="604" y="533"/>
                  </a:lnTo>
                  <a:lnTo>
                    <a:pt x="633" y="525"/>
                  </a:lnTo>
                  <a:lnTo>
                    <a:pt x="652" y="509"/>
                  </a:lnTo>
                  <a:lnTo>
                    <a:pt x="669" y="486"/>
                  </a:lnTo>
                  <a:lnTo>
                    <a:pt x="681" y="457"/>
                  </a:lnTo>
                  <a:lnTo>
                    <a:pt x="689" y="423"/>
                  </a:lnTo>
                  <a:lnTo>
                    <a:pt x="738" y="413"/>
                  </a:lnTo>
                  <a:lnTo>
                    <a:pt x="779" y="398"/>
                  </a:lnTo>
                  <a:lnTo>
                    <a:pt x="812" y="376"/>
                  </a:lnTo>
                  <a:lnTo>
                    <a:pt x="836" y="349"/>
                  </a:lnTo>
                  <a:lnTo>
                    <a:pt x="850" y="313"/>
                  </a:lnTo>
                  <a:lnTo>
                    <a:pt x="857" y="274"/>
                  </a:lnTo>
                  <a:lnTo>
                    <a:pt x="856" y="230"/>
                  </a:lnTo>
                  <a:lnTo>
                    <a:pt x="847" y="180"/>
                  </a:lnTo>
                  <a:close/>
                </a:path>
              </a:pathLst>
            </a:custGeom>
            <a:solidFill>
              <a:srgbClr val="DE8F87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56" name="Freeform 23"/>
            <p:cNvSpPr>
              <a:spLocks noChangeArrowheads="1"/>
            </p:cNvSpPr>
            <p:nvPr/>
          </p:nvSpPr>
          <p:spPr bwMode="auto">
            <a:xfrm>
              <a:off x="3976" y="2817"/>
              <a:ext cx="473" cy="413"/>
            </a:xfrm>
            <a:custGeom>
              <a:avLst/>
              <a:gdLst>
                <a:gd name="T0" fmla="*/ 20 w 740"/>
                <a:gd name="T1" fmla="*/ 38 h 494"/>
                <a:gd name="T2" fmla="*/ 18 w 740"/>
                <a:gd name="T3" fmla="*/ 21 h 494"/>
                <a:gd name="T4" fmla="*/ 16 w 740"/>
                <a:gd name="T5" fmla="*/ 9 h 494"/>
                <a:gd name="T6" fmla="*/ 13 w 740"/>
                <a:gd name="T7" fmla="*/ 3 h 494"/>
                <a:gd name="T8" fmla="*/ 11 w 740"/>
                <a:gd name="T9" fmla="*/ 0 h 494"/>
                <a:gd name="T10" fmla="*/ 8 w 740"/>
                <a:gd name="T11" fmla="*/ 3 h 494"/>
                <a:gd name="T12" fmla="*/ 6 w 740"/>
                <a:gd name="T13" fmla="*/ 8 h 494"/>
                <a:gd name="T14" fmla="*/ 3 w 740"/>
                <a:gd name="T15" fmla="*/ 17 h 494"/>
                <a:gd name="T16" fmla="*/ 1 w 740"/>
                <a:gd name="T17" fmla="*/ 32 h 494"/>
                <a:gd name="T18" fmla="*/ 1 w 740"/>
                <a:gd name="T19" fmla="*/ 38 h 494"/>
                <a:gd name="T20" fmla="*/ 1 w 740"/>
                <a:gd name="T21" fmla="*/ 45 h 494"/>
                <a:gd name="T22" fmla="*/ 0 w 740"/>
                <a:gd name="T23" fmla="*/ 52 h 494"/>
                <a:gd name="T24" fmla="*/ 1 w 740"/>
                <a:gd name="T25" fmla="*/ 57 h 494"/>
                <a:gd name="T26" fmla="*/ 1 w 740"/>
                <a:gd name="T27" fmla="*/ 62 h 494"/>
                <a:gd name="T28" fmla="*/ 1 w 740"/>
                <a:gd name="T29" fmla="*/ 68 h 494"/>
                <a:gd name="T30" fmla="*/ 1 w 740"/>
                <a:gd name="T31" fmla="*/ 74 h 494"/>
                <a:gd name="T32" fmla="*/ 2 w 740"/>
                <a:gd name="T33" fmla="*/ 79 h 494"/>
                <a:gd name="T34" fmla="*/ 2 w 740"/>
                <a:gd name="T35" fmla="*/ 84 h 494"/>
                <a:gd name="T36" fmla="*/ 2 w 740"/>
                <a:gd name="T37" fmla="*/ 88 h 494"/>
                <a:gd name="T38" fmla="*/ 3 w 740"/>
                <a:gd name="T39" fmla="*/ 92 h 494"/>
                <a:gd name="T40" fmla="*/ 3 w 740"/>
                <a:gd name="T41" fmla="*/ 96 h 494"/>
                <a:gd name="T42" fmla="*/ 4 w 740"/>
                <a:gd name="T43" fmla="*/ 98 h 494"/>
                <a:gd name="T44" fmla="*/ 4 w 740"/>
                <a:gd name="T45" fmla="*/ 100 h 494"/>
                <a:gd name="T46" fmla="*/ 5 w 740"/>
                <a:gd name="T47" fmla="*/ 101 h 494"/>
                <a:gd name="T48" fmla="*/ 6 w 740"/>
                <a:gd name="T49" fmla="*/ 101 h 494"/>
                <a:gd name="T50" fmla="*/ 7 w 740"/>
                <a:gd name="T51" fmla="*/ 109 h 494"/>
                <a:gd name="T52" fmla="*/ 7 w 740"/>
                <a:gd name="T53" fmla="*/ 113 h 494"/>
                <a:gd name="T54" fmla="*/ 8 w 740"/>
                <a:gd name="T55" fmla="*/ 116 h 494"/>
                <a:gd name="T56" fmla="*/ 8 w 740"/>
                <a:gd name="T57" fmla="*/ 117 h 494"/>
                <a:gd name="T58" fmla="*/ 9 w 740"/>
                <a:gd name="T59" fmla="*/ 117 h 494"/>
                <a:gd name="T60" fmla="*/ 10 w 740"/>
                <a:gd name="T61" fmla="*/ 116 h 494"/>
                <a:gd name="T62" fmla="*/ 11 w 740"/>
                <a:gd name="T63" fmla="*/ 112 h 494"/>
                <a:gd name="T64" fmla="*/ 12 w 740"/>
                <a:gd name="T65" fmla="*/ 105 h 494"/>
                <a:gd name="T66" fmla="*/ 13 w 740"/>
                <a:gd name="T67" fmla="*/ 109 h 494"/>
                <a:gd name="T68" fmla="*/ 13 w 740"/>
                <a:gd name="T69" fmla="*/ 111 h 494"/>
                <a:gd name="T70" fmla="*/ 15 w 740"/>
                <a:gd name="T71" fmla="*/ 110 h 494"/>
                <a:gd name="T72" fmla="*/ 15 w 740"/>
                <a:gd name="T73" fmla="*/ 109 h 494"/>
                <a:gd name="T74" fmla="*/ 16 w 740"/>
                <a:gd name="T75" fmla="*/ 105 h 494"/>
                <a:gd name="T76" fmla="*/ 17 w 740"/>
                <a:gd name="T77" fmla="*/ 100 h 494"/>
                <a:gd name="T78" fmla="*/ 17 w 740"/>
                <a:gd name="T79" fmla="*/ 94 h 494"/>
                <a:gd name="T80" fmla="*/ 17 w 740"/>
                <a:gd name="T81" fmla="*/ 88 h 494"/>
                <a:gd name="T82" fmla="*/ 17 w 740"/>
                <a:gd name="T83" fmla="*/ 84 h 494"/>
                <a:gd name="T84" fmla="*/ 19 w 740"/>
                <a:gd name="T85" fmla="*/ 82 h 494"/>
                <a:gd name="T86" fmla="*/ 20 w 740"/>
                <a:gd name="T87" fmla="*/ 78 h 494"/>
                <a:gd name="T88" fmla="*/ 20 w 740"/>
                <a:gd name="T89" fmla="*/ 72 h 494"/>
                <a:gd name="T90" fmla="*/ 20 w 740"/>
                <a:gd name="T91" fmla="*/ 65 h 494"/>
                <a:gd name="T92" fmla="*/ 20 w 740"/>
                <a:gd name="T93" fmla="*/ 57 h 494"/>
                <a:gd name="T94" fmla="*/ 20 w 740"/>
                <a:gd name="T95" fmla="*/ 48 h 494"/>
                <a:gd name="T96" fmla="*/ 20 w 740"/>
                <a:gd name="T97" fmla="*/ 38 h 49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40"/>
                <a:gd name="T148" fmla="*/ 0 h 494"/>
                <a:gd name="T149" fmla="*/ 740 w 740"/>
                <a:gd name="T150" fmla="*/ 494 h 49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40" h="494">
                  <a:moveTo>
                    <a:pt x="731" y="156"/>
                  </a:moveTo>
                  <a:lnTo>
                    <a:pt x="648" y="87"/>
                  </a:lnTo>
                  <a:lnTo>
                    <a:pt x="565" y="38"/>
                  </a:lnTo>
                  <a:lnTo>
                    <a:pt x="479" y="10"/>
                  </a:lnTo>
                  <a:lnTo>
                    <a:pt x="394" y="0"/>
                  </a:lnTo>
                  <a:lnTo>
                    <a:pt x="305" y="7"/>
                  </a:lnTo>
                  <a:lnTo>
                    <a:pt x="217" y="32"/>
                  </a:lnTo>
                  <a:lnTo>
                    <a:pt x="127" y="72"/>
                  </a:lnTo>
                  <a:lnTo>
                    <a:pt x="38" y="130"/>
                  </a:lnTo>
                  <a:lnTo>
                    <a:pt x="20" y="160"/>
                  </a:lnTo>
                  <a:lnTo>
                    <a:pt x="9" y="187"/>
                  </a:lnTo>
                  <a:lnTo>
                    <a:pt x="0" y="213"/>
                  </a:lnTo>
                  <a:lnTo>
                    <a:pt x="1" y="238"/>
                  </a:lnTo>
                  <a:lnTo>
                    <a:pt x="7" y="260"/>
                  </a:lnTo>
                  <a:lnTo>
                    <a:pt x="23" y="284"/>
                  </a:lnTo>
                  <a:lnTo>
                    <a:pt x="47" y="305"/>
                  </a:lnTo>
                  <a:lnTo>
                    <a:pt x="82" y="328"/>
                  </a:lnTo>
                  <a:lnTo>
                    <a:pt x="76" y="349"/>
                  </a:lnTo>
                  <a:lnTo>
                    <a:pt x="79" y="370"/>
                  </a:lnTo>
                  <a:lnTo>
                    <a:pt x="90" y="386"/>
                  </a:lnTo>
                  <a:lnTo>
                    <a:pt x="110" y="401"/>
                  </a:lnTo>
                  <a:lnTo>
                    <a:pt x="133" y="412"/>
                  </a:lnTo>
                  <a:lnTo>
                    <a:pt x="161" y="419"/>
                  </a:lnTo>
                  <a:lnTo>
                    <a:pt x="192" y="423"/>
                  </a:lnTo>
                  <a:lnTo>
                    <a:pt x="226" y="425"/>
                  </a:lnTo>
                  <a:lnTo>
                    <a:pt x="243" y="452"/>
                  </a:lnTo>
                  <a:lnTo>
                    <a:pt x="263" y="474"/>
                  </a:lnTo>
                  <a:lnTo>
                    <a:pt x="282" y="487"/>
                  </a:lnTo>
                  <a:lnTo>
                    <a:pt x="305" y="494"/>
                  </a:lnTo>
                  <a:lnTo>
                    <a:pt x="328" y="493"/>
                  </a:lnTo>
                  <a:lnTo>
                    <a:pt x="354" y="483"/>
                  </a:lnTo>
                  <a:lnTo>
                    <a:pt x="384" y="467"/>
                  </a:lnTo>
                  <a:lnTo>
                    <a:pt x="419" y="443"/>
                  </a:lnTo>
                  <a:lnTo>
                    <a:pt x="459" y="456"/>
                  </a:lnTo>
                  <a:lnTo>
                    <a:pt x="494" y="463"/>
                  </a:lnTo>
                  <a:lnTo>
                    <a:pt x="522" y="461"/>
                  </a:lnTo>
                  <a:lnTo>
                    <a:pt x="548" y="455"/>
                  </a:lnTo>
                  <a:lnTo>
                    <a:pt x="566" y="439"/>
                  </a:lnTo>
                  <a:lnTo>
                    <a:pt x="580" y="421"/>
                  </a:lnTo>
                  <a:lnTo>
                    <a:pt x="589" y="395"/>
                  </a:lnTo>
                  <a:lnTo>
                    <a:pt x="596" y="366"/>
                  </a:lnTo>
                  <a:lnTo>
                    <a:pt x="638" y="357"/>
                  </a:lnTo>
                  <a:lnTo>
                    <a:pt x="673" y="344"/>
                  </a:lnTo>
                  <a:lnTo>
                    <a:pt x="702" y="324"/>
                  </a:lnTo>
                  <a:lnTo>
                    <a:pt x="723" y="302"/>
                  </a:lnTo>
                  <a:lnTo>
                    <a:pt x="734" y="272"/>
                  </a:lnTo>
                  <a:lnTo>
                    <a:pt x="740" y="238"/>
                  </a:lnTo>
                  <a:lnTo>
                    <a:pt x="738" y="199"/>
                  </a:lnTo>
                  <a:lnTo>
                    <a:pt x="731" y="156"/>
                  </a:lnTo>
                  <a:close/>
                </a:path>
              </a:pathLst>
            </a:custGeom>
            <a:solidFill>
              <a:srgbClr val="C9857A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57" name="Freeform 24"/>
            <p:cNvSpPr>
              <a:spLocks noChangeArrowheads="1"/>
            </p:cNvSpPr>
            <p:nvPr/>
          </p:nvSpPr>
          <p:spPr bwMode="auto">
            <a:xfrm>
              <a:off x="4012" y="2817"/>
              <a:ext cx="400" cy="346"/>
            </a:xfrm>
            <a:custGeom>
              <a:avLst/>
              <a:gdLst>
                <a:gd name="T0" fmla="*/ 18 w 624"/>
                <a:gd name="T1" fmla="*/ 31 h 415"/>
                <a:gd name="T2" fmla="*/ 15 w 624"/>
                <a:gd name="T3" fmla="*/ 17 h 415"/>
                <a:gd name="T4" fmla="*/ 13 w 624"/>
                <a:gd name="T5" fmla="*/ 8 h 415"/>
                <a:gd name="T6" fmla="*/ 12 w 624"/>
                <a:gd name="T7" fmla="*/ 3 h 415"/>
                <a:gd name="T8" fmla="*/ 10 w 624"/>
                <a:gd name="T9" fmla="*/ 0 h 415"/>
                <a:gd name="T10" fmla="*/ 8 w 624"/>
                <a:gd name="T11" fmla="*/ 3 h 415"/>
                <a:gd name="T12" fmla="*/ 5 w 624"/>
                <a:gd name="T13" fmla="*/ 7 h 415"/>
                <a:gd name="T14" fmla="*/ 3 w 624"/>
                <a:gd name="T15" fmla="*/ 15 h 415"/>
                <a:gd name="T16" fmla="*/ 1 w 624"/>
                <a:gd name="T17" fmla="*/ 26 h 415"/>
                <a:gd name="T18" fmla="*/ 1 w 624"/>
                <a:gd name="T19" fmla="*/ 32 h 415"/>
                <a:gd name="T20" fmla="*/ 1 w 624"/>
                <a:gd name="T21" fmla="*/ 37 h 415"/>
                <a:gd name="T22" fmla="*/ 0 w 624"/>
                <a:gd name="T23" fmla="*/ 42 h 415"/>
                <a:gd name="T24" fmla="*/ 1 w 624"/>
                <a:gd name="T25" fmla="*/ 48 h 415"/>
                <a:gd name="T26" fmla="*/ 1 w 624"/>
                <a:gd name="T27" fmla="*/ 52 h 415"/>
                <a:gd name="T28" fmla="*/ 1 w 624"/>
                <a:gd name="T29" fmla="*/ 56 h 415"/>
                <a:gd name="T30" fmla="*/ 1 w 624"/>
                <a:gd name="T31" fmla="*/ 60 h 415"/>
                <a:gd name="T32" fmla="*/ 2 w 624"/>
                <a:gd name="T33" fmla="*/ 64 h 415"/>
                <a:gd name="T34" fmla="*/ 2 w 624"/>
                <a:gd name="T35" fmla="*/ 68 h 415"/>
                <a:gd name="T36" fmla="*/ 2 w 624"/>
                <a:gd name="T37" fmla="*/ 72 h 415"/>
                <a:gd name="T38" fmla="*/ 2 w 624"/>
                <a:gd name="T39" fmla="*/ 76 h 415"/>
                <a:gd name="T40" fmla="*/ 3 w 624"/>
                <a:gd name="T41" fmla="*/ 78 h 415"/>
                <a:gd name="T42" fmla="*/ 3 w 624"/>
                <a:gd name="T43" fmla="*/ 81 h 415"/>
                <a:gd name="T44" fmla="*/ 4 w 624"/>
                <a:gd name="T45" fmla="*/ 82 h 415"/>
                <a:gd name="T46" fmla="*/ 5 w 624"/>
                <a:gd name="T47" fmla="*/ 83 h 415"/>
                <a:gd name="T48" fmla="*/ 5 w 624"/>
                <a:gd name="T49" fmla="*/ 83 h 415"/>
                <a:gd name="T50" fmla="*/ 6 w 624"/>
                <a:gd name="T51" fmla="*/ 89 h 415"/>
                <a:gd name="T52" fmla="*/ 6 w 624"/>
                <a:gd name="T53" fmla="*/ 93 h 415"/>
                <a:gd name="T54" fmla="*/ 7 w 624"/>
                <a:gd name="T55" fmla="*/ 96 h 415"/>
                <a:gd name="T56" fmla="*/ 8 w 624"/>
                <a:gd name="T57" fmla="*/ 97 h 415"/>
                <a:gd name="T58" fmla="*/ 8 w 624"/>
                <a:gd name="T59" fmla="*/ 96 h 415"/>
                <a:gd name="T60" fmla="*/ 8 w 624"/>
                <a:gd name="T61" fmla="*/ 94 h 415"/>
                <a:gd name="T62" fmla="*/ 9 w 624"/>
                <a:gd name="T63" fmla="*/ 92 h 415"/>
                <a:gd name="T64" fmla="*/ 10 w 624"/>
                <a:gd name="T65" fmla="*/ 86 h 415"/>
                <a:gd name="T66" fmla="*/ 11 w 624"/>
                <a:gd name="T67" fmla="*/ 89 h 415"/>
                <a:gd name="T68" fmla="*/ 12 w 624"/>
                <a:gd name="T69" fmla="*/ 91 h 415"/>
                <a:gd name="T70" fmla="*/ 12 w 624"/>
                <a:gd name="T71" fmla="*/ 90 h 415"/>
                <a:gd name="T72" fmla="*/ 13 w 624"/>
                <a:gd name="T73" fmla="*/ 89 h 415"/>
                <a:gd name="T74" fmla="*/ 13 w 624"/>
                <a:gd name="T75" fmla="*/ 86 h 415"/>
                <a:gd name="T76" fmla="*/ 14 w 624"/>
                <a:gd name="T77" fmla="*/ 83 h 415"/>
                <a:gd name="T78" fmla="*/ 14 w 624"/>
                <a:gd name="T79" fmla="*/ 78 h 415"/>
                <a:gd name="T80" fmla="*/ 14 w 624"/>
                <a:gd name="T81" fmla="*/ 72 h 415"/>
                <a:gd name="T82" fmla="*/ 15 w 624"/>
                <a:gd name="T83" fmla="*/ 69 h 415"/>
                <a:gd name="T84" fmla="*/ 17 w 624"/>
                <a:gd name="T85" fmla="*/ 68 h 415"/>
                <a:gd name="T86" fmla="*/ 17 w 624"/>
                <a:gd name="T87" fmla="*/ 64 h 415"/>
                <a:gd name="T88" fmla="*/ 17 w 624"/>
                <a:gd name="T89" fmla="*/ 60 h 415"/>
                <a:gd name="T90" fmla="*/ 18 w 624"/>
                <a:gd name="T91" fmla="*/ 53 h 415"/>
                <a:gd name="T92" fmla="*/ 18 w 624"/>
                <a:gd name="T93" fmla="*/ 48 h 415"/>
                <a:gd name="T94" fmla="*/ 18 w 624"/>
                <a:gd name="T95" fmla="*/ 39 h 415"/>
                <a:gd name="T96" fmla="*/ 18 w 624"/>
                <a:gd name="T97" fmla="*/ 31 h 41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24"/>
                <a:gd name="T148" fmla="*/ 0 h 415"/>
                <a:gd name="T149" fmla="*/ 624 w 624"/>
                <a:gd name="T150" fmla="*/ 415 h 41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24" h="415">
                  <a:moveTo>
                    <a:pt x="617" y="131"/>
                  </a:moveTo>
                  <a:lnTo>
                    <a:pt x="546" y="72"/>
                  </a:lnTo>
                  <a:lnTo>
                    <a:pt x="476" y="31"/>
                  </a:lnTo>
                  <a:lnTo>
                    <a:pt x="404" y="8"/>
                  </a:lnTo>
                  <a:lnTo>
                    <a:pt x="332" y="0"/>
                  </a:lnTo>
                  <a:lnTo>
                    <a:pt x="257" y="5"/>
                  </a:lnTo>
                  <a:lnTo>
                    <a:pt x="183" y="26"/>
                  </a:lnTo>
                  <a:lnTo>
                    <a:pt x="107" y="61"/>
                  </a:lnTo>
                  <a:lnTo>
                    <a:pt x="31" y="108"/>
                  </a:lnTo>
                  <a:lnTo>
                    <a:pt x="15" y="133"/>
                  </a:lnTo>
                  <a:lnTo>
                    <a:pt x="6" y="158"/>
                  </a:lnTo>
                  <a:lnTo>
                    <a:pt x="0" y="179"/>
                  </a:lnTo>
                  <a:lnTo>
                    <a:pt x="1" y="201"/>
                  </a:lnTo>
                  <a:lnTo>
                    <a:pt x="6" y="219"/>
                  </a:lnTo>
                  <a:lnTo>
                    <a:pt x="20" y="238"/>
                  </a:lnTo>
                  <a:lnTo>
                    <a:pt x="41" y="256"/>
                  </a:lnTo>
                  <a:lnTo>
                    <a:pt x="71" y="274"/>
                  </a:lnTo>
                  <a:lnTo>
                    <a:pt x="65" y="293"/>
                  </a:lnTo>
                  <a:lnTo>
                    <a:pt x="68" y="310"/>
                  </a:lnTo>
                  <a:lnTo>
                    <a:pt x="76" y="324"/>
                  </a:lnTo>
                  <a:lnTo>
                    <a:pt x="93" y="337"/>
                  </a:lnTo>
                  <a:lnTo>
                    <a:pt x="113" y="345"/>
                  </a:lnTo>
                  <a:lnTo>
                    <a:pt x="137" y="353"/>
                  </a:lnTo>
                  <a:lnTo>
                    <a:pt x="162" y="355"/>
                  </a:lnTo>
                  <a:lnTo>
                    <a:pt x="190" y="357"/>
                  </a:lnTo>
                  <a:lnTo>
                    <a:pt x="205" y="380"/>
                  </a:lnTo>
                  <a:lnTo>
                    <a:pt x="220" y="398"/>
                  </a:lnTo>
                  <a:lnTo>
                    <a:pt x="237" y="409"/>
                  </a:lnTo>
                  <a:lnTo>
                    <a:pt x="257" y="415"/>
                  </a:lnTo>
                  <a:lnTo>
                    <a:pt x="277" y="413"/>
                  </a:lnTo>
                  <a:lnTo>
                    <a:pt x="299" y="406"/>
                  </a:lnTo>
                  <a:lnTo>
                    <a:pt x="325" y="392"/>
                  </a:lnTo>
                  <a:lnTo>
                    <a:pt x="354" y="372"/>
                  </a:lnTo>
                  <a:lnTo>
                    <a:pt x="387" y="383"/>
                  </a:lnTo>
                  <a:lnTo>
                    <a:pt x="416" y="389"/>
                  </a:lnTo>
                  <a:lnTo>
                    <a:pt x="440" y="388"/>
                  </a:lnTo>
                  <a:lnTo>
                    <a:pt x="460" y="383"/>
                  </a:lnTo>
                  <a:lnTo>
                    <a:pt x="476" y="370"/>
                  </a:lnTo>
                  <a:lnTo>
                    <a:pt x="487" y="354"/>
                  </a:lnTo>
                  <a:lnTo>
                    <a:pt x="495" y="333"/>
                  </a:lnTo>
                  <a:lnTo>
                    <a:pt x="501" y="308"/>
                  </a:lnTo>
                  <a:lnTo>
                    <a:pt x="536" y="300"/>
                  </a:lnTo>
                  <a:lnTo>
                    <a:pt x="567" y="290"/>
                  </a:lnTo>
                  <a:lnTo>
                    <a:pt x="590" y="273"/>
                  </a:lnTo>
                  <a:lnTo>
                    <a:pt x="608" y="253"/>
                  </a:lnTo>
                  <a:lnTo>
                    <a:pt x="618" y="227"/>
                  </a:lnTo>
                  <a:lnTo>
                    <a:pt x="624" y="200"/>
                  </a:lnTo>
                  <a:lnTo>
                    <a:pt x="622" y="166"/>
                  </a:lnTo>
                  <a:lnTo>
                    <a:pt x="617" y="131"/>
                  </a:lnTo>
                  <a:close/>
                </a:path>
              </a:pathLst>
            </a:custGeom>
            <a:solidFill>
              <a:srgbClr val="B87A6E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58" name="Freeform 25"/>
            <p:cNvSpPr>
              <a:spLocks noChangeArrowheads="1"/>
            </p:cNvSpPr>
            <p:nvPr/>
          </p:nvSpPr>
          <p:spPr bwMode="auto">
            <a:xfrm>
              <a:off x="4052" y="2814"/>
              <a:ext cx="323" cy="282"/>
            </a:xfrm>
            <a:custGeom>
              <a:avLst/>
              <a:gdLst>
                <a:gd name="T0" fmla="*/ 14 w 506"/>
                <a:gd name="T1" fmla="*/ 25 h 339"/>
                <a:gd name="T2" fmla="*/ 12 w 506"/>
                <a:gd name="T3" fmla="*/ 13 h 339"/>
                <a:gd name="T4" fmla="*/ 11 w 506"/>
                <a:gd name="T5" fmla="*/ 6 h 339"/>
                <a:gd name="T6" fmla="*/ 9 w 506"/>
                <a:gd name="T7" fmla="*/ 2 h 339"/>
                <a:gd name="T8" fmla="*/ 8 w 506"/>
                <a:gd name="T9" fmla="*/ 0 h 339"/>
                <a:gd name="T10" fmla="*/ 6 w 506"/>
                <a:gd name="T11" fmla="*/ 2 h 339"/>
                <a:gd name="T12" fmla="*/ 4 w 506"/>
                <a:gd name="T13" fmla="*/ 5 h 339"/>
                <a:gd name="T14" fmla="*/ 3 w 506"/>
                <a:gd name="T15" fmla="*/ 12 h 339"/>
                <a:gd name="T16" fmla="*/ 1 w 506"/>
                <a:gd name="T17" fmla="*/ 21 h 339"/>
                <a:gd name="T18" fmla="*/ 1 w 506"/>
                <a:gd name="T19" fmla="*/ 25 h 339"/>
                <a:gd name="T20" fmla="*/ 1 w 506"/>
                <a:gd name="T21" fmla="*/ 30 h 339"/>
                <a:gd name="T22" fmla="*/ 0 w 506"/>
                <a:gd name="T23" fmla="*/ 33 h 339"/>
                <a:gd name="T24" fmla="*/ 0 w 506"/>
                <a:gd name="T25" fmla="*/ 37 h 339"/>
                <a:gd name="T26" fmla="*/ 1 w 506"/>
                <a:gd name="T27" fmla="*/ 41 h 339"/>
                <a:gd name="T28" fmla="*/ 1 w 506"/>
                <a:gd name="T29" fmla="*/ 44 h 339"/>
                <a:gd name="T30" fmla="*/ 1 w 506"/>
                <a:gd name="T31" fmla="*/ 48 h 339"/>
                <a:gd name="T32" fmla="*/ 2 w 506"/>
                <a:gd name="T33" fmla="*/ 52 h 339"/>
                <a:gd name="T34" fmla="*/ 1 w 506"/>
                <a:gd name="T35" fmla="*/ 56 h 339"/>
                <a:gd name="T36" fmla="*/ 2 w 506"/>
                <a:gd name="T37" fmla="*/ 58 h 339"/>
                <a:gd name="T38" fmla="*/ 2 w 506"/>
                <a:gd name="T39" fmla="*/ 61 h 339"/>
                <a:gd name="T40" fmla="*/ 2 w 506"/>
                <a:gd name="T41" fmla="*/ 64 h 339"/>
                <a:gd name="T42" fmla="*/ 3 w 506"/>
                <a:gd name="T43" fmla="*/ 64 h 339"/>
                <a:gd name="T44" fmla="*/ 3 w 506"/>
                <a:gd name="T45" fmla="*/ 67 h 339"/>
                <a:gd name="T46" fmla="*/ 4 w 506"/>
                <a:gd name="T47" fmla="*/ 67 h 339"/>
                <a:gd name="T48" fmla="*/ 4 w 506"/>
                <a:gd name="T49" fmla="*/ 67 h 339"/>
                <a:gd name="T50" fmla="*/ 4 w 506"/>
                <a:gd name="T51" fmla="*/ 72 h 339"/>
                <a:gd name="T52" fmla="*/ 5 w 506"/>
                <a:gd name="T53" fmla="*/ 75 h 339"/>
                <a:gd name="T54" fmla="*/ 5 w 506"/>
                <a:gd name="T55" fmla="*/ 77 h 339"/>
                <a:gd name="T56" fmla="*/ 6 w 506"/>
                <a:gd name="T57" fmla="*/ 77 h 339"/>
                <a:gd name="T58" fmla="*/ 6 w 506"/>
                <a:gd name="T59" fmla="*/ 77 h 339"/>
                <a:gd name="T60" fmla="*/ 7 w 506"/>
                <a:gd name="T61" fmla="*/ 76 h 339"/>
                <a:gd name="T62" fmla="*/ 7 w 506"/>
                <a:gd name="T63" fmla="*/ 72 h 339"/>
                <a:gd name="T64" fmla="*/ 8 w 506"/>
                <a:gd name="T65" fmla="*/ 70 h 339"/>
                <a:gd name="T66" fmla="*/ 8 w 506"/>
                <a:gd name="T67" fmla="*/ 72 h 339"/>
                <a:gd name="T68" fmla="*/ 10 w 506"/>
                <a:gd name="T69" fmla="*/ 72 h 339"/>
                <a:gd name="T70" fmla="*/ 10 w 506"/>
                <a:gd name="T71" fmla="*/ 72 h 339"/>
                <a:gd name="T72" fmla="*/ 11 w 506"/>
                <a:gd name="T73" fmla="*/ 72 h 339"/>
                <a:gd name="T74" fmla="*/ 11 w 506"/>
                <a:gd name="T75" fmla="*/ 69 h 339"/>
                <a:gd name="T76" fmla="*/ 11 w 506"/>
                <a:gd name="T77" fmla="*/ 67 h 339"/>
                <a:gd name="T78" fmla="*/ 11 w 506"/>
                <a:gd name="T79" fmla="*/ 62 h 339"/>
                <a:gd name="T80" fmla="*/ 11 w 506"/>
                <a:gd name="T81" fmla="*/ 58 h 339"/>
                <a:gd name="T82" fmla="*/ 12 w 506"/>
                <a:gd name="T83" fmla="*/ 56 h 339"/>
                <a:gd name="T84" fmla="*/ 13 w 506"/>
                <a:gd name="T85" fmla="*/ 54 h 339"/>
                <a:gd name="T86" fmla="*/ 13 w 506"/>
                <a:gd name="T87" fmla="*/ 51 h 339"/>
                <a:gd name="T88" fmla="*/ 13 w 506"/>
                <a:gd name="T89" fmla="*/ 47 h 339"/>
                <a:gd name="T90" fmla="*/ 14 w 506"/>
                <a:gd name="T91" fmla="*/ 43 h 339"/>
                <a:gd name="T92" fmla="*/ 14 w 506"/>
                <a:gd name="T93" fmla="*/ 37 h 339"/>
                <a:gd name="T94" fmla="*/ 14 w 506"/>
                <a:gd name="T95" fmla="*/ 31 h 339"/>
                <a:gd name="T96" fmla="*/ 14 w 506"/>
                <a:gd name="T97" fmla="*/ 25 h 33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06"/>
                <a:gd name="T148" fmla="*/ 0 h 339"/>
                <a:gd name="T149" fmla="*/ 506 w 506"/>
                <a:gd name="T150" fmla="*/ 339 h 339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06" h="339">
                  <a:moveTo>
                    <a:pt x="501" y="108"/>
                  </a:moveTo>
                  <a:lnTo>
                    <a:pt x="443" y="59"/>
                  </a:lnTo>
                  <a:lnTo>
                    <a:pt x="387" y="27"/>
                  </a:lnTo>
                  <a:lnTo>
                    <a:pt x="328" y="7"/>
                  </a:lnTo>
                  <a:lnTo>
                    <a:pt x="270" y="0"/>
                  </a:lnTo>
                  <a:lnTo>
                    <a:pt x="209" y="6"/>
                  </a:lnTo>
                  <a:lnTo>
                    <a:pt x="148" y="23"/>
                  </a:lnTo>
                  <a:lnTo>
                    <a:pt x="86" y="50"/>
                  </a:lnTo>
                  <a:lnTo>
                    <a:pt x="26" y="89"/>
                  </a:lnTo>
                  <a:lnTo>
                    <a:pt x="13" y="109"/>
                  </a:lnTo>
                  <a:lnTo>
                    <a:pt x="4" y="130"/>
                  </a:lnTo>
                  <a:lnTo>
                    <a:pt x="0" y="147"/>
                  </a:lnTo>
                  <a:lnTo>
                    <a:pt x="0" y="164"/>
                  </a:lnTo>
                  <a:lnTo>
                    <a:pt x="4" y="178"/>
                  </a:lnTo>
                  <a:lnTo>
                    <a:pt x="14" y="194"/>
                  </a:lnTo>
                  <a:lnTo>
                    <a:pt x="31" y="209"/>
                  </a:lnTo>
                  <a:lnTo>
                    <a:pt x="55" y="225"/>
                  </a:lnTo>
                  <a:lnTo>
                    <a:pt x="50" y="239"/>
                  </a:lnTo>
                  <a:lnTo>
                    <a:pt x="54" y="254"/>
                  </a:lnTo>
                  <a:lnTo>
                    <a:pt x="61" y="266"/>
                  </a:lnTo>
                  <a:lnTo>
                    <a:pt x="75" y="276"/>
                  </a:lnTo>
                  <a:lnTo>
                    <a:pt x="91" y="282"/>
                  </a:lnTo>
                  <a:lnTo>
                    <a:pt x="110" y="288"/>
                  </a:lnTo>
                  <a:lnTo>
                    <a:pt x="131" y="292"/>
                  </a:lnTo>
                  <a:lnTo>
                    <a:pt x="155" y="293"/>
                  </a:lnTo>
                  <a:lnTo>
                    <a:pt x="167" y="311"/>
                  </a:lnTo>
                  <a:lnTo>
                    <a:pt x="179" y="326"/>
                  </a:lnTo>
                  <a:lnTo>
                    <a:pt x="192" y="333"/>
                  </a:lnTo>
                  <a:lnTo>
                    <a:pt x="208" y="339"/>
                  </a:lnTo>
                  <a:lnTo>
                    <a:pt x="223" y="337"/>
                  </a:lnTo>
                  <a:lnTo>
                    <a:pt x="243" y="331"/>
                  </a:lnTo>
                  <a:lnTo>
                    <a:pt x="263" y="318"/>
                  </a:lnTo>
                  <a:lnTo>
                    <a:pt x="287" y="302"/>
                  </a:lnTo>
                  <a:lnTo>
                    <a:pt x="314" y="311"/>
                  </a:lnTo>
                  <a:lnTo>
                    <a:pt x="338" y="316"/>
                  </a:lnTo>
                  <a:lnTo>
                    <a:pt x="356" y="315"/>
                  </a:lnTo>
                  <a:lnTo>
                    <a:pt x="373" y="311"/>
                  </a:lnTo>
                  <a:lnTo>
                    <a:pt x="386" y="301"/>
                  </a:lnTo>
                  <a:lnTo>
                    <a:pt x="395" y="289"/>
                  </a:lnTo>
                  <a:lnTo>
                    <a:pt x="401" y="271"/>
                  </a:lnTo>
                  <a:lnTo>
                    <a:pt x="407" y="251"/>
                  </a:lnTo>
                  <a:lnTo>
                    <a:pt x="435" y="245"/>
                  </a:lnTo>
                  <a:lnTo>
                    <a:pt x="460" y="237"/>
                  </a:lnTo>
                  <a:lnTo>
                    <a:pt x="479" y="222"/>
                  </a:lnTo>
                  <a:lnTo>
                    <a:pt x="494" y="207"/>
                  </a:lnTo>
                  <a:lnTo>
                    <a:pt x="501" y="187"/>
                  </a:lnTo>
                  <a:lnTo>
                    <a:pt x="506" y="164"/>
                  </a:lnTo>
                  <a:lnTo>
                    <a:pt x="506" y="136"/>
                  </a:lnTo>
                  <a:lnTo>
                    <a:pt x="501" y="108"/>
                  </a:lnTo>
                  <a:close/>
                </a:path>
              </a:pathLst>
            </a:custGeom>
            <a:solidFill>
              <a:srgbClr val="A6736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59" name="Freeform 26"/>
            <p:cNvSpPr>
              <a:spLocks noChangeArrowheads="1"/>
            </p:cNvSpPr>
            <p:nvPr/>
          </p:nvSpPr>
          <p:spPr bwMode="auto">
            <a:xfrm>
              <a:off x="4114" y="2835"/>
              <a:ext cx="207" cy="182"/>
            </a:xfrm>
            <a:custGeom>
              <a:avLst/>
              <a:gdLst>
                <a:gd name="T0" fmla="*/ 9 w 326"/>
                <a:gd name="T1" fmla="*/ 16 h 218"/>
                <a:gd name="T2" fmla="*/ 7 w 326"/>
                <a:gd name="T3" fmla="*/ 9 h 218"/>
                <a:gd name="T4" fmla="*/ 6 w 326"/>
                <a:gd name="T5" fmla="*/ 4 h 218"/>
                <a:gd name="T6" fmla="*/ 6 w 326"/>
                <a:gd name="T7" fmla="*/ 3 h 218"/>
                <a:gd name="T8" fmla="*/ 4 w 326"/>
                <a:gd name="T9" fmla="*/ 0 h 218"/>
                <a:gd name="T10" fmla="*/ 4 w 326"/>
                <a:gd name="T11" fmla="*/ 2 h 218"/>
                <a:gd name="T12" fmla="*/ 3 w 326"/>
                <a:gd name="T13" fmla="*/ 3 h 218"/>
                <a:gd name="T14" fmla="*/ 2 w 326"/>
                <a:gd name="T15" fmla="*/ 8 h 218"/>
                <a:gd name="T16" fmla="*/ 1 w 326"/>
                <a:gd name="T17" fmla="*/ 13 h 218"/>
                <a:gd name="T18" fmla="*/ 1 w 326"/>
                <a:gd name="T19" fmla="*/ 16 h 218"/>
                <a:gd name="T20" fmla="*/ 1 w 326"/>
                <a:gd name="T21" fmla="*/ 19 h 218"/>
                <a:gd name="T22" fmla="*/ 0 w 326"/>
                <a:gd name="T23" fmla="*/ 23 h 218"/>
                <a:gd name="T24" fmla="*/ 1 w 326"/>
                <a:gd name="T25" fmla="*/ 25 h 218"/>
                <a:gd name="T26" fmla="*/ 1 w 326"/>
                <a:gd name="T27" fmla="*/ 27 h 218"/>
                <a:gd name="T28" fmla="*/ 1 w 326"/>
                <a:gd name="T29" fmla="*/ 30 h 218"/>
                <a:gd name="T30" fmla="*/ 1 w 326"/>
                <a:gd name="T31" fmla="*/ 32 h 218"/>
                <a:gd name="T32" fmla="*/ 1 w 326"/>
                <a:gd name="T33" fmla="*/ 33 h 218"/>
                <a:gd name="T34" fmla="*/ 1 w 326"/>
                <a:gd name="T35" fmla="*/ 36 h 218"/>
                <a:gd name="T36" fmla="*/ 1 w 326"/>
                <a:gd name="T37" fmla="*/ 38 h 218"/>
                <a:gd name="T38" fmla="*/ 1 w 326"/>
                <a:gd name="T39" fmla="*/ 40 h 218"/>
                <a:gd name="T40" fmla="*/ 1 w 326"/>
                <a:gd name="T41" fmla="*/ 42 h 218"/>
                <a:gd name="T42" fmla="*/ 2 w 326"/>
                <a:gd name="T43" fmla="*/ 43 h 218"/>
                <a:gd name="T44" fmla="*/ 2 w 326"/>
                <a:gd name="T45" fmla="*/ 44 h 218"/>
                <a:gd name="T46" fmla="*/ 3 w 326"/>
                <a:gd name="T47" fmla="*/ 44 h 218"/>
                <a:gd name="T48" fmla="*/ 3 w 326"/>
                <a:gd name="T49" fmla="*/ 44 h 218"/>
                <a:gd name="T50" fmla="*/ 3 w 326"/>
                <a:gd name="T51" fmla="*/ 47 h 218"/>
                <a:gd name="T52" fmla="*/ 3 w 326"/>
                <a:gd name="T53" fmla="*/ 48 h 218"/>
                <a:gd name="T54" fmla="*/ 3 w 326"/>
                <a:gd name="T55" fmla="*/ 51 h 218"/>
                <a:gd name="T56" fmla="*/ 4 w 326"/>
                <a:gd name="T57" fmla="*/ 51 h 218"/>
                <a:gd name="T58" fmla="*/ 4 w 326"/>
                <a:gd name="T59" fmla="*/ 51 h 218"/>
                <a:gd name="T60" fmla="*/ 4 w 326"/>
                <a:gd name="T61" fmla="*/ 51 h 218"/>
                <a:gd name="T62" fmla="*/ 4 w 326"/>
                <a:gd name="T63" fmla="*/ 48 h 218"/>
                <a:gd name="T64" fmla="*/ 5 w 326"/>
                <a:gd name="T65" fmla="*/ 46 h 218"/>
                <a:gd name="T66" fmla="*/ 5 w 326"/>
                <a:gd name="T67" fmla="*/ 48 h 218"/>
                <a:gd name="T68" fmla="*/ 6 w 326"/>
                <a:gd name="T69" fmla="*/ 48 h 218"/>
                <a:gd name="T70" fmla="*/ 6 w 326"/>
                <a:gd name="T71" fmla="*/ 48 h 218"/>
                <a:gd name="T72" fmla="*/ 6 w 326"/>
                <a:gd name="T73" fmla="*/ 48 h 218"/>
                <a:gd name="T74" fmla="*/ 6 w 326"/>
                <a:gd name="T75" fmla="*/ 45 h 218"/>
                <a:gd name="T76" fmla="*/ 7 w 326"/>
                <a:gd name="T77" fmla="*/ 44 h 218"/>
                <a:gd name="T78" fmla="*/ 7 w 326"/>
                <a:gd name="T79" fmla="*/ 40 h 218"/>
                <a:gd name="T80" fmla="*/ 7 w 326"/>
                <a:gd name="T81" fmla="*/ 38 h 218"/>
                <a:gd name="T82" fmla="*/ 7 w 326"/>
                <a:gd name="T83" fmla="*/ 37 h 218"/>
                <a:gd name="T84" fmla="*/ 8 w 326"/>
                <a:gd name="T85" fmla="*/ 36 h 218"/>
                <a:gd name="T86" fmla="*/ 8 w 326"/>
                <a:gd name="T87" fmla="*/ 33 h 218"/>
                <a:gd name="T88" fmla="*/ 8 w 326"/>
                <a:gd name="T89" fmla="*/ 31 h 218"/>
                <a:gd name="T90" fmla="*/ 9 w 326"/>
                <a:gd name="T91" fmla="*/ 28 h 218"/>
                <a:gd name="T92" fmla="*/ 9 w 326"/>
                <a:gd name="T93" fmla="*/ 25 h 218"/>
                <a:gd name="T94" fmla="*/ 9 w 326"/>
                <a:gd name="T95" fmla="*/ 21 h 218"/>
                <a:gd name="T96" fmla="*/ 9 w 326"/>
                <a:gd name="T97" fmla="*/ 16 h 21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26"/>
                <a:gd name="T148" fmla="*/ 0 h 218"/>
                <a:gd name="T149" fmla="*/ 326 w 326"/>
                <a:gd name="T150" fmla="*/ 218 h 21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26" h="218">
                  <a:moveTo>
                    <a:pt x="323" y="69"/>
                  </a:moveTo>
                  <a:lnTo>
                    <a:pt x="285" y="37"/>
                  </a:lnTo>
                  <a:lnTo>
                    <a:pt x="249" y="17"/>
                  </a:lnTo>
                  <a:lnTo>
                    <a:pt x="211" y="3"/>
                  </a:lnTo>
                  <a:lnTo>
                    <a:pt x="174" y="0"/>
                  </a:lnTo>
                  <a:lnTo>
                    <a:pt x="134" y="2"/>
                  </a:lnTo>
                  <a:lnTo>
                    <a:pt x="95" y="14"/>
                  </a:lnTo>
                  <a:lnTo>
                    <a:pt x="55" y="31"/>
                  </a:lnTo>
                  <a:lnTo>
                    <a:pt x="16" y="57"/>
                  </a:lnTo>
                  <a:lnTo>
                    <a:pt x="7" y="69"/>
                  </a:lnTo>
                  <a:lnTo>
                    <a:pt x="3" y="82"/>
                  </a:lnTo>
                  <a:lnTo>
                    <a:pt x="0" y="94"/>
                  </a:lnTo>
                  <a:lnTo>
                    <a:pt x="2" y="105"/>
                  </a:lnTo>
                  <a:lnTo>
                    <a:pt x="3" y="114"/>
                  </a:lnTo>
                  <a:lnTo>
                    <a:pt x="11" y="125"/>
                  </a:lnTo>
                  <a:lnTo>
                    <a:pt x="21" y="134"/>
                  </a:lnTo>
                  <a:lnTo>
                    <a:pt x="38" y="144"/>
                  </a:lnTo>
                  <a:lnTo>
                    <a:pt x="34" y="152"/>
                  </a:lnTo>
                  <a:lnTo>
                    <a:pt x="34" y="161"/>
                  </a:lnTo>
                  <a:lnTo>
                    <a:pt x="38" y="169"/>
                  </a:lnTo>
                  <a:lnTo>
                    <a:pt x="48" y="176"/>
                  </a:lnTo>
                  <a:lnTo>
                    <a:pt x="58" y="180"/>
                  </a:lnTo>
                  <a:lnTo>
                    <a:pt x="71" y="184"/>
                  </a:lnTo>
                  <a:lnTo>
                    <a:pt x="85" y="185"/>
                  </a:lnTo>
                  <a:lnTo>
                    <a:pt x="100" y="186"/>
                  </a:lnTo>
                  <a:lnTo>
                    <a:pt x="107" y="198"/>
                  </a:lnTo>
                  <a:lnTo>
                    <a:pt x="116" y="208"/>
                  </a:lnTo>
                  <a:lnTo>
                    <a:pt x="124" y="214"/>
                  </a:lnTo>
                  <a:lnTo>
                    <a:pt x="134" y="218"/>
                  </a:lnTo>
                  <a:lnTo>
                    <a:pt x="143" y="216"/>
                  </a:lnTo>
                  <a:lnTo>
                    <a:pt x="155" y="212"/>
                  </a:lnTo>
                  <a:lnTo>
                    <a:pt x="168" y="205"/>
                  </a:lnTo>
                  <a:lnTo>
                    <a:pt x="185" y="195"/>
                  </a:lnTo>
                  <a:lnTo>
                    <a:pt x="202" y="201"/>
                  </a:lnTo>
                  <a:lnTo>
                    <a:pt x="218" y="203"/>
                  </a:lnTo>
                  <a:lnTo>
                    <a:pt x="229" y="202"/>
                  </a:lnTo>
                  <a:lnTo>
                    <a:pt x="240" y="199"/>
                  </a:lnTo>
                  <a:lnTo>
                    <a:pt x="247" y="192"/>
                  </a:lnTo>
                  <a:lnTo>
                    <a:pt x="254" y="184"/>
                  </a:lnTo>
                  <a:lnTo>
                    <a:pt x="259" y="172"/>
                  </a:lnTo>
                  <a:lnTo>
                    <a:pt x="263" y="160"/>
                  </a:lnTo>
                  <a:lnTo>
                    <a:pt x="280" y="156"/>
                  </a:lnTo>
                  <a:lnTo>
                    <a:pt x="297" y="150"/>
                  </a:lnTo>
                  <a:lnTo>
                    <a:pt x="308" y="142"/>
                  </a:lnTo>
                  <a:lnTo>
                    <a:pt x="318" y="131"/>
                  </a:lnTo>
                  <a:lnTo>
                    <a:pt x="322" y="118"/>
                  </a:lnTo>
                  <a:lnTo>
                    <a:pt x="326" y="104"/>
                  </a:lnTo>
                  <a:lnTo>
                    <a:pt x="325" y="87"/>
                  </a:lnTo>
                  <a:lnTo>
                    <a:pt x="323" y="69"/>
                  </a:lnTo>
                  <a:close/>
                </a:path>
              </a:pathLst>
            </a:custGeom>
            <a:solidFill>
              <a:srgbClr val="73403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60" name="Freeform 27"/>
            <p:cNvSpPr>
              <a:spLocks noChangeArrowheads="1"/>
            </p:cNvSpPr>
            <p:nvPr/>
          </p:nvSpPr>
          <p:spPr bwMode="auto">
            <a:xfrm>
              <a:off x="3722" y="2065"/>
              <a:ext cx="1045" cy="951"/>
            </a:xfrm>
            <a:custGeom>
              <a:avLst/>
              <a:gdLst>
                <a:gd name="T0" fmla="*/ 2 w 1629"/>
                <a:gd name="T1" fmla="*/ 116 h 1139"/>
                <a:gd name="T2" fmla="*/ 3 w 1629"/>
                <a:gd name="T3" fmla="*/ 95 h 1139"/>
                <a:gd name="T4" fmla="*/ 3 w 1629"/>
                <a:gd name="T5" fmla="*/ 78 h 1139"/>
                <a:gd name="T6" fmla="*/ 4 w 1629"/>
                <a:gd name="T7" fmla="*/ 61 h 1139"/>
                <a:gd name="T8" fmla="*/ 5 w 1629"/>
                <a:gd name="T9" fmla="*/ 48 h 1139"/>
                <a:gd name="T10" fmla="*/ 6 w 1629"/>
                <a:gd name="T11" fmla="*/ 36 h 1139"/>
                <a:gd name="T12" fmla="*/ 8 w 1629"/>
                <a:gd name="T13" fmla="*/ 25 h 1139"/>
                <a:gd name="T14" fmla="*/ 9 w 1629"/>
                <a:gd name="T15" fmla="*/ 16 h 1139"/>
                <a:gd name="T16" fmla="*/ 11 w 1629"/>
                <a:gd name="T17" fmla="*/ 10 h 1139"/>
                <a:gd name="T18" fmla="*/ 12 w 1629"/>
                <a:gd name="T19" fmla="*/ 5 h 1139"/>
                <a:gd name="T20" fmla="*/ 13 w 1629"/>
                <a:gd name="T21" fmla="*/ 3 h 1139"/>
                <a:gd name="T22" fmla="*/ 15 w 1629"/>
                <a:gd name="T23" fmla="*/ 0 h 1139"/>
                <a:gd name="T24" fmla="*/ 17 w 1629"/>
                <a:gd name="T25" fmla="*/ 2 h 1139"/>
                <a:gd name="T26" fmla="*/ 19 w 1629"/>
                <a:gd name="T27" fmla="*/ 3 h 1139"/>
                <a:gd name="T28" fmla="*/ 21 w 1629"/>
                <a:gd name="T29" fmla="*/ 6 h 1139"/>
                <a:gd name="T30" fmla="*/ 23 w 1629"/>
                <a:gd name="T31" fmla="*/ 9 h 1139"/>
                <a:gd name="T32" fmla="*/ 26 w 1629"/>
                <a:gd name="T33" fmla="*/ 16 h 1139"/>
                <a:gd name="T34" fmla="*/ 28 w 1629"/>
                <a:gd name="T35" fmla="*/ 11 h 1139"/>
                <a:gd name="T36" fmla="*/ 30 w 1629"/>
                <a:gd name="T37" fmla="*/ 9 h 1139"/>
                <a:gd name="T38" fmla="*/ 33 w 1629"/>
                <a:gd name="T39" fmla="*/ 8 h 1139"/>
                <a:gd name="T40" fmla="*/ 35 w 1629"/>
                <a:gd name="T41" fmla="*/ 7 h 1139"/>
                <a:gd name="T42" fmla="*/ 38 w 1629"/>
                <a:gd name="T43" fmla="*/ 7 h 1139"/>
                <a:gd name="T44" fmla="*/ 40 w 1629"/>
                <a:gd name="T45" fmla="*/ 8 h 1139"/>
                <a:gd name="T46" fmla="*/ 43 w 1629"/>
                <a:gd name="T47" fmla="*/ 9 h 1139"/>
                <a:gd name="T48" fmla="*/ 46 w 1629"/>
                <a:gd name="T49" fmla="*/ 11 h 1139"/>
                <a:gd name="T50" fmla="*/ 46 w 1629"/>
                <a:gd name="T51" fmla="*/ 23 h 1139"/>
                <a:gd name="T52" fmla="*/ 46 w 1629"/>
                <a:gd name="T53" fmla="*/ 37 h 1139"/>
                <a:gd name="T54" fmla="*/ 46 w 1629"/>
                <a:gd name="T55" fmla="*/ 51 h 1139"/>
                <a:gd name="T56" fmla="*/ 46 w 1629"/>
                <a:gd name="T57" fmla="*/ 65 h 1139"/>
                <a:gd name="T58" fmla="*/ 46 w 1629"/>
                <a:gd name="T59" fmla="*/ 78 h 1139"/>
                <a:gd name="T60" fmla="*/ 46 w 1629"/>
                <a:gd name="T61" fmla="*/ 91 h 1139"/>
                <a:gd name="T62" fmla="*/ 46 w 1629"/>
                <a:gd name="T63" fmla="*/ 104 h 1139"/>
                <a:gd name="T64" fmla="*/ 46 w 1629"/>
                <a:gd name="T65" fmla="*/ 118 h 1139"/>
                <a:gd name="T66" fmla="*/ 47 w 1629"/>
                <a:gd name="T67" fmla="*/ 167 h 1139"/>
                <a:gd name="T68" fmla="*/ 46 w 1629"/>
                <a:gd name="T69" fmla="*/ 208 h 1139"/>
                <a:gd name="T70" fmla="*/ 44 w 1629"/>
                <a:gd name="T71" fmla="*/ 239 h 1139"/>
                <a:gd name="T72" fmla="*/ 41 w 1629"/>
                <a:gd name="T73" fmla="*/ 260 h 1139"/>
                <a:gd name="T74" fmla="*/ 37 w 1629"/>
                <a:gd name="T75" fmla="*/ 270 h 1139"/>
                <a:gd name="T76" fmla="*/ 33 w 1629"/>
                <a:gd name="T77" fmla="*/ 268 h 1139"/>
                <a:gd name="T78" fmla="*/ 30 w 1629"/>
                <a:gd name="T79" fmla="*/ 255 h 1139"/>
                <a:gd name="T80" fmla="*/ 26 w 1629"/>
                <a:gd name="T81" fmla="*/ 232 h 1139"/>
                <a:gd name="T82" fmla="*/ 24 w 1629"/>
                <a:gd name="T83" fmla="*/ 230 h 1139"/>
                <a:gd name="T84" fmla="*/ 24 w 1629"/>
                <a:gd name="T85" fmla="*/ 230 h 1139"/>
                <a:gd name="T86" fmla="*/ 23 w 1629"/>
                <a:gd name="T87" fmla="*/ 227 h 1139"/>
                <a:gd name="T88" fmla="*/ 22 w 1629"/>
                <a:gd name="T89" fmla="*/ 227 h 1139"/>
                <a:gd name="T90" fmla="*/ 22 w 1629"/>
                <a:gd name="T91" fmla="*/ 225 h 1139"/>
                <a:gd name="T92" fmla="*/ 21 w 1629"/>
                <a:gd name="T93" fmla="*/ 224 h 1139"/>
                <a:gd name="T94" fmla="*/ 20 w 1629"/>
                <a:gd name="T95" fmla="*/ 222 h 1139"/>
                <a:gd name="T96" fmla="*/ 19 w 1629"/>
                <a:gd name="T97" fmla="*/ 221 h 1139"/>
                <a:gd name="T98" fmla="*/ 15 w 1629"/>
                <a:gd name="T99" fmla="*/ 244 h 1139"/>
                <a:gd name="T100" fmla="*/ 10 w 1629"/>
                <a:gd name="T101" fmla="*/ 255 h 1139"/>
                <a:gd name="T102" fmla="*/ 6 w 1629"/>
                <a:gd name="T103" fmla="*/ 258 h 1139"/>
                <a:gd name="T104" fmla="*/ 3 w 1629"/>
                <a:gd name="T105" fmla="*/ 249 h 1139"/>
                <a:gd name="T106" fmla="*/ 1 w 1629"/>
                <a:gd name="T107" fmla="*/ 230 h 1139"/>
                <a:gd name="T108" fmla="*/ 0 w 1629"/>
                <a:gd name="T109" fmla="*/ 202 h 1139"/>
                <a:gd name="T110" fmla="*/ 1 w 1629"/>
                <a:gd name="T111" fmla="*/ 164 h 1139"/>
                <a:gd name="T112" fmla="*/ 2 w 1629"/>
                <a:gd name="T113" fmla="*/ 116 h 113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629"/>
                <a:gd name="T172" fmla="*/ 0 h 1139"/>
                <a:gd name="T173" fmla="*/ 1629 w 1629"/>
                <a:gd name="T174" fmla="*/ 1139 h 113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629" h="1139">
                  <a:moveTo>
                    <a:pt x="65" y="491"/>
                  </a:moveTo>
                  <a:lnTo>
                    <a:pt x="86" y="405"/>
                  </a:lnTo>
                  <a:lnTo>
                    <a:pt x="113" y="329"/>
                  </a:lnTo>
                  <a:lnTo>
                    <a:pt x="144" y="260"/>
                  </a:lnTo>
                  <a:lnTo>
                    <a:pt x="179" y="202"/>
                  </a:lnTo>
                  <a:lnTo>
                    <a:pt x="219" y="149"/>
                  </a:lnTo>
                  <a:lnTo>
                    <a:pt x="264" y="105"/>
                  </a:lnTo>
                  <a:lnTo>
                    <a:pt x="312" y="70"/>
                  </a:lnTo>
                  <a:lnTo>
                    <a:pt x="366" y="42"/>
                  </a:lnTo>
                  <a:lnTo>
                    <a:pt x="419" y="20"/>
                  </a:lnTo>
                  <a:lnTo>
                    <a:pt x="479" y="7"/>
                  </a:lnTo>
                  <a:lnTo>
                    <a:pt x="541" y="0"/>
                  </a:lnTo>
                  <a:lnTo>
                    <a:pt x="606" y="2"/>
                  </a:lnTo>
                  <a:lnTo>
                    <a:pt x="672" y="8"/>
                  </a:lnTo>
                  <a:lnTo>
                    <a:pt x="741" y="21"/>
                  </a:lnTo>
                  <a:lnTo>
                    <a:pt x="812" y="40"/>
                  </a:lnTo>
                  <a:lnTo>
                    <a:pt x="887" y="66"/>
                  </a:lnTo>
                  <a:lnTo>
                    <a:pt x="971" y="49"/>
                  </a:lnTo>
                  <a:lnTo>
                    <a:pt x="1057" y="37"/>
                  </a:lnTo>
                  <a:lnTo>
                    <a:pt x="1144" y="30"/>
                  </a:lnTo>
                  <a:lnTo>
                    <a:pt x="1230" y="28"/>
                  </a:lnTo>
                  <a:lnTo>
                    <a:pt x="1314" y="27"/>
                  </a:lnTo>
                  <a:lnTo>
                    <a:pt x="1400" y="30"/>
                  </a:lnTo>
                  <a:lnTo>
                    <a:pt x="1487" y="37"/>
                  </a:lnTo>
                  <a:lnTo>
                    <a:pt x="1573" y="46"/>
                  </a:lnTo>
                  <a:lnTo>
                    <a:pt x="1581" y="102"/>
                  </a:lnTo>
                  <a:lnTo>
                    <a:pt x="1590" y="158"/>
                  </a:lnTo>
                  <a:lnTo>
                    <a:pt x="1594" y="215"/>
                  </a:lnTo>
                  <a:lnTo>
                    <a:pt x="1597" y="272"/>
                  </a:lnTo>
                  <a:lnTo>
                    <a:pt x="1595" y="328"/>
                  </a:lnTo>
                  <a:lnTo>
                    <a:pt x="1594" y="386"/>
                  </a:lnTo>
                  <a:lnTo>
                    <a:pt x="1588" y="442"/>
                  </a:lnTo>
                  <a:lnTo>
                    <a:pt x="1583" y="499"/>
                  </a:lnTo>
                  <a:lnTo>
                    <a:pt x="1629" y="709"/>
                  </a:lnTo>
                  <a:lnTo>
                    <a:pt x="1614" y="880"/>
                  </a:lnTo>
                  <a:lnTo>
                    <a:pt x="1544" y="1010"/>
                  </a:lnTo>
                  <a:lnTo>
                    <a:pt x="1437" y="1097"/>
                  </a:lnTo>
                  <a:lnTo>
                    <a:pt x="1303" y="1139"/>
                  </a:lnTo>
                  <a:lnTo>
                    <a:pt x="1158" y="1135"/>
                  </a:lnTo>
                  <a:lnTo>
                    <a:pt x="1014" y="1083"/>
                  </a:lnTo>
                  <a:lnTo>
                    <a:pt x="887" y="982"/>
                  </a:lnTo>
                  <a:lnTo>
                    <a:pt x="861" y="976"/>
                  </a:lnTo>
                  <a:lnTo>
                    <a:pt x="836" y="971"/>
                  </a:lnTo>
                  <a:lnTo>
                    <a:pt x="810" y="964"/>
                  </a:lnTo>
                  <a:lnTo>
                    <a:pt x="785" y="959"/>
                  </a:lnTo>
                  <a:lnTo>
                    <a:pt x="760" y="952"/>
                  </a:lnTo>
                  <a:lnTo>
                    <a:pt x="734" y="947"/>
                  </a:lnTo>
                  <a:lnTo>
                    <a:pt x="709" y="941"/>
                  </a:lnTo>
                  <a:lnTo>
                    <a:pt x="685" y="937"/>
                  </a:lnTo>
                  <a:lnTo>
                    <a:pt x="514" y="1033"/>
                  </a:lnTo>
                  <a:lnTo>
                    <a:pt x="359" y="1085"/>
                  </a:lnTo>
                  <a:lnTo>
                    <a:pt x="223" y="1092"/>
                  </a:lnTo>
                  <a:lnTo>
                    <a:pt x="116" y="1057"/>
                  </a:lnTo>
                  <a:lnTo>
                    <a:pt x="38" y="976"/>
                  </a:lnTo>
                  <a:lnTo>
                    <a:pt x="0" y="854"/>
                  </a:lnTo>
                  <a:lnTo>
                    <a:pt x="7" y="692"/>
                  </a:lnTo>
                  <a:lnTo>
                    <a:pt x="65" y="491"/>
                  </a:lnTo>
                  <a:close/>
                </a:path>
              </a:pathLst>
            </a:custGeom>
            <a:solidFill>
              <a:srgbClr val="C29175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61" name="Freeform 28"/>
            <p:cNvSpPr>
              <a:spLocks noChangeArrowheads="1"/>
            </p:cNvSpPr>
            <p:nvPr/>
          </p:nvSpPr>
          <p:spPr bwMode="auto">
            <a:xfrm>
              <a:off x="3761" y="2104"/>
              <a:ext cx="971" cy="854"/>
            </a:xfrm>
            <a:custGeom>
              <a:avLst/>
              <a:gdLst>
                <a:gd name="T0" fmla="*/ 2 w 1513"/>
                <a:gd name="T1" fmla="*/ 103 h 1024"/>
                <a:gd name="T2" fmla="*/ 2 w 1513"/>
                <a:gd name="T3" fmla="*/ 86 h 1024"/>
                <a:gd name="T4" fmla="*/ 3 w 1513"/>
                <a:gd name="T5" fmla="*/ 69 h 1024"/>
                <a:gd name="T6" fmla="*/ 4 w 1513"/>
                <a:gd name="T7" fmla="*/ 54 h 1024"/>
                <a:gd name="T8" fmla="*/ 5 w 1513"/>
                <a:gd name="T9" fmla="*/ 43 h 1024"/>
                <a:gd name="T10" fmla="*/ 6 w 1513"/>
                <a:gd name="T11" fmla="*/ 31 h 1024"/>
                <a:gd name="T12" fmla="*/ 7 w 1513"/>
                <a:gd name="T13" fmla="*/ 23 h 1024"/>
                <a:gd name="T14" fmla="*/ 8 w 1513"/>
                <a:gd name="T15" fmla="*/ 14 h 1024"/>
                <a:gd name="T16" fmla="*/ 10 w 1513"/>
                <a:gd name="T17" fmla="*/ 9 h 1024"/>
                <a:gd name="T18" fmla="*/ 11 w 1513"/>
                <a:gd name="T19" fmla="*/ 4 h 1024"/>
                <a:gd name="T20" fmla="*/ 13 w 1513"/>
                <a:gd name="T21" fmla="*/ 3 h 1024"/>
                <a:gd name="T22" fmla="*/ 14 w 1513"/>
                <a:gd name="T23" fmla="*/ 0 h 1024"/>
                <a:gd name="T24" fmla="*/ 16 w 1513"/>
                <a:gd name="T25" fmla="*/ 1 h 1024"/>
                <a:gd name="T26" fmla="*/ 18 w 1513"/>
                <a:gd name="T27" fmla="*/ 3 h 1024"/>
                <a:gd name="T28" fmla="*/ 20 w 1513"/>
                <a:gd name="T29" fmla="*/ 5 h 1024"/>
                <a:gd name="T30" fmla="*/ 22 w 1513"/>
                <a:gd name="T31" fmla="*/ 8 h 1024"/>
                <a:gd name="T32" fmla="*/ 24 w 1513"/>
                <a:gd name="T33" fmla="*/ 13 h 1024"/>
                <a:gd name="T34" fmla="*/ 26 w 1513"/>
                <a:gd name="T35" fmla="*/ 11 h 1024"/>
                <a:gd name="T36" fmla="*/ 28 w 1513"/>
                <a:gd name="T37" fmla="*/ 8 h 1024"/>
                <a:gd name="T38" fmla="*/ 30 w 1513"/>
                <a:gd name="T39" fmla="*/ 7 h 1024"/>
                <a:gd name="T40" fmla="*/ 33 w 1513"/>
                <a:gd name="T41" fmla="*/ 6 h 1024"/>
                <a:gd name="T42" fmla="*/ 35 w 1513"/>
                <a:gd name="T43" fmla="*/ 6 h 1024"/>
                <a:gd name="T44" fmla="*/ 37 w 1513"/>
                <a:gd name="T45" fmla="*/ 7 h 1024"/>
                <a:gd name="T46" fmla="*/ 40 w 1513"/>
                <a:gd name="T47" fmla="*/ 8 h 1024"/>
                <a:gd name="T48" fmla="*/ 42 w 1513"/>
                <a:gd name="T49" fmla="*/ 10 h 1024"/>
                <a:gd name="T50" fmla="*/ 42 w 1513"/>
                <a:gd name="T51" fmla="*/ 23 h 1024"/>
                <a:gd name="T52" fmla="*/ 42 w 1513"/>
                <a:gd name="T53" fmla="*/ 33 h 1024"/>
                <a:gd name="T54" fmla="*/ 42 w 1513"/>
                <a:gd name="T55" fmla="*/ 45 h 1024"/>
                <a:gd name="T56" fmla="*/ 42 w 1513"/>
                <a:gd name="T57" fmla="*/ 58 h 1024"/>
                <a:gd name="T58" fmla="*/ 42 w 1513"/>
                <a:gd name="T59" fmla="*/ 69 h 1024"/>
                <a:gd name="T60" fmla="*/ 42 w 1513"/>
                <a:gd name="T61" fmla="*/ 82 h 1024"/>
                <a:gd name="T62" fmla="*/ 42 w 1513"/>
                <a:gd name="T63" fmla="*/ 93 h 1024"/>
                <a:gd name="T64" fmla="*/ 42 w 1513"/>
                <a:gd name="T65" fmla="*/ 105 h 1024"/>
                <a:gd name="T66" fmla="*/ 44 w 1513"/>
                <a:gd name="T67" fmla="*/ 148 h 1024"/>
                <a:gd name="T68" fmla="*/ 43 w 1513"/>
                <a:gd name="T69" fmla="*/ 185 h 1024"/>
                <a:gd name="T70" fmla="*/ 41 w 1513"/>
                <a:gd name="T71" fmla="*/ 212 h 1024"/>
                <a:gd name="T72" fmla="*/ 39 w 1513"/>
                <a:gd name="T73" fmla="*/ 231 h 1024"/>
                <a:gd name="T74" fmla="*/ 35 w 1513"/>
                <a:gd name="T75" fmla="*/ 239 h 1024"/>
                <a:gd name="T76" fmla="*/ 31 w 1513"/>
                <a:gd name="T77" fmla="*/ 239 h 1024"/>
                <a:gd name="T78" fmla="*/ 27 w 1513"/>
                <a:gd name="T79" fmla="*/ 228 h 1024"/>
                <a:gd name="T80" fmla="*/ 24 w 1513"/>
                <a:gd name="T81" fmla="*/ 207 h 1024"/>
                <a:gd name="T82" fmla="*/ 23 w 1513"/>
                <a:gd name="T83" fmla="*/ 205 h 1024"/>
                <a:gd name="T84" fmla="*/ 22 w 1513"/>
                <a:gd name="T85" fmla="*/ 203 h 1024"/>
                <a:gd name="T86" fmla="*/ 22 w 1513"/>
                <a:gd name="T87" fmla="*/ 203 h 1024"/>
                <a:gd name="T88" fmla="*/ 21 w 1513"/>
                <a:gd name="T89" fmla="*/ 202 h 1024"/>
                <a:gd name="T90" fmla="*/ 20 w 1513"/>
                <a:gd name="T91" fmla="*/ 200 h 1024"/>
                <a:gd name="T92" fmla="*/ 19 w 1513"/>
                <a:gd name="T93" fmla="*/ 199 h 1024"/>
                <a:gd name="T94" fmla="*/ 19 w 1513"/>
                <a:gd name="T95" fmla="*/ 198 h 1024"/>
                <a:gd name="T96" fmla="*/ 18 w 1513"/>
                <a:gd name="T97" fmla="*/ 197 h 1024"/>
                <a:gd name="T98" fmla="*/ 13 w 1513"/>
                <a:gd name="T99" fmla="*/ 217 h 1024"/>
                <a:gd name="T100" fmla="*/ 10 w 1513"/>
                <a:gd name="T101" fmla="*/ 229 h 1024"/>
                <a:gd name="T102" fmla="*/ 6 w 1513"/>
                <a:gd name="T103" fmla="*/ 229 h 1024"/>
                <a:gd name="T104" fmla="*/ 3 w 1513"/>
                <a:gd name="T105" fmla="*/ 222 h 1024"/>
                <a:gd name="T106" fmla="*/ 1 w 1513"/>
                <a:gd name="T107" fmla="*/ 205 h 1024"/>
                <a:gd name="T108" fmla="*/ 0 w 1513"/>
                <a:gd name="T109" fmla="*/ 179 h 1024"/>
                <a:gd name="T110" fmla="*/ 1 w 1513"/>
                <a:gd name="T111" fmla="*/ 145 h 1024"/>
                <a:gd name="T112" fmla="*/ 2 w 1513"/>
                <a:gd name="T113" fmla="*/ 103 h 102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513"/>
                <a:gd name="T172" fmla="*/ 0 h 1024"/>
                <a:gd name="T173" fmla="*/ 1513 w 1513"/>
                <a:gd name="T174" fmla="*/ 1024 h 102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513" h="1024">
                  <a:moveTo>
                    <a:pt x="59" y="440"/>
                  </a:moveTo>
                  <a:lnTo>
                    <a:pt x="79" y="363"/>
                  </a:lnTo>
                  <a:lnTo>
                    <a:pt x="103" y="295"/>
                  </a:lnTo>
                  <a:lnTo>
                    <a:pt x="131" y="234"/>
                  </a:lnTo>
                  <a:lnTo>
                    <a:pt x="165" y="180"/>
                  </a:lnTo>
                  <a:lnTo>
                    <a:pt x="201" y="132"/>
                  </a:lnTo>
                  <a:lnTo>
                    <a:pt x="242" y="93"/>
                  </a:lnTo>
                  <a:lnTo>
                    <a:pt x="287" y="60"/>
                  </a:lnTo>
                  <a:lnTo>
                    <a:pt x="338" y="37"/>
                  </a:lnTo>
                  <a:lnTo>
                    <a:pt x="388" y="17"/>
                  </a:lnTo>
                  <a:lnTo>
                    <a:pt x="443" y="5"/>
                  </a:lnTo>
                  <a:lnTo>
                    <a:pt x="501" y="0"/>
                  </a:lnTo>
                  <a:lnTo>
                    <a:pt x="561" y="1"/>
                  </a:lnTo>
                  <a:lnTo>
                    <a:pt x="622" y="7"/>
                  </a:lnTo>
                  <a:lnTo>
                    <a:pt x="687" y="18"/>
                  </a:lnTo>
                  <a:lnTo>
                    <a:pt x="753" y="34"/>
                  </a:lnTo>
                  <a:lnTo>
                    <a:pt x="822" y="58"/>
                  </a:lnTo>
                  <a:lnTo>
                    <a:pt x="901" y="43"/>
                  </a:lnTo>
                  <a:lnTo>
                    <a:pt x="981" y="33"/>
                  </a:lnTo>
                  <a:lnTo>
                    <a:pt x="1060" y="26"/>
                  </a:lnTo>
                  <a:lnTo>
                    <a:pt x="1140" y="24"/>
                  </a:lnTo>
                  <a:lnTo>
                    <a:pt x="1219" y="22"/>
                  </a:lnTo>
                  <a:lnTo>
                    <a:pt x="1300" y="26"/>
                  </a:lnTo>
                  <a:lnTo>
                    <a:pt x="1380" y="33"/>
                  </a:lnTo>
                  <a:lnTo>
                    <a:pt x="1460" y="42"/>
                  </a:lnTo>
                  <a:lnTo>
                    <a:pt x="1468" y="93"/>
                  </a:lnTo>
                  <a:lnTo>
                    <a:pt x="1475" y="144"/>
                  </a:lnTo>
                  <a:lnTo>
                    <a:pt x="1479" y="195"/>
                  </a:lnTo>
                  <a:lnTo>
                    <a:pt x="1482" y="246"/>
                  </a:lnTo>
                  <a:lnTo>
                    <a:pt x="1480" y="297"/>
                  </a:lnTo>
                  <a:lnTo>
                    <a:pt x="1479" y="347"/>
                  </a:lnTo>
                  <a:lnTo>
                    <a:pt x="1475" y="398"/>
                  </a:lnTo>
                  <a:lnTo>
                    <a:pt x="1469" y="449"/>
                  </a:lnTo>
                  <a:lnTo>
                    <a:pt x="1513" y="637"/>
                  </a:lnTo>
                  <a:lnTo>
                    <a:pt x="1497" y="791"/>
                  </a:lnTo>
                  <a:lnTo>
                    <a:pt x="1432" y="908"/>
                  </a:lnTo>
                  <a:lnTo>
                    <a:pt x="1333" y="986"/>
                  </a:lnTo>
                  <a:lnTo>
                    <a:pt x="1209" y="1024"/>
                  </a:lnTo>
                  <a:lnTo>
                    <a:pt x="1074" y="1020"/>
                  </a:lnTo>
                  <a:lnTo>
                    <a:pt x="941" y="973"/>
                  </a:lnTo>
                  <a:lnTo>
                    <a:pt x="822" y="883"/>
                  </a:lnTo>
                  <a:lnTo>
                    <a:pt x="798" y="876"/>
                  </a:lnTo>
                  <a:lnTo>
                    <a:pt x="776" y="872"/>
                  </a:lnTo>
                  <a:lnTo>
                    <a:pt x="752" y="866"/>
                  </a:lnTo>
                  <a:lnTo>
                    <a:pt x="729" y="862"/>
                  </a:lnTo>
                  <a:lnTo>
                    <a:pt x="705" y="855"/>
                  </a:lnTo>
                  <a:lnTo>
                    <a:pt x="683" y="850"/>
                  </a:lnTo>
                  <a:lnTo>
                    <a:pt x="659" y="845"/>
                  </a:lnTo>
                  <a:lnTo>
                    <a:pt x="636" y="841"/>
                  </a:lnTo>
                  <a:lnTo>
                    <a:pt x="477" y="927"/>
                  </a:lnTo>
                  <a:lnTo>
                    <a:pt x="333" y="975"/>
                  </a:lnTo>
                  <a:lnTo>
                    <a:pt x="206" y="981"/>
                  </a:lnTo>
                  <a:lnTo>
                    <a:pt x="105" y="949"/>
                  </a:lnTo>
                  <a:lnTo>
                    <a:pt x="33" y="876"/>
                  </a:lnTo>
                  <a:lnTo>
                    <a:pt x="0" y="768"/>
                  </a:lnTo>
                  <a:lnTo>
                    <a:pt x="5" y="622"/>
                  </a:lnTo>
                  <a:lnTo>
                    <a:pt x="59" y="440"/>
                  </a:lnTo>
                  <a:close/>
                </a:path>
              </a:pathLst>
            </a:custGeom>
            <a:solidFill>
              <a:srgbClr val="F2C2A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62" name="Freeform 29"/>
            <p:cNvSpPr>
              <a:spLocks noChangeArrowheads="1"/>
            </p:cNvSpPr>
            <p:nvPr/>
          </p:nvSpPr>
          <p:spPr bwMode="auto">
            <a:xfrm>
              <a:off x="3881" y="2118"/>
              <a:ext cx="179" cy="411"/>
            </a:xfrm>
            <a:custGeom>
              <a:avLst/>
              <a:gdLst>
                <a:gd name="T0" fmla="*/ 8 w 281"/>
                <a:gd name="T1" fmla="*/ 28 h 493"/>
                <a:gd name="T2" fmla="*/ 8 w 281"/>
                <a:gd name="T3" fmla="*/ 26 h 493"/>
                <a:gd name="T4" fmla="*/ 8 w 281"/>
                <a:gd name="T5" fmla="*/ 23 h 493"/>
                <a:gd name="T6" fmla="*/ 7 w 281"/>
                <a:gd name="T7" fmla="*/ 18 h 493"/>
                <a:gd name="T8" fmla="*/ 7 w 281"/>
                <a:gd name="T9" fmla="*/ 13 h 493"/>
                <a:gd name="T10" fmla="*/ 7 w 281"/>
                <a:gd name="T11" fmla="*/ 8 h 493"/>
                <a:gd name="T12" fmla="*/ 7 w 281"/>
                <a:gd name="T13" fmla="*/ 4 h 493"/>
                <a:gd name="T14" fmla="*/ 6 w 281"/>
                <a:gd name="T15" fmla="*/ 2 h 493"/>
                <a:gd name="T16" fmla="*/ 5 w 281"/>
                <a:gd name="T17" fmla="*/ 0 h 493"/>
                <a:gd name="T18" fmla="*/ 4 w 281"/>
                <a:gd name="T19" fmla="*/ 3 h 493"/>
                <a:gd name="T20" fmla="*/ 4 w 281"/>
                <a:gd name="T21" fmla="*/ 4 h 493"/>
                <a:gd name="T22" fmla="*/ 3 w 281"/>
                <a:gd name="T23" fmla="*/ 8 h 493"/>
                <a:gd name="T24" fmla="*/ 3 w 281"/>
                <a:gd name="T25" fmla="*/ 15 h 493"/>
                <a:gd name="T26" fmla="*/ 2 w 281"/>
                <a:gd name="T27" fmla="*/ 23 h 493"/>
                <a:gd name="T28" fmla="*/ 1 w 281"/>
                <a:gd name="T29" fmla="*/ 33 h 493"/>
                <a:gd name="T30" fmla="*/ 1 w 281"/>
                <a:gd name="T31" fmla="*/ 45 h 493"/>
                <a:gd name="T32" fmla="*/ 1 w 281"/>
                <a:gd name="T33" fmla="*/ 60 h 493"/>
                <a:gd name="T34" fmla="*/ 1 w 281"/>
                <a:gd name="T35" fmla="*/ 74 h 493"/>
                <a:gd name="T36" fmla="*/ 0 w 281"/>
                <a:gd name="T37" fmla="*/ 86 h 493"/>
                <a:gd name="T38" fmla="*/ 1 w 281"/>
                <a:gd name="T39" fmla="*/ 96 h 493"/>
                <a:gd name="T40" fmla="*/ 1 w 281"/>
                <a:gd name="T41" fmla="*/ 103 h 493"/>
                <a:gd name="T42" fmla="*/ 1 w 281"/>
                <a:gd name="T43" fmla="*/ 108 h 493"/>
                <a:gd name="T44" fmla="*/ 1 w 281"/>
                <a:gd name="T45" fmla="*/ 112 h 493"/>
                <a:gd name="T46" fmla="*/ 1 w 281"/>
                <a:gd name="T47" fmla="*/ 114 h 493"/>
                <a:gd name="T48" fmla="*/ 1 w 281"/>
                <a:gd name="T49" fmla="*/ 115 h 493"/>
                <a:gd name="T50" fmla="*/ 8 w 281"/>
                <a:gd name="T51" fmla="*/ 28 h 49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81"/>
                <a:gd name="T79" fmla="*/ 0 h 493"/>
                <a:gd name="T80" fmla="*/ 281 w 281"/>
                <a:gd name="T81" fmla="*/ 493 h 49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81" h="493">
                  <a:moveTo>
                    <a:pt x="281" y="117"/>
                  </a:moveTo>
                  <a:lnTo>
                    <a:pt x="281" y="110"/>
                  </a:lnTo>
                  <a:lnTo>
                    <a:pt x="281" y="97"/>
                  </a:lnTo>
                  <a:lnTo>
                    <a:pt x="280" y="76"/>
                  </a:lnTo>
                  <a:lnTo>
                    <a:pt x="276" y="55"/>
                  </a:lnTo>
                  <a:lnTo>
                    <a:pt x="266" y="33"/>
                  </a:lnTo>
                  <a:lnTo>
                    <a:pt x="252" y="15"/>
                  </a:lnTo>
                  <a:lnTo>
                    <a:pt x="231" y="2"/>
                  </a:lnTo>
                  <a:lnTo>
                    <a:pt x="202" y="0"/>
                  </a:lnTo>
                  <a:lnTo>
                    <a:pt x="168" y="4"/>
                  </a:lnTo>
                  <a:lnTo>
                    <a:pt x="139" y="16"/>
                  </a:lnTo>
                  <a:lnTo>
                    <a:pt x="112" y="34"/>
                  </a:lnTo>
                  <a:lnTo>
                    <a:pt x="88" y="62"/>
                  </a:lnTo>
                  <a:lnTo>
                    <a:pt x="64" y="96"/>
                  </a:lnTo>
                  <a:lnTo>
                    <a:pt x="44" y="139"/>
                  </a:lnTo>
                  <a:lnTo>
                    <a:pt x="26" y="192"/>
                  </a:lnTo>
                  <a:lnTo>
                    <a:pt x="12" y="256"/>
                  </a:lnTo>
                  <a:lnTo>
                    <a:pt x="2" y="318"/>
                  </a:lnTo>
                  <a:lnTo>
                    <a:pt x="0" y="370"/>
                  </a:lnTo>
                  <a:lnTo>
                    <a:pt x="6" y="410"/>
                  </a:lnTo>
                  <a:lnTo>
                    <a:pt x="16" y="443"/>
                  </a:lnTo>
                  <a:lnTo>
                    <a:pt x="27" y="465"/>
                  </a:lnTo>
                  <a:lnTo>
                    <a:pt x="39" y="481"/>
                  </a:lnTo>
                  <a:lnTo>
                    <a:pt x="47" y="489"/>
                  </a:lnTo>
                  <a:lnTo>
                    <a:pt x="51" y="493"/>
                  </a:lnTo>
                  <a:lnTo>
                    <a:pt x="281" y="117"/>
                  </a:lnTo>
                  <a:close/>
                </a:path>
              </a:pathLst>
            </a:custGeom>
            <a:solidFill>
              <a:srgbClr val="522105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63" name="Freeform 30"/>
            <p:cNvSpPr>
              <a:spLocks noChangeArrowheads="1"/>
            </p:cNvSpPr>
            <p:nvPr/>
          </p:nvSpPr>
          <p:spPr bwMode="auto">
            <a:xfrm>
              <a:off x="4478" y="2199"/>
              <a:ext cx="144" cy="363"/>
            </a:xfrm>
            <a:custGeom>
              <a:avLst/>
              <a:gdLst>
                <a:gd name="T0" fmla="*/ 2 w 226"/>
                <a:gd name="T1" fmla="*/ 104 h 434"/>
                <a:gd name="T2" fmla="*/ 0 w 226"/>
                <a:gd name="T3" fmla="*/ 18 h 434"/>
                <a:gd name="T4" fmla="*/ 1 w 226"/>
                <a:gd name="T5" fmla="*/ 16 h 434"/>
                <a:gd name="T6" fmla="*/ 1 w 226"/>
                <a:gd name="T7" fmla="*/ 15 h 434"/>
                <a:gd name="T8" fmla="*/ 1 w 226"/>
                <a:gd name="T9" fmla="*/ 12 h 434"/>
                <a:gd name="T10" fmla="*/ 1 w 226"/>
                <a:gd name="T11" fmla="*/ 9 h 434"/>
                <a:gd name="T12" fmla="*/ 2 w 226"/>
                <a:gd name="T13" fmla="*/ 6 h 434"/>
                <a:gd name="T14" fmla="*/ 3 w 226"/>
                <a:gd name="T15" fmla="*/ 3 h 434"/>
                <a:gd name="T16" fmla="*/ 3 w 226"/>
                <a:gd name="T17" fmla="*/ 3 h 434"/>
                <a:gd name="T18" fmla="*/ 4 w 226"/>
                <a:gd name="T19" fmla="*/ 0 h 434"/>
                <a:gd name="T20" fmla="*/ 4 w 226"/>
                <a:gd name="T21" fmla="*/ 3 h 434"/>
                <a:gd name="T22" fmla="*/ 5 w 226"/>
                <a:gd name="T23" fmla="*/ 4 h 434"/>
                <a:gd name="T24" fmla="*/ 6 w 226"/>
                <a:gd name="T25" fmla="*/ 10 h 434"/>
                <a:gd name="T26" fmla="*/ 6 w 226"/>
                <a:gd name="T27" fmla="*/ 19 h 434"/>
                <a:gd name="T28" fmla="*/ 6 w 226"/>
                <a:gd name="T29" fmla="*/ 34 h 434"/>
                <a:gd name="T30" fmla="*/ 5 w 226"/>
                <a:gd name="T31" fmla="*/ 52 h 434"/>
                <a:gd name="T32" fmla="*/ 4 w 226"/>
                <a:gd name="T33" fmla="*/ 74 h 434"/>
                <a:gd name="T34" fmla="*/ 2 w 226"/>
                <a:gd name="T35" fmla="*/ 104 h 4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26"/>
                <a:gd name="T55" fmla="*/ 0 h 434"/>
                <a:gd name="T56" fmla="*/ 226 w 226"/>
                <a:gd name="T57" fmla="*/ 434 h 43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26" h="434">
                  <a:moveTo>
                    <a:pt x="72" y="434"/>
                  </a:moveTo>
                  <a:lnTo>
                    <a:pt x="0" y="74"/>
                  </a:lnTo>
                  <a:lnTo>
                    <a:pt x="3" y="71"/>
                  </a:lnTo>
                  <a:lnTo>
                    <a:pt x="12" y="61"/>
                  </a:lnTo>
                  <a:lnTo>
                    <a:pt x="24" y="50"/>
                  </a:lnTo>
                  <a:lnTo>
                    <a:pt x="44" y="37"/>
                  </a:lnTo>
                  <a:lnTo>
                    <a:pt x="64" y="22"/>
                  </a:lnTo>
                  <a:lnTo>
                    <a:pt x="88" y="10"/>
                  </a:lnTo>
                  <a:lnTo>
                    <a:pt x="112" y="3"/>
                  </a:lnTo>
                  <a:lnTo>
                    <a:pt x="137" y="0"/>
                  </a:lnTo>
                  <a:lnTo>
                    <a:pt x="164" y="3"/>
                  </a:lnTo>
                  <a:lnTo>
                    <a:pt x="191" y="17"/>
                  </a:lnTo>
                  <a:lnTo>
                    <a:pt x="212" y="42"/>
                  </a:lnTo>
                  <a:lnTo>
                    <a:pt x="226" y="84"/>
                  </a:lnTo>
                  <a:lnTo>
                    <a:pt x="222" y="140"/>
                  </a:lnTo>
                  <a:lnTo>
                    <a:pt x="199" y="217"/>
                  </a:lnTo>
                  <a:lnTo>
                    <a:pt x="150" y="313"/>
                  </a:lnTo>
                  <a:lnTo>
                    <a:pt x="72" y="434"/>
                  </a:lnTo>
                  <a:close/>
                </a:path>
              </a:pathLst>
            </a:custGeom>
            <a:solidFill>
              <a:srgbClr val="522105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64" name="Freeform 31"/>
            <p:cNvSpPr>
              <a:spLocks noChangeArrowheads="1"/>
            </p:cNvSpPr>
            <p:nvPr/>
          </p:nvSpPr>
          <p:spPr bwMode="auto">
            <a:xfrm>
              <a:off x="4104" y="2138"/>
              <a:ext cx="437" cy="198"/>
            </a:xfrm>
            <a:custGeom>
              <a:avLst/>
              <a:gdLst>
                <a:gd name="T0" fmla="*/ 0 w 683"/>
                <a:gd name="T1" fmla="*/ 0 h 235"/>
                <a:gd name="T2" fmla="*/ 0 w 683"/>
                <a:gd name="T3" fmla="*/ 3 h 235"/>
                <a:gd name="T4" fmla="*/ 0 w 683"/>
                <a:gd name="T5" fmla="*/ 6 h 235"/>
                <a:gd name="T6" fmla="*/ 1 w 683"/>
                <a:gd name="T7" fmla="*/ 11 h 235"/>
                <a:gd name="T8" fmla="*/ 1 w 683"/>
                <a:gd name="T9" fmla="*/ 18 h 235"/>
                <a:gd name="T10" fmla="*/ 1 w 683"/>
                <a:gd name="T11" fmla="*/ 25 h 235"/>
                <a:gd name="T12" fmla="*/ 1 w 683"/>
                <a:gd name="T13" fmla="*/ 34 h 235"/>
                <a:gd name="T14" fmla="*/ 1 w 683"/>
                <a:gd name="T15" fmla="*/ 40 h 235"/>
                <a:gd name="T16" fmla="*/ 2 w 683"/>
                <a:gd name="T17" fmla="*/ 45 h 235"/>
                <a:gd name="T18" fmla="*/ 3 w 683"/>
                <a:gd name="T19" fmla="*/ 49 h 235"/>
                <a:gd name="T20" fmla="*/ 4 w 683"/>
                <a:gd name="T21" fmla="*/ 52 h 235"/>
                <a:gd name="T22" fmla="*/ 5 w 683"/>
                <a:gd name="T23" fmla="*/ 56 h 235"/>
                <a:gd name="T24" fmla="*/ 6 w 683"/>
                <a:gd name="T25" fmla="*/ 58 h 235"/>
                <a:gd name="T26" fmla="*/ 8 w 683"/>
                <a:gd name="T27" fmla="*/ 60 h 235"/>
                <a:gd name="T28" fmla="*/ 8 w 683"/>
                <a:gd name="T29" fmla="*/ 60 h 235"/>
                <a:gd name="T30" fmla="*/ 10 w 683"/>
                <a:gd name="T31" fmla="*/ 58 h 235"/>
                <a:gd name="T32" fmla="*/ 10 w 683"/>
                <a:gd name="T33" fmla="*/ 55 h 235"/>
                <a:gd name="T34" fmla="*/ 12 w 683"/>
                <a:gd name="T35" fmla="*/ 48 h 235"/>
                <a:gd name="T36" fmla="*/ 13 w 683"/>
                <a:gd name="T37" fmla="*/ 41 h 235"/>
                <a:gd name="T38" fmla="*/ 14 w 683"/>
                <a:gd name="T39" fmla="*/ 34 h 235"/>
                <a:gd name="T40" fmla="*/ 15 w 683"/>
                <a:gd name="T41" fmla="*/ 26 h 235"/>
                <a:gd name="T42" fmla="*/ 17 w 683"/>
                <a:gd name="T43" fmla="*/ 20 h 235"/>
                <a:gd name="T44" fmla="*/ 18 w 683"/>
                <a:gd name="T45" fmla="*/ 14 h 235"/>
                <a:gd name="T46" fmla="*/ 19 w 683"/>
                <a:gd name="T47" fmla="*/ 10 h 235"/>
                <a:gd name="T48" fmla="*/ 19 w 683"/>
                <a:gd name="T49" fmla="*/ 9 h 235"/>
                <a:gd name="T50" fmla="*/ 19 w 683"/>
                <a:gd name="T51" fmla="*/ 9 h 235"/>
                <a:gd name="T52" fmla="*/ 18 w 683"/>
                <a:gd name="T53" fmla="*/ 9 h 235"/>
                <a:gd name="T54" fmla="*/ 17 w 683"/>
                <a:gd name="T55" fmla="*/ 9 h 235"/>
                <a:gd name="T56" fmla="*/ 15 w 683"/>
                <a:gd name="T57" fmla="*/ 10 h 235"/>
                <a:gd name="T58" fmla="*/ 13 w 683"/>
                <a:gd name="T59" fmla="*/ 10 h 235"/>
                <a:gd name="T60" fmla="*/ 12 w 683"/>
                <a:gd name="T61" fmla="*/ 12 h 235"/>
                <a:gd name="T62" fmla="*/ 10 w 683"/>
                <a:gd name="T63" fmla="*/ 13 h 235"/>
                <a:gd name="T64" fmla="*/ 8 w 683"/>
                <a:gd name="T65" fmla="*/ 16 h 235"/>
                <a:gd name="T66" fmla="*/ 6 w 683"/>
                <a:gd name="T67" fmla="*/ 17 h 235"/>
                <a:gd name="T68" fmla="*/ 5 w 683"/>
                <a:gd name="T69" fmla="*/ 20 h 235"/>
                <a:gd name="T70" fmla="*/ 4 w 683"/>
                <a:gd name="T71" fmla="*/ 20 h 235"/>
                <a:gd name="T72" fmla="*/ 3 w 683"/>
                <a:gd name="T73" fmla="*/ 20 h 235"/>
                <a:gd name="T74" fmla="*/ 3 w 683"/>
                <a:gd name="T75" fmla="*/ 19 h 235"/>
                <a:gd name="T76" fmla="*/ 2 w 683"/>
                <a:gd name="T77" fmla="*/ 15 h 235"/>
                <a:gd name="T78" fmla="*/ 1 w 683"/>
                <a:gd name="T79" fmla="*/ 8 h 235"/>
                <a:gd name="T80" fmla="*/ 0 w 683"/>
                <a:gd name="T81" fmla="*/ 0 h 23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683"/>
                <a:gd name="T124" fmla="*/ 0 h 235"/>
                <a:gd name="T125" fmla="*/ 683 w 683"/>
                <a:gd name="T126" fmla="*/ 235 h 23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683" h="235">
                  <a:moveTo>
                    <a:pt x="0" y="0"/>
                  </a:moveTo>
                  <a:lnTo>
                    <a:pt x="0" y="5"/>
                  </a:lnTo>
                  <a:lnTo>
                    <a:pt x="0" y="21"/>
                  </a:lnTo>
                  <a:lnTo>
                    <a:pt x="2" y="43"/>
                  </a:lnTo>
                  <a:lnTo>
                    <a:pt x="10" y="72"/>
                  </a:lnTo>
                  <a:lnTo>
                    <a:pt x="18" y="101"/>
                  </a:lnTo>
                  <a:lnTo>
                    <a:pt x="32" y="129"/>
                  </a:lnTo>
                  <a:lnTo>
                    <a:pt x="52" y="154"/>
                  </a:lnTo>
                  <a:lnTo>
                    <a:pt x="79" y="177"/>
                  </a:lnTo>
                  <a:lnTo>
                    <a:pt x="108" y="191"/>
                  </a:lnTo>
                  <a:lnTo>
                    <a:pt x="144" y="207"/>
                  </a:lnTo>
                  <a:lnTo>
                    <a:pt x="180" y="220"/>
                  </a:lnTo>
                  <a:lnTo>
                    <a:pt x="218" y="230"/>
                  </a:lnTo>
                  <a:lnTo>
                    <a:pt x="257" y="235"/>
                  </a:lnTo>
                  <a:lnTo>
                    <a:pt x="295" y="235"/>
                  </a:lnTo>
                  <a:lnTo>
                    <a:pt x="331" y="229"/>
                  </a:lnTo>
                  <a:lnTo>
                    <a:pt x="368" y="214"/>
                  </a:lnTo>
                  <a:lnTo>
                    <a:pt x="406" y="190"/>
                  </a:lnTo>
                  <a:lnTo>
                    <a:pt x="454" y="162"/>
                  </a:lnTo>
                  <a:lnTo>
                    <a:pt x="506" y="132"/>
                  </a:lnTo>
                  <a:lnTo>
                    <a:pt x="559" y="103"/>
                  </a:lnTo>
                  <a:lnTo>
                    <a:pt x="607" y="77"/>
                  </a:lnTo>
                  <a:lnTo>
                    <a:pt x="646" y="56"/>
                  </a:lnTo>
                  <a:lnTo>
                    <a:pt x="673" y="41"/>
                  </a:lnTo>
                  <a:lnTo>
                    <a:pt x="683" y="37"/>
                  </a:lnTo>
                  <a:lnTo>
                    <a:pt x="670" y="37"/>
                  </a:lnTo>
                  <a:lnTo>
                    <a:pt x="638" y="37"/>
                  </a:lnTo>
                  <a:lnTo>
                    <a:pt x="590" y="37"/>
                  </a:lnTo>
                  <a:lnTo>
                    <a:pt x="530" y="39"/>
                  </a:lnTo>
                  <a:lnTo>
                    <a:pt x="464" y="41"/>
                  </a:lnTo>
                  <a:lnTo>
                    <a:pt x="399" y="46"/>
                  </a:lnTo>
                  <a:lnTo>
                    <a:pt x="336" y="52"/>
                  </a:lnTo>
                  <a:lnTo>
                    <a:pt x="282" y="62"/>
                  </a:lnTo>
                  <a:lnTo>
                    <a:pt x="234" y="69"/>
                  </a:lnTo>
                  <a:lnTo>
                    <a:pt x="193" y="77"/>
                  </a:lnTo>
                  <a:lnTo>
                    <a:pt x="155" y="81"/>
                  </a:lnTo>
                  <a:lnTo>
                    <a:pt x="122" y="82"/>
                  </a:lnTo>
                  <a:lnTo>
                    <a:pt x="90" y="75"/>
                  </a:lnTo>
                  <a:lnTo>
                    <a:pt x="60" y="60"/>
                  </a:lnTo>
                  <a:lnTo>
                    <a:pt x="2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C9AD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65" name="Freeform 32"/>
            <p:cNvSpPr>
              <a:spLocks noChangeArrowheads="1"/>
            </p:cNvSpPr>
            <p:nvPr/>
          </p:nvSpPr>
          <p:spPr bwMode="auto">
            <a:xfrm>
              <a:off x="4120" y="2170"/>
              <a:ext cx="369" cy="166"/>
            </a:xfrm>
            <a:custGeom>
              <a:avLst/>
              <a:gdLst>
                <a:gd name="T0" fmla="*/ 0 w 574"/>
                <a:gd name="T1" fmla="*/ 0 h 197"/>
                <a:gd name="T2" fmla="*/ 0 w 574"/>
                <a:gd name="T3" fmla="*/ 3 h 197"/>
                <a:gd name="T4" fmla="*/ 0 w 574"/>
                <a:gd name="T5" fmla="*/ 4 h 197"/>
                <a:gd name="T6" fmla="*/ 1 w 574"/>
                <a:gd name="T7" fmla="*/ 9 h 197"/>
                <a:gd name="T8" fmla="*/ 1 w 574"/>
                <a:gd name="T9" fmla="*/ 15 h 197"/>
                <a:gd name="T10" fmla="*/ 1 w 574"/>
                <a:gd name="T11" fmla="*/ 21 h 197"/>
                <a:gd name="T12" fmla="*/ 1 w 574"/>
                <a:gd name="T13" fmla="*/ 28 h 197"/>
                <a:gd name="T14" fmla="*/ 1 w 574"/>
                <a:gd name="T15" fmla="*/ 34 h 197"/>
                <a:gd name="T16" fmla="*/ 2 w 574"/>
                <a:gd name="T17" fmla="*/ 37 h 197"/>
                <a:gd name="T18" fmla="*/ 3 w 574"/>
                <a:gd name="T19" fmla="*/ 41 h 197"/>
                <a:gd name="T20" fmla="*/ 3 w 574"/>
                <a:gd name="T21" fmla="*/ 44 h 197"/>
                <a:gd name="T22" fmla="*/ 4 w 574"/>
                <a:gd name="T23" fmla="*/ 47 h 197"/>
                <a:gd name="T24" fmla="*/ 5 w 574"/>
                <a:gd name="T25" fmla="*/ 49 h 197"/>
                <a:gd name="T26" fmla="*/ 6 w 574"/>
                <a:gd name="T27" fmla="*/ 50 h 197"/>
                <a:gd name="T28" fmla="*/ 7 w 574"/>
                <a:gd name="T29" fmla="*/ 50 h 197"/>
                <a:gd name="T30" fmla="*/ 8 w 574"/>
                <a:gd name="T31" fmla="*/ 49 h 197"/>
                <a:gd name="T32" fmla="*/ 9 w 574"/>
                <a:gd name="T33" fmla="*/ 46 h 197"/>
                <a:gd name="T34" fmla="*/ 10 w 574"/>
                <a:gd name="T35" fmla="*/ 40 h 197"/>
                <a:gd name="T36" fmla="*/ 11 w 574"/>
                <a:gd name="T37" fmla="*/ 35 h 197"/>
                <a:gd name="T38" fmla="*/ 12 w 574"/>
                <a:gd name="T39" fmla="*/ 29 h 197"/>
                <a:gd name="T40" fmla="*/ 13 w 574"/>
                <a:gd name="T41" fmla="*/ 21 h 197"/>
                <a:gd name="T42" fmla="*/ 15 w 574"/>
                <a:gd name="T43" fmla="*/ 17 h 197"/>
                <a:gd name="T44" fmla="*/ 16 w 574"/>
                <a:gd name="T45" fmla="*/ 12 h 197"/>
                <a:gd name="T46" fmla="*/ 17 w 574"/>
                <a:gd name="T47" fmla="*/ 8 h 197"/>
                <a:gd name="T48" fmla="*/ 17 w 574"/>
                <a:gd name="T49" fmla="*/ 8 h 197"/>
                <a:gd name="T50" fmla="*/ 17 w 574"/>
                <a:gd name="T51" fmla="*/ 8 h 197"/>
                <a:gd name="T52" fmla="*/ 15 w 574"/>
                <a:gd name="T53" fmla="*/ 8 h 197"/>
                <a:gd name="T54" fmla="*/ 15 w 574"/>
                <a:gd name="T55" fmla="*/ 8 h 197"/>
                <a:gd name="T56" fmla="*/ 13 w 574"/>
                <a:gd name="T57" fmla="*/ 8 h 197"/>
                <a:gd name="T58" fmla="*/ 11 w 574"/>
                <a:gd name="T59" fmla="*/ 8 h 197"/>
                <a:gd name="T60" fmla="*/ 10 w 574"/>
                <a:gd name="T61" fmla="*/ 9 h 197"/>
                <a:gd name="T62" fmla="*/ 8 w 574"/>
                <a:gd name="T63" fmla="*/ 11 h 197"/>
                <a:gd name="T64" fmla="*/ 7 w 574"/>
                <a:gd name="T65" fmla="*/ 13 h 197"/>
                <a:gd name="T66" fmla="*/ 6 w 574"/>
                <a:gd name="T67" fmla="*/ 14 h 197"/>
                <a:gd name="T68" fmla="*/ 5 w 574"/>
                <a:gd name="T69" fmla="*/ 17 h 197"/>
                <a:gd name="T70" fmla="*/ 4 w 574"/>
                <a:gd name="T71" fmla="*/ 17 h 197"/>
                <a:gd name="T72" fmla="*/ 3 w 574"/>
                <a:gd name="T73" fmla="*/ 17 h 197"/>
                <a:gd name="T74" fmla="*/ 2 w 574"/>
                <a:gd name="T75" fmla="*/ 16 h 197"/>
                <a:gd name="T76" fmla="*/ 1 w 574"/>
                <a:gd name="T77" fmla="*/ 13 h 197"/>
                <a:gd name="T78" fmla="*/ 1 w 574"/>
                <a:gd name="T79" fmla="*/ 8 h 197"/>
                <a:gd name="T80" fmla="*/ 0 w 574"/>
                <a:gd name="T81" fmla="*/ 0 h 19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74"/>
                <a:gd name="T124" fmla="*/ 0 h 197"/>
                <a:gd name="T125" fmla="*/ 574 w 574"/>
                <a:gd name="T126" fmla="*/ 197 h 19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74" h="197">
                  <a:moveTo>
                    <a:pt x="0" y="0"/>
                  </a:moveTo>
                  <a:lnTo>
                    <a:pt x="0" y="4"/>
                  </a:lnTo>
                  <a:lnTo>
                    <a:pt x="0" y="17"/>
                  </a:lnTo>
                  <a:lnTo>
                    <a:pt x="2" y="37"/>
                  </a:lnTo>
                  <a:lnTo>
                    <a:pt x="8" y="60"/>
                  </a:lnTo>
                  <a:lnTo>
                    <a:pt x="15" y="84"/>
                  </a:lnTo>
                  <a:lnTo>
                    <a:pt x="27" y="108"/>
                  </a:lnTo>
                  <a:lnTo>
                    <a:pt x="43" y="129"/>
                  </a:lnTo>
                  <a:lnTo>
                    <a:pt x="65" y="148"/>
                  </a:lnTo>
                  <a:lnTo>
                    <a:pt x="89" y="161"/>
                  </a:lnTo>
                  <a:lnTo>
                    <a:pt x="119" y="174"/>
                  </a:lnTo>
                  <a:lnTo>
                    <a:pt x="150" y="184"/>
                  </a:lnTo>
                  <a:lnTo>
                    <a:pt x="183" y="193"/>
                  </a:lnTo>
                  <a:lnTo>
                    <a:pt x="215" y="197"/>
                  </a:lnTo>
                  <a:lnTo>
                    <a:pt x="248" y="197"/>
                  </a:lnTo>
                  <a:lnTo>
                    <a:pt x="279" y="191"/>
                  </a:lnTo>
                  <a:lnTo>
                    <a:pt x="310" y="179"/>
                  </a:lnTo>
                  <a:lnTo>
                    <a:pt x="341" y="158"/>
                  </a:lnTo>
                  <a:lnTo>
                    <a:pt x="382" y="136"/>
                  </a:lnTo>
                  <a:lnTo>
                    <a:pt x="425" y="110"/>
                  </a:lnTo>
                  <a:lnTo>
                    <a:pt x="469" y="86"/>
                  </a:lnTo>
                  <a:lnTo>
                    <a:pt x="509" y="64"/>
                  </a:lnTo>
                  <a:lnTo>
                    <a:pt x="543" y="46"/>
                  </a:lnTo>
                  <a:lnTo>
                    <a:pt x="564" y="34"/>
                  </a:lnTo>
                  <a:lnTo>
                    <a:pt x="574" y="30"/>
                  </a:lnTo>
                  <a:lnTo>
                    <a:pt x="562" y="30"/>
                  </a:lnTo>
                  <a:lnTo>
                    <a:pt x="535" y="30"/>
                  </a:lnTo>
                  <a:lnTo>
                    <a:pt x="495" y="30"/>
                  </a:lnTo>
                  <a:lnTo>
                    <a:pt x="447" y="33"/>
                  </a:lnTo>
                  <a:lnTo>
                    <a:pt x="390" y="34"/>
                  </a:lnTo>
                  <a:lnTo>
                    <a:pt x="335" y="38"/>
                  </a:lnTo>
                  <a:lnTo>
                    <a:pt x="283" y="43"/>
                  </a:lnTo>
                  <a:lnTo>
                    <a:pt x="238" y="51"/>
                  </a:lnTo>
                  <a:lnTo>
                    <a:pt x="197" y="58"/>
                  </a:lnTo>
                  <a:lnTo>
                    <a:pt x="163" y="64"/>
                  </a:lnTo>
                  <a:lnTo>
                    <a:pt x="130" y="68"/>
                  </a:lnTo>
                  <a:lnTo>
                    <a:pt x="104" y="68"/>
                  </a:lnTo>
                  <a:lnTo>
                    <a:pt x="77" y="63"/>
                  </a:lnTo>
                  <a:lnTo>
                    <a:pt x="51" y="51"/>
                  </a:lnTo>
                  <a:lnTo>
                    <a:pt x="26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D1B5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66" name="Freeform 33"/>
            <p:cNvSpPr>
              <a:spLocks noChangeArrowheads="1"/>
            </p:cNvSpPr>
            <p:nvPr/>
          </p:nvSpPr>
          <p:spPr bwMode="auto">
            <a:xfrm>
              <a:off x="4137" y="2202"/>
              <a:ext cx="298" cy="134"/>
            </a:xfrm>
            <a:custGeom>
              <a:avLst/>
              <a:gdLst>
                <a:gd name="T0" fmla="*/ 0 w 463"/>
                <a:gd name="T1" fmla="*/ 0 h 159"/>
                <a:gd name="T2" fmla="*/ 0 w 463"/>
                <a:gd name="T3" fmla="*/ 3 h 159"/>
                <a:gd name="T4" fmla="*/ 0 w 463"/>
                <a:gd name="T5" fmla="*/ 3 h 159"/>
                <a:gd name="T6" fmla="*/ 1 w 463"/>
                <a:gd name="T7" fmla="*/ 7 h 159"/>
                <a:gd name="T8" fmla="*/ 1 w 463"/>
                <a:gd name="T9" fmla="*/ 12 h 159"/>
                <a:gd name="T10" fmla="*/ 1 w 463"/>
                <a:gd name="T11" fmla="*/ 17 h 159"/>
                <a:gd name="T12" fmla="*/ 1 w 463"/>
                <a:gd name="T13" fmla="*/ 22 h 159"/>
                <a:gd name="T14" fmla="*/ 1 w 463"/>
                <a:gd name="T15" fmla="*/ 27 h 159"/>
                <a:gd name="T16" fmla="*/ 2 w 463"/>
                <a:gd name="T17" fmla="*/ 30 h 159"/>
                <a:gd name="T18" fmla="*/ 2 w 463"/>
                <a:gd name="T19" fmla="*/ 34 h 159"/>
                <a:gd name="T20" fmla="*/ 3 w 463"/>
                <a:gd name="T21" fmla="*/ 35 h 159"/>
                <a:gd name="T22" fmla="*/ 4 w 463"/>
                <a:gd name="T23" fmla="*/ 37 h 159"/>
                <a:gd name="T24" fmla="*/ 4 w 463"/>
                <a:gd name="T25" fmla="*/ 40 h 159"/>
                <a:gd name="T26" fmla="*/ 5 w 463"/>
                <a:gd name="T27" fmla="*/ 40 h 159"/>
                <a:gd name="T28" fmla="*/ 6 w 463"/>
                <a:gd name="T29" fmla="*/ 40 h 159"/>
                <a:gd name="T30" fmla="*/ 6 w 463"/>
                <a:gd name="T31" fmla="*/ 40 h 159"/>
                <a:gd name="T32" fmla="*/ 8 w 463"/>
                <a:gd name="T33" fmla="*/ 37 h 159"/>
                <a:gd name="T34" fmla="*/ 8 w 463"/>
                <a:gd name="T35" fmla="*/ 33 h 159"/>
                <a:gd name="T36" fmla="*/ 9 w 463"/>
                <a:gd name="T37" fmla="*/ 29 h 159"/>
                <a:gd name="T38" fmla="*/ 10 w 463"/>
                <a:gd name="T39" fmla="*/ 23 h 159"/>
                <a:gd name="T40" fmla="*/ 11 w 463"/>
                <a:gd name="T41" fmla="*/ 17 h 159"/>
                <a:gd name="T42" fmla="*/ 12 w 463"/>
                <a:gd name="T43" fmla="*/ 13 h 159"/>
                <a:gd name="T44" fmla="*/ 13 w 463"/>
                <a:gd name="T45" fmla="*/ 9 h 159"/>
                <a:gd name="T46" fmla="*/ 14 w 463"/>
                <a:gd name="T47" fmla="*/ 7 h 159"/>
                <a:gd name="T48" fmla="*/ 14 w 463"/>
                <a:gd name="T49" fmla="*/ 7 h 159"/>
                <a:gd name="T50" fmla="*/ 14 w 463"/>
                <a:gd name="T51" fmla="*/ 7 h 159"/>
                <a:gd name="T52" fmla="*/ 13 w 463"/>
                <a:gd name="T53" fmla="*/ 7 h 159"/>
                <a:gd name="T54" fmla="*/ 12 w 463"/>
                <a:gd name="T55" fmla="*/ 7 h 159"/>
                <a:gd name="T56" fmla="*/ 11 w 463"/>
                <a:gd name="T57" fmla="*/ 7 h 159"/>
                <a:gd name="T58" fmla="*/ 10 w 463"/>
                <a:gd name="T59" fmla="*/ 7 h 159"/>
                <a:gd name="T60" fmla="*/ 8 w 463"/>
                <a:gd name="T61" fmla="*/ 8 h 159"/>
                <a:gd name="T62" fmla="*/ 6 w 463"/>
                <a:gd name="T63" fmla="*/ 8 h 159"/>
                <a:gd name="T64" fmla="*/ 6 w 463"/>
                <a:gd name="T65" fmla="*/ 10 h 159"/>
                <a:gd name="T66" fmla="*/ 5 w 463"/>
                <a:gd name="T67" fmla="*/ 12 h 159"/>
                <a:gd name="T68" fmla="*/ 4 w 463"/>
                <a:gd name="T69" fmla="*/ 13 h 159"/>
                <a:gd name="T70" fmla="*/ 3 w 463"/>
                <a:gd name="T71" fmla="*/ 13 h 159"/>
                <a:gd name="T72" fmla="*/ 3 w 463"/>
                <a:gd name="T73" fmla="*/ 14 h 159"/>
                <a:gd name="T74" fmla="*/ 2 w 463"/>
                <a:gd name="T75" fmla="*/ 12 h 159"/>
                <a:gd name="T76" fmla="*/ 1 w 463"/>
                <a:gd name="T77" fmla="*/ 10 h 159"/>
                <a:gd name="T78" fmla="*/ 1 w 463"/>
                <a:gd name="T79" fmla="*/ 6 h 159"/>
                <a:gd name="T80" fmla="*/ 0 w 463"/>
                <a:gd name="T81" fmla="*/ 0 h 15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63"/>
                <a:gd name="T124" fmla="*/ 0 h 159"/>
                <a:gd name="T125" fmla="*/ 463 w 463"/>
                <a:gd name="T126" fmla="*/ 159 h 15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63" h="159">
                  <a:moveTo>
                    <a:pt x="0" y="0"/>
                  </a:moveTo>
                  <a:lnTo>
                    <a:pt x="0" y="3"/>
                  </a:lnTo>
                  <a:lnTo>
                    <a:pt x="0" y="14"/>
                  </a:lnTo>
                  <a:lnTo>
                    <a:pt x="2" y="29"/>
                  </a:lnTo>
                  <a:lnTo>
                    <a:pt x="6" y="48"/>
                  </a:lnTo>
                  <a:lnTo>
                    <a:pt x="12" y="68"/>
                  </a:lnTo>
                  <a:lnTo>
                    <a:pt x="21" y="87"/>
                  </a:lnTo>
                  <a:lnTo>
                    <a:pt x="34" y="106"/>
                  </a:lnTo>
                  <a:lnTo>
                    <a:pt x="53" y="120"/>
                  </a:lnTo>
                  <a:lnTo>
                    <a:pt x="72" y="129"/>
                  </a:lnTo>
                  <a:lnTo>
                    <a:pt x="96" y="140"/>
                  </a:lnTo>
                  <a:lnTo>
                    <a:pt x="122" y="148"/>
                  </a:lnTo>
                  <a:lnTo>
                    <a:pt x="147" y="155"/>
                  </a:lnTo>
                  <a:lnTo>
                    <a:pt x="173" y="159"/>
                  </a:lnTo>
                  <a:lnTo>
                    <a:pt x="199" y="159"/>
                  </a:lnTo>
                  <a:lnTo>
                    <a:pt x="225" y="154"/>
                  </a:lnTo>
                  <a:lnTo>
                    <a:pt x="250" y="145"/>
                  </a:lnTo>
                  <a:lnTo>
                    <a:pt x="276" y="128"/>
                  </a:lnTo>
                  <a:lnTo>
                    <a:pt x="308" y="110"/>
                  </a:lnTo>
                  <a:lnTo>
                    <a:pt x="343" y="89"/>
                  </a:lnTo>
                  <a:lnTo>
                    <a:pt x="380" y="70"/>
                  </a:lnTo>
                  <a:lnTo>
                    <a:pt x="411" y="52"/>
                  </a:lnTo>
                  <a:lnTo>
                    <a:pt x="438" y="38"/>
                  </a:lnTo>
                  <a:lnTo>
                    <a:pt x="456" y="27"/>
                  </a:lnTo>
                  <a:lnTo>
                    <a:pt x="463" y="25"/>
                  </a:lnTo>
                  <a:lnTo>
                    <a:pt x="453" y="25"/>
                  </a:lnTo>
                  <a:lnTo>
                    <a:pt x="432" y="25"/>
                  </a:lnTo>
                  <a:lnTo>
                    <a:pt x="400" y="25"/>
                  </a:lnTo>
                  <a:lnTo>
                    <a:pt x="360" y="26"/>
                  </a:lnTo>
                  <a:lnTo>
                    <a:pt x="315" y="27"/>
                  </a:lnTo>
                  <a:lnTo>
                    <a:pt x="270" y="31"/>
                  </a:lnTo>
                  <a:lnTo>
                    <a:pt x="226" y="34"/>
                  </a:lnTo>
                  <a:lnTo>
                    <a:pt x="191" y="40"/>
                  </a:lnTo>
                  <a:lnTo>
                    <a:pt x="158" y="46"/>
                  </a:lnTo>
                  <a:lnTo>
                    <a:pt x="130" y="51"/>
                  </a:lnTo>
                  <a:lnTo>
                    <a:pt x="103" y="53"/>
                  </a:lnTo>
                  <a:lnTo>
                    <a:pt x="82" y="55"/>
                  </a:lnTo>
                  <a:lnTo>
                    <a:pt x="60" y="50"/>
                  </a:lnTo>
                  <a:lnTo>
                    <a:pt x="40" y="40"/>
                  </a:lnTo>
                  <a:lnTo>
                    <a:pt x="20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D9BD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67" name="Freeform 34"/>
            <p:cNvSpPr>
              <a:spLocks noChangeArrowheads="1"/>
            </p:cNvSpPr>
            <p:nvPr/>
          </p:nvSpPr>
          <p:spPr bwMode="auto">
            <a:xfrm>
              <a:off x="4154" y="2234"/>
              <a:ext cx="227" cy="100"/>
            </a:xfrm>
            <a:custGeom>
              <a:avLst/>
              <a:gdLst>
                <a:gd name="T0" fmla="*/ 0 w 354"/>
                <a:gd name="T1" fmla="*/ 0 h 120"/>
                <a:gd name="T2" fmla="*/ 0 w 354"/>
                <a:gd name="T3" fmla="*/ 2 h 120"/>
                <a:gd name="T4" fmla="*/ 0 w 354"/>
                <a:gd name="T5" fmla="*/ 3 h 120"/>
                <a:gd name="T6" fmla="*/ 0 w 354"/>
                <a:gd name="T7" fmla="*/ 6 h 120"/>
                <a:gd name="T8" fmla="*/ 1 w 354"/>
                <a:gd name="T9" fmla="*/ 9 h 120"/>
                <a:gd name="T10" fmla="*/ 1 w 354"/>
                <a:gd name="T11" fmla="*/ 13 h 120"/>
                <a:gd name="T12" fmla="*/ 1 w 354"/>
                <a:gd name="T13" fmla="*/ 16 h 120"/>
                <a:gd name="T14" fmla="*/ 1 w 354"/>
                <a:gd name="T15" fmla="*/ 19 h 120"/>
                <a:gd name="T16" fmla="*/ 1 w 354"/>
                <a:gd name="T17" fmla="*/ 21 h 120"/>
                <a:gd name="T18" fmla="*/ 2 w 354"/>
                <a:gd name="T19" fmla="*/ 23 h 120"/>
                <a:gd name="T20" fmla="*/ 2 w 354"/>
                <a:gd name="T21" fmla="*/ 25 h 120"/>
                <a:gd name="T22" fmla="*/ 3 w 354"/>
                <a:gd name="T23" fmla="*/ 27 h 120"/>
                <a:gd name="T24" fmla="*/ 3 w 354"/>
                <a:gd name="T25" fmla="*/ 28 h 120"/>
                <a:gd name="T26" fmla="*/ 4 w 354"/>
                <a:gd name="T27" fmla="*/ 28 h 120"/>
                <a:gd name="T28" fmla="*/ 4 w 354"/>
                <a:gd name="T29" fmla="*/ 28 h 120"/>
                <a:gd name="T30" fmla="*/ 5 w 354"/>
                <a:gd name="T31" fmla="*/ 28 h 120"/>
                <a:gd name="T32" fmla="*/ 5 w 354"/>
                <a:gd name="T33" fmla="*/ 26 h 120"/>
                <a:gd name="T34" fmla="*/ 6 w 354"/>
                <a:gd name="T35" fmla="*/ 23 h 120"/>
                <a:gd name="T36" fmla="*/ 7 w 354"/>
                <a:gd name="T37" fmla="*/ 19 h 120"/>
                <a:gd name="T38" fmla="*/ 8 w 354"/>
                <a:gd name="T39" fmla="*/ 16 h 120"/>
                <a:gd name="T40" fmla="*/ 8 w 354"/>
                <a:gd name="T41" fmla="*/ 13 h 120"/>
                <a:gd name="T42" fmla="*/ 9 w 354"/>
                <a:gd name="T43" fmla="*/ 9 h 120"/>
                <a:gd name="T44" fmla="*/ 10 w 354"/>
                <a:gd name="T45" fmla="*/ 7 h 120"/>
                <a:gd name="T46" fmla="*/ 10 w 354"/>
                <a:gd name="T47" fmla="*/ 6 h 120"/>
                <a:gd name="T48" fmla="*/ 10 w 354"/>
                <a:gd name="T49" fmla="*/ 5 h 120"/>
                <a:gd name="T50" fmla="*/ 10 w 354"/>
                <a:gd name="T51" fmla="*/ 5 h 120"/>
                <a:gd name="T52" fmla="*/ 10 w 354"/>
                <a:gd name="T53" fmla="*/ 5 h 120"/>
                <a:gd name="T54" fmla="*/ 8 w 354"/>
                <a:gd name="T55" fmla="*/ 5 h 120"/>
                <a:gd name="T56" fmla="*/ 8 w 354"/>
                <a:gd name="T57" fmla="*/ 5 h 120"/>
                <a:gd name="T58" fmla="*/ 7 w 354"/>
                <a:gd name="T59" fmla="*/ 5 h 120"/>
                <a:gd name="T60" fmla="*/ 6 w 354"/>
                <a:gd name="T61" fmla="*/ 6 h 120"/>
                <a:gd name="T62" fmla="*/ 5 w 354"/>
                <a:gd name="T63" fmla="*/ 7 h 120"/>
                <a:gd name="T64" fmla="*/ 4 w 354"/>
                <a:gd name="T65" fmla="*/ 8 h 120"/>
                <a:gd name="T66" fmla="*/ 3 w 354"/>
                <a:gd name="T67" fmla="*/ 8 h 120"/>
                <a:gd name="T68" fmla="*/ 3 w 354"/>
                <a:gd name="T69" fmla="*/ 9 h 120"/>
                <a:gd name="T70" fmla="*/ 3 w 354"/>
                <a:gd name="T71" fmla="*/ 10 h 120"/>
                <a:gd name="T72" fmla="*/ 2 w 354"/>
                <a:gd name="T73" fmla="*/ 10 h 120"/>
                <a:gd name="T74" fmla="*/ 1 w 354"/>
                <a:gd name="T75" fmla="*/ 9 h 120"/>
                <a:gd name="T76" fmla="*/ 1 w 354"/>
                <a:gd name="T77" fmla="*/ 8 h 120"/>
                <a:gd name="T78" fmla="*/ 1 w 354"/>
                <a:gd name="T79" fmla="*/ 4 h 120"/>
                <a:gd name="T80" fmla="*/ 0 w 354"/>
                <a:gd name="T81" fmla="*/ 0 h 12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54"/>
                <a:gd name="T124" fmla="*/ 0 h 120"/>
                <a:gd name="T125" fmla="*/ 354 w 354"/>
                <a:gd name="T126" fmla="*/ 120 h 12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54" h="120">
                  <a:moveTo>
                    <a:pt x="0" y="0"/>
                  </a:moveTo>
                  <a:lnTo>
                    <a:pt x="0" y="2"/>
                  </a:lnTo>
                  <a:lnTo>
                    <a:pt x="0" y="10"/>
                  </a:lnTo>
                  <a:lnTo>
                    <a:pt x="0" y="21"/>
                  </a:lnTo>
                  <a:lnTo>
                    <a:pt x="4" y="36"/>
                  </a:lnTo>
                  <a:lnTo>
                    <a:pt x="8" y="51"/>
                  </a:lnTo>
                  <a:lnTo>
                    <a:pt x="15" y="66"/>
                  </a:lnTo>
                  <a:lnTo>
                    <a:pt x="25" y="79"/>
                  </a:lnTo>
                  <a:lnTo>
                    <a:pt x="41" y="91"/>
                  </a:lnTo>
                  <a:lnTo>
                    <a:pt x="56" y="99"/>
                  </a:lnTo>
                  <a:lnTo>
                    <a:pt x="73" y="107"/>
                  </a:lnTo>
                  <a:lnTo>
                    <a:pt x="91" y="112"/>
                  </a:lnTo>
                  <a:lnTo>
                    <a:pt x="113" y="119"/>
                  </a:lnTo>
                  <a:lnTo>
                    <a:pt x="131" y="120"/>
                  </a:lnTo>
                  <a:lnTo>
                    <a:pt x="151" y="120"/>
                  </a:lnTo>
                  <a:lnTo>
                    <a:pt x="171" y="116"/>
                  </a:lnTo>
                  <a:lnTo>
                    <a:pt x="190" y="110"/>
                  </a:lnTo>
                  <a:lnTo>
                    <a:pt x="210" y="96"/>
                  </a:lnTo>
                  <a:lnTo>
                    <a:pt x="235" y="83"/>
                  </a:lnTo>
                  <a:lnTo>
                    <a:pt x="262" y="68"/>
                  </a:lnTo>
                  <a:lnTo>
                    <a:pt x="289" y="53"/>
                  </a:lnTo>
                  <a:lnTo>
                    <a:pt x="313" y="38"/>
                  </a:lnTo>
                  <a:lnTo>
                    <a:pt x="334" y="27"/>
                  </a:lnTo>
                  <a:lnTo>
                    <a:pt x="348" y="21"/>
                  </a:lnTo>
                  <a:lnTo>
                    <a:pt x="354" y="18"/>
                  </a:lnTo>
                  <a:lnTo>
                    <a:pt x="347" y="18"/>
                  </a:lnTo>
                  <a:lnTo>
                    <a:pt x="330" y="18"/>
                  </a:lnTo>
                  <a:lnTo>
                    <a:pt x="305" y="18"/>
                  </a:lnTo>
                  <a:lnTo>
                    <a:pt x="275" y="19"/>
                  </a:lnTo>
                  <a:lnTo>
                    <a:pt x="241" y="19"/>
                  </a:lnTo>
                  <a:lnTo>
                    <a:pt x="207" y="23"/>
                  </a:lnTo>
                  <a:lnTo>
                    <a:pt x="175" y="26"/>
                  </a:lnTo>
                  <a:lnTo>
                    <a:pt x="147" y="31"/>
                  </a:lnTo>
                  <a:lnTo>
                    <a:pt x="121" y="35"/>
                  </a:lnTo>
                  <a:lnTo>
                    <a:pt x="101" y="39"/>
                  </a:lnTo>
                  <a:lnTo>
                    <a:pt x="82" y="42"/>
                  </a:lnTo>
                  <a:lnTo>
                    <a:pt x="65" y="42"/>
                  </a:lnTo>
                  <a:lnTo>
                    <a:pt x="48" y="38"/>
                  </a:lnTo>
                  <a:lnTo>
                    <a:pt x="32" y="30"/>
                  </a:lnTo>
                  <a:lnTo>
                    <a:pt x="15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3C7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68" name="Freeform 35"/>
            <p:cNvSpPr>
              <a:spLocks noChangeArrowheads="1"/>
            </p:cNvSpPr>
            <p:nvPr/>
          </p:nvSpPr>
          <p:spPr bwMode="auto">
            <a:xfrm>
              <a:off x="4146" y="2597"/>
              <a:ext cx="183" cy="267"/>
            </a:xfrm>
            <a:custGeom>
              <a:avLst/>
              <a:gdLst>
                <a:gd name="T0" fmla="*/ 8 w 286"/>
                <a:gd name="T1" fmla="*/ 20 h 322"/>
                <a:gd name="T2" fmla="*/ 7 w 286"/>
                <a:gd name="T3" fmla="*/ 10 h 322"/>
                <a:gd name="T4" fmla="*/ 6 w 286"/>
                <a:gd name="T5" fmla="*/ 5 h 322"/>
                <a:gd name="T6" fmla="*/ 5 w 286"/>
                <a:gd name="T7" fmla="*/ 2 h 322"/>
                <a:gd name="T8" fmla="*/ 4 w 286"/>
                <a:gd name="T9" fmla="*/ 0 h 322"/>
                <a:gd name="T10" fmla="*/ 3 w 286"/>
                <a:gd name="T11" fmla="*/ 2 h 322"/>
                <a:gd name="T12" fmla="*/ 2 w 286"/>
                <a:gd name="T13" fmla="*/ 5 h 322"/>
                <a:gd name="T14" fmla="*/ 1 w 286"/>
                <a:gd name="T15" fmla="*/ 10 h 322"/>
                <a:gd name="T16" fmla="*/ 1 w 286"/>
                <a:gd name="T17" fmla="*/ 17 h 322"/>
                <a:gd name="T18" fmla="*/ 0 w 286"/>
                <a:gd name="T19" fmla="*/ 22 h 322"/>
                <a:gd name="T20" fmla="*/ 0 w 286"/>
                <a:gd name="T21" fmla="*/ 27 h 322"/>
                <a:gd name="T22" fmla="*/ 1 w 286"/>
                <a:gd name="T23" fmla="*/ 29 h 322"/>
                <a:gd name="T24" fmla="*/ 1 w 286"/>
                <a:gd name="T25" fmla="*/ 33 h 322"/>
                <a:gd name="T26" fmla="*/ 1 w 286"/>
                <a:gd name="T27" fmla="*/ 38 h 322"/>
                <a:gd name="T28" fmla="*/ 1 w 286"/>
                <a:gd name="T29" fmla="*/ 42 h 322"/>
                <a:gd name="T30" fmla="*/ 1 w 286"/>
                <a:gd name="T31" fmla="*/ 46 h 322"/>
                <a:gd name="T32" fmla="*/ 1 w 286"/>
                <a:gd name="T33" fmla="*/ 51 h 322"/>
                <a:gd name="T34" fmla="*/ 2 w 286"/>
                <a:gd name="T35" fmla="*/ 66 h 322"/>
                <a:gd name="T36" fmla="*/ 3 w 286"/>
                <a:gd name="T37" fmla="*/ 71 h 322"/>
                <a:gd name="T38" fmla="*/ 4 w 286"/>
                <a:gd name="T39" fmla="*/ 70 h 322"/>
                <a:gd name="T40" fmla="*/ 5 w 286"/>
                <a:gd name="T41" fmla="*/ 65 h 322"/>
                <a:gd name="T42" fmla="*/ 6 w 286"/>
                <a:gd name="T43" fmla="*/ 55 h 322"/>
                <a:gd name="T44" fmla="*/ 6 w 286"/>
                <a:gd name="T45" fmla="*/ 44 h 322"/>
                <a:gd name="T46" fmla="*/ 8 w 286"/>
                <a:gd name="T47" fmla="*/ 35 h 322"/>
                <a:gd name="T48" fmla="*/ 8 w 286"/>
                <a:gd name="T49" fmla="*/ 29 h 322"/>
                <a:gd name="T50" fmla="*/ 8 w 286"/>
                <a:gd name="T51" fmla="*/ 27 h 322"/>
                <a:gd name="T52" fmla="*/ 8 w 286"/>
                <a:gd name="T53" fmla="*/ 24 h 322"/>
                <a:gd name="T54" fmla="*/ 8 w 286"/>
                <a:gd name="T55" fmla="*/ 22 h 322"/>
                <a:gd name="T56" fmla="*/ 8 w 286"/>
                <a:gd name="T57" fmla="*/ 20 h 32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6"/>
                <a:gd name="T88" fmla="*/ 0 h 322"/>
                <a:gd name="T89" fmla="*/ 286 w 286"/>
                <a:gd name="T90" fmla="*/ 322 h 32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6" h="322">
                  <a:moveTo>
                    <a:pt x="271" y="89"/>
                  </a:moveTo>
                  <a:lnTo>
                    <a:pt x="238" y="47"/>
                  </a:lnTo>
                  <a:lnTo>
                    <a:pt x="204" y="20"/>
                  </a:lnTo>
                  <a:lnTo>
                    <a:pt x="170" y="4"/>
                  </a:lnTo>
                  <a:lnTo>
                    <a:pt x="136" y="0"/>
                  </a:lnTo>
                  <a:lnTo>
                    <a:pt x="102" y="7"/>
                  </a:lnTo>
                  <a:lnTo>
                    <a:pt x="68" y="23"/>
                  </a:lnTo>
                  <a:lnTo>
                    <a:pt x="34" y="46"/>
                  </a:lnTo>
                  <a:lnTo>
                    <a:pt x="2" y="77"/>
                  </a:lnTo>
                  <a:lnTo>
                    <a:pt x="0" y="94"/>
                  </a:lnTo>
                  <a:lnTo>
                    <a:pt x="0" y="114"/>
                  </a:lnTo>
                  <a:lnTo>
                    <a:pt x="2" y="131"/>
                  </a:lnTo>
                  <a:lnTo>
                    <a:pt x="5" y="150"/>
                  </a:lnTo>
                  <a:lnTo>
                    <a:pt x="6" y="167"/>
                  </a:lnTo>
                  <a:lnTo>
                    <a:pt x="9" y="186"/>
                  </a:lnTo>
                  <a:lnTo>
                    <a:pt x="12" y="204"/>
                  </a:lnTo>
                  <a:lnTo>
                    <a:pt x="16" y="224"/>
                  </a:lnTo>
                  <a:lnTo>
                    <a:pt x="70" y="293"/>
                  </a:lnTo>
                  <a:lnTo>
                    <a:pt x="115" y="322"/>
                  </a:lnTo>
                  <a:lnTo>
                    <a:pt x="149" y="316"/>
                  </a:lnTo>
                  <a:lnTo>
                    <a:pt x="180" y="288"/>
                  </a:lnTo>
                  <a:lnTo>
                    <a:pt x="204" y="243"/>
                  </a:lnTo>
                  <a:lnTo>
                    <a:pt x="229" y="196"/>
                  </a:lnTo>
                  <a:lnTo>
                    <a:pt x="253" y="154"/>
                  </a:lnTo>
                  <a:lnTo>
                    <a:pt x="283" y="130"/>
                  </a:lnTo>
                  <a:lnTo>
                    <a:pt x="286" y="119"/>
                  </a:lnTo>
                  <a:lnTo>
                    <a:pt x="284" y="110"/>
                  </a:lnTo>
                  <a:lnTo>
                    <a:pt x="280" y="100"/>
                  </a:lnTo>
                  <a:lnTo>
                    <a:pt x="271" y="89"/>
                  </a:lnTo>
                  <a:close/>
                </a:path>
              </a:pathLst>
            </a:custGeom>
            <a:solidFill>
              <a:srgbClr val="59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69" name="Freeform 36"/>
            <p:cNvSpPr>
              <a:spLocks noChangeArrowheads="1"/>
            </p:cNvSpPr>
            <p:nvPr/>
          </p:nvSpPr>
          <p:spPr bwMode="auto">
            <a:xfrm>
              <a:off x="4202" y="2690"/>
              <a:ext cx="94" cy="135"/>
            </a:xfrm>
            <a:custGeom>
              <a:avLst/>
              <a:gdLst>
                <a:gd name="T0" fmla="*/ 4 w 146"/>
                <a:gd name="T1" fmla="*/ 10 h 163"/>
                <a:gd name="T2" fmla="*/ 4 w 146"/>
                <a:gd name="T3" fmla="*/ 5 h 163"/>
                <a:gd name="T4" fmla="*/ 3 w 146"/>
                <a:gd name="T5" fmla="*/ 2 h 163"/>
                <a:gd name="T6" fmla="*/ 3 w 146"/>
                <a:gd name="T7" fmla="*/ 1 h 163"/>
                <a:gd name="T8" fmla="*/ 2 w 146"/>
                <a:gd name="T9" fmla="*/ 0 h 163"/>
                <a:gd name="T10" fmla="*/ 2 w 146"/>
                <a:gd name="T11" fmla="*/ 2 h 163"/>
                <a:gd name="T12" fmla="*/ 1 w 146"/>
                <a:gd name="T13" fmla="*/ 2 h 163"/>
                <a:gd name="T14" fmla="*/ 1 w 146"/>
                <a:gd name="T15" fmla="*/ 5 h 163"/>
                <a:gd name="T16" fmla="*/ 0 w 146"/>
                <a:gd name="T17" fmla="*/ 8 h 163"/>
                <a:gd name="T18" fmla="*/ 0 w 146"/>
                <a:gd name="T19" fmla="*/ 10 h 163"/>
                <a:gd name="T20" fmla="*/ 0 w 146"/>
                <a:gd name="T21" fmla="*/ 12 h 163"/>
                <a:gd name="T22" fmla="*/ 0 w 146"/>
                <a:gd name="T23" fmla="*/ 15 h 163"/>
                <a:gd name="T24" fmla="*/ 1 w 146"/>
                <a:gd name="T25" fmla="*/ 17 h 163"/>
                <a:gd name="T26" fmla="*/ 1 w 146"/>
                <a:gd name="T27" fmla="*/ 18 h 163"/>
                <a:gd name="T28" fmla="*/ 1 w 146"/>
                <a:gd name="T29" fmla="*/ 22 h 163"/>
                <a:gd name="T30" fmla="*/ 1 w 146"/>
                <a:gd name="T31" fmla="*/ 22 h 163"/>
                <a:gd name="T32" fmla="*/ 1 w 146"/>
                <a:gd name="T33" fmla="*/ 26 h 163"/>
                <a:gd name="T34" fmla="*/ 1 w 146"/>
                <a:gd name="T35" fmla="*/ 33 h 163"/>
                <a:gd name="T36" fmla="*/ 2 w 146"/>
                <a:gd name="T37" fmla="*/ 36 h 163"/>
                <a:gd name="T38" fmla="*/ 3 w 146"/>
                <a:gd name="T39" fmla="*/ 35 h 163"/>
                <a:gd name="T40" fmla="*/ 3 w 146"/>
                <a:gd name="T41" fmla="*/ 32 h 163"/>
                <a:gd name="T42" fmla="*/ 3 w 146"/>
                <a:gd name="T43" fmla="*/ 27 h 163"/>
                <a:gd name="T44" fmla="*/ 3 w 146"/>
                <a:gd name="T45" fmla="*/ 22 h 163"/>
                <a:gd name="T46" fmla="*/ 4 w 146"/>
                <a:gd name="T47" fmla="*/ 18 h 163"/>
                <a:gd name="T48" fmla="*/ 4 w 146"/>
                <a:gd name="T49" fmla="*/ 15 h 163"/>
                <a:gd name="T50" fmla="*/ 4 w 146"/>
                <a:gd name="T51" fmla="*/ 12 h 163"/>
                <a:gd name="T52" fmla="*/ 4 w 146"/>
                <a:gd name="T53" fmla="*/ 10 h 16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46"/>
                <a:gd name="T82" fmla="*/ 0 h 163"/>
                <a:gd name="T83" fmla="*/ 146 w 146"/>
                <a:gd name="T84" fmla="*/ 163 h 163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46" h="163">
                  <a:moveTo>
                    <a:pt x="141" y="45"/>
                  </a:moveTo>
                  <a:lnTo>
                    <a:pt x="122" y="23"/>
                  </a:lnTo>
                  <a:lnTo>
                    <a:pt x="104" y="10"/>
                  </a:lnTo>
                  <a:lnTo>
                    <a:pt x="87" y="1"/>
                  </a:lnTo>
                  <a:lnTo>
                    <a:pt x="70" y="0"/>
                  </a:lnTo>
                  <a:lnTo>
                    <a:pt x="52" y="2"/>
                  </a:lnTo>
                  <a:lnTo>
                    <a:pt x="33" y="10"/>
                  </a:lnTo>
                  <a:lnTo>
                    <a:pt x="16" y="23"/>
                  </a:lnTo>
                  <a:lnTo>
                    <a:pt x="0" y="40"/>
                  </a:lnTo>
                  <a:lnTo>
                    <a:pt x="0" y="48"/>
                  </a:lnTo>
                  <a:lnTo>
                    <a:pt x="0" y="58"/>
                  </a:lnTo>
                  <a:lnTo>
                    <a:pt x="0" y="66"/>
                  </a:lnTo>
                  <a:lnTo>
                    <a:pt x="2" y="77"/>
                  </a:lnTo>
                  <a:lnTo>
                    <a:pt x="2" y="84"/>
                  </a:lnTo>
                  <a:lnTo>
                    <a:pt x="5" y="95"/>
                  </a:lnTo>
                  <a:lnTo>
                    <a:pt x="7" y="103"/>
                  </a:lnTo>
                  <a:lnTo>
                    <a:pt x="9" y="113"/>
                  </a:lnTo>
                  <a:lnTo>
                    <a:pt x="36" y="148"/>
                  </a:lnTo>
                  <a:lnTo>
                    <a:pt x="59" y="163"/>
                  </a:lnTo>
                  <a:lnTo>
                    <a:pt x="76" y="160"/>
                  </a:lnTo>
                  <a:lnTo>
                    <a:pt x="91" y="146"/>
                  </a:lnTo>
                  <a:lnTo>
                    <a:pt x="103" y="124"/>
                  </a:lnTo>
                  <a:lnTo>
                    <a:pt x="115" y="100"/>
                  </a:lnTo>
                  <a:lnTo>
                    <a:pt x="128" y="79"/>
                  </a:lnTo>
                  <a:lnTo>
                    <a:pt x="143" y="66"/>
                  </a:lnTo>
                  <a:lnTo>
                    <a:pt x="146" y="56"/>
                  </a:lnTo>
                  <a:lnTo>
                    <a:pt x="141" y="45"/>
                  </a:lnTo>
                  <a:close/>
                </a:path>
              </a:pathLst>
            </a:custGeom>
            <a:solidFill>
              <a:srgbClr val="DE001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70" name="Freeform 37"/>
            <p:cNvSpPr>
              <a:spLocks noChangeArrowheads="1"/>
            </p:cNvSpPr>
            <p:nvPr/>
          </p:nvSpPr>
          <p:spPr bwMode="auto">
            <a:xfrm>
              <a:off x="3732" y="1814"/>
              <a:ext cx="252" cy="532"/>
            </a:xfrm>
            <a:custGeom>
              <a:avLst/>
              <a:gdLst>
                <a:gd name="T0" fmla="*/ 11 w 395"/>
                <a:gd name="T1" fmla="*/ 76 h 636"/>
                <a:gd name="T2" fmla="*/ 10 w 395"/>
                <a:gd name="T3" fmla="*/ 84 h 636"/>
                <a:gd name="T4" fmla="*/ 8 w 395"/>
                <a:gd name="T5" fmla="*/ 92 h 636"/>
                <a:gd name="T6" fmla="*/ 7 w 395"/>
                <a:gd name="T7" fmla="*/ 100 h 636"/>
                <a:gd name="T8" fmla="*/ 6 w 395"/>
                <a:gd name="T9" fmla="*/ 109 h 636"/>
                <a:gd name="T10" fmla="*/ 5 w 395"/>
                <a:gd name="T11" fmla="*/ 119 h 636"/>
                <a:gd name="T12" fmla="*/ 4 w 395"/>
                <a:gd name="T13" fmla="*/ 130 h 636"/>
                <a:gd name="T14" fmla="*/ 3 w 395"/>
                <a:gd name="T15" fmla="*/ 141 h 636"/>
                <a:gd name="T16" fmla="*/ 3 w 395"/>
                <a:gd name="T17" fmla="*/ 152 h 636"/>
                <a:gd name="T18" fmla="*/ 1 w 395"/>
                <a:gd name="T19" fmla="*/ 140 h 636"/>
                <a:gd name="T20" fmla="*/ 1 w 395"/>
                <a:gd name="T21" fmla="*/ 125 h 636"/>
                <a:gd name="T22" fmla="*/ 0 w 395"/>
                <a:gd name="T23" fmla="*/ 109 h 636"/>
                <a:gd name="T24" fmla="*/ 1 w 395"/>
                <a:gd name="T25" fmla="*/ 90 h 636"/>
                <a:gd name="T26" fmla="*/ 1 w 395"/>
                <a:gd name="T27" fmla="*/ 69 h 636"/>
                <a:gd name="T28" fmla="*/ 1 w 395"/>
                <a:gd name="T29" fmla="*/ 46 h 636"/>
                <a:gd name="T30" fmla="*/ 2 w 395"/>
                <a:gd name="T31" fmla="*/ 23 h 636"/>
                <a:gd name="T32" fmla="*/ 3 w 395"/>
                <a:gd name="T33" fmla="*/ 0 h 636"/>
                <a:gd name="T34" fmla="*/ 3 w 395"/>
                <a:gd name="T35" fmla="*/ 19 h 636"/>
                <a:gd name="T36" fmla="*/ 3 w 395"/>
                <a:gd name="T37" fmla="*/ 34 h 636"/>
                <a:gd name="T38" fmla="*/ 4 w 395"/>
                <a:gd name="T39" fmla="*/ 47 h 636"/>
                <a:gd name="T40" fmla="*/ 5 w 395"/>
                <a:gd name="T41" fmla="*/ 57 h 636"/>
                <a:gd name="T42" fmla="*/ 6 w 395"/>
                <a:gd name="T43" fmla="*/ 64 h 636"/>
                <a:gd name="T44" fmla="*/ 8 w 395"/>
                <a:gd name="T45" fmla="*/ 70 h 636"/>
                <a:gd name="T46" fmla="*/ 9 w 395"/>
                <a:gd name="T47" fmla="*/ 74 h 636"/>
                <a:gd name="T48" fmla="*/ 11 w 395"/>
                <a:gd name="T49" fmla="*/ 76 h 6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95"/>
                <a:gd name="T76" fmla="*/ 0 h 636"/>
                <a:gd name="T77" fmla="*/ 395 w 395"/>
                <a:gd name="T78" fmla="*/ 636 h 6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95" h="636">
                  <a:moveTo>
                    <a:pt x="395" y="320"/>
                  </a:moveTo>
                  <a:lnTo>
                    <a:pt x="347" y="350"/>
                  </a:lnTo>
                  <a:lnTo>
                    <a:pt x="303" y="384"/>
                  </a:lnTo>
                  <a:lnTo>
                    <a:pt x="261" y="418"/>
                  </a:lnTo>
                  <a:lnTo>
                    <a:pt x="222" y="457"/>
                  </a:lnTo>
                  <a:lnTo>
                    <a:pt x="183" y="497"/>
                  </a:lnTo>
                  <a:lnTo>
                    <a:pt x="151" y="541"/>
                  </a:lnTo>
                  <a:lnTo>
                    <a:pt x="120" y="587"/>
                  </a:lnTo>
                  <a:lnTo>
                    <a:pt x="93" y="636"/>
                  </a:lnTo>
                  <a:lnTo>
                    <a:pt x="44" y="585"/>
                  </a:lnTo>
                  <a:lnTo>
                    <a:pt x="14" y="524"/>
                  </a:lnTo>
                  <a:lnTo>
                    <a:pt x="0" y="452"/>
                  </a:lnTo>
                  <a:lnTo>
                    <a:pt x="1" y="374"/>
                  </a:lnTo>
                  <a:lnTo>
                    <a:pt x="13" y="286"/>
                  </a:lnTo>
                  <a:lnTo>
                    <a:pt x="35" y="195"/>
                  </a:lnTo>
                  <a:lnTo>
                    <a:pt x="63" y="98"/>
                  </a:lnTo>
                  <a:lnTo>
                    <a:pt x="99" y="0"/>
                  </a:lnTo>
                  <a:lnTo>
                    <a:pt x="97" y="80"/>
                  </a:lnTo>
                  <a:lnTo>
                    <a:pt x="111" y="144"/>
                  </a:lnTo>
                  <a:lnTo>
                    <a:pt x="137" y="196"/>
                  </a:lnTo>
                  <a:lnTo>
                    <a:pt x="175" y="237"/>
                  </a:lnTo>
                  <a:lnTo>
                    <a:pt x="219" y="267"/>
                  </a:lnTo>
                  <a:lnTo>
                    <a:pt x="272" y="290"/>
                  </a:lnTo>
                  <a:lnTo>
                    <a:pt x="332" y="307"/>
                  </a:lnTo>
                  <a:lnTo>
                    <a:pt x="395" y="320"/>
                  </a:lnTo>
                  <a:close/>
                </a:path>
              </a:pathLst>
            </a:custGeom>
            <a:solidFill>
              <a:srgbClr val="99694D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71" name="Freeform 38"/>
            <p:cNvSpPr>
              <a:spLocks noChangeArrowheads="1"/>
            </p:cNvSpPr>
            <p:nvPr/>
          </p:nvSpPr>
          <p:spPr bwMode="auto">
            <a:xfrm>
              <a:off x="3771" y="1919"/>
              <a:ext cx="196" cy="351"/>
            </a:xfrm>
            <a:custGeom>
              <a:avLst/>
              <a:gdLst>
                <a:gd name="T0" fmla="*/ 8 w 305"/>
                <a:gd name="T1" fmla="*/ 52 h 420"/>
                <a:gd name="T2" fmla="*/ 8 w 305"/>
                <a:gd name="T3" fmla="*/ 58 h 420"/>
                <a:gd name="T4" fmla="*/ 7 w 305"/>
                <a:gd name="T5" fmla="*/ 62 h 420"/>
                <a:gd name="T6" fmla="*/ 6 w 305"/>
                <a:gd name="T7" fmla="*/ 66 h 420"/>
                <a:gd name="T8" fmla="*/ 5 w 305"/>
                <a:gd name="T9" fmla="*/ 73 h 420"/>
                <a:gd name="T10" fmla="*/ 4 w 305"/>
                <a:gd name="T11" fmla="*/ 79 h 420"/>
                <a:gd name="T12" fmla="*/ 4 w 305"/>
                <a:gd name="T13" fmla="*/ 84 h 420"/>
                <a:gd name="T14" fmla="*/ 3 w 305"/>
                <a:gd name="T15" fmla="*/ 92 h 420"/>
                <a:gd name="T16" fmla="*/ 3 w 305"/>
                <a:gd name="T17" fmla="*/ 100 h 420"/>
                <a:gd name="T18" fmla="*/ 2 w 305"/>
                <a:gd name="T19" fmla="*/ 91 h 420"/>
                <a:gd name="T20" fmla="*/ 1 w 305"/>
                <a:gd name="T21" fmla="*/ 83 h 420"/>
                <a:gd name="T22" fmla="*/ 1 w 305"/>
                <a:gd name="T23" fmla="*/ 71 h 420"/>
                <a:gd name="T24" fmla="*/ 1 w 305"/>
                <a:gd name="T25" fmla="*/ 59 h 420"/>
                <a:gd name="T26" fmla="*/ 0 w 305"/>
                <a:gd name="T27" fmla="*/ 46 h 420"/>
                <a:gd name="T28" fmla="*/ 1 w 305"/>
                <a:gd name="T29" fmla="*/ 31 h 420"/>
                <a:gd name="T30" fmla="*/ 1 w 305"/>
                <a:gd name="T31" fmla="*/ 16 h 420"/>
                <a:gd name="T32" fmla="*/ 1 w 305"/>
                <a:gd name="T33" fmla="*/ 0 h 420"/>
                <a:gd name="T34" fmla="*/ 1 w 305"/>
                <a:gd name="T35" fmla="*/ 13 h 420"/>
                <a:gd name="T36" fmla="*/ 2 w 305"/>
                <a:gd name="T37" fmla="*/ 23 h 420"/>
                <a:gd name="T38" fmla="*/ 3 w 305"/>
                <a:gd name="T39" fmla="*/ 32 h 420"/>
                <a:gd name="T40" fmla="*/ 3 w 305"/>
                <a:gd name="T41" fmla="*/ 38 h 420"/>
                <a:gd name="T42" fmla="*/ 5 w 305"/>
                <a:gd name="T43" fmla="*/ 43 h 420"/>
                <a:gd name="T44" fmla="*/ 6 w 305"/>
                <a:gd name="T45" fmla="*/ 47 h 420"/>
                <a:gd name="T46" fmla="*/ 8 w 305"/>
                <a:gd name="T47" fmla="*/ 49 h 420"/>
                <a:gd name="T48" fmla="*/ 8 w 305"/>
                <a:gd name="T49" fmla="*/ 52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05"/>
                <a:gd name="T76" fmla="*/ 0 h 420"/>
                <a:gd name="T77" fmla="*/ 305 w 305"/>
                <a:gd name="T78" fmla="*/ 420 h 42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05" h="420">
                  <a:moveTo>
                    <a:pt x="305" y="218"/>
                  </a:moveTo>
                  <a:lnTo>
                    <a:pt x="271" y="239"/>
                  </a:lnTo>
                  <a:lnTo>
                    <a:pt x="240" y="260"/>
                  </a:lnTo>
                  <a:lnTo>
                    <a:pt x="209" y="281"/>
                  </a:lnTo>
                  <a:lnTo>
                    <a:pt x="182" y="305"/>
                  </a:lnTo>
                  <a:lnTo>
                    <a:pt x="155" y="329"/>
                  </a:lnTo>
                  <a:lnTo>
                    <a:pt x="133" y="356"/>
                  </a:lnTo>
                  <a:lnTo>
                    <a:pt x="110" y="386"/>
                  </a:lnTo>
                  <a:lnTo>
                    <a:pt x="92" y="420"/>
                  </a:lnTo>
                  <a:lnTo>
                    <a:pt x="55" y="385"/>
                  </a:lnTo>
                  <a:lnTo>
                    <a:pt x="30" y="346"/>
                  </a:lnTo>
                  <a:lnTo>
                    <a:pt x="11" y="299"/>
                  </a:lnTo>
                  <a:lnTo>
                    <a:pt x="1" y="249"/>
                  </a:lnTo>
                  <a:lnTo>
                    <a:pt x="0" y="192"/>
                  </a:lnTo>
                  <a:lnTo>
                    <a:pt x="7" y="132"/>
                  </a:lnTo>
                  <a:lnTo>
                    <a:pt x="21" y="68"/>
                  </a:lnTo>
                  <a:lnTo>
                    <a:pt x="44" y="0"/>
                  </a:lnTo>
                  <a:lnTo>
                    <a:pt x="45" y="55"/>
                  </a:lnTo>
                  <a:lnTo>
                    <a:pt x="61" y="99"/>
                  </a:lnTo>
                  <a:lnTo>
                    <a:pt x="88" y="134"/>
                  </a:lnTo>
                  <a:lnTo>
                    <a:pt x="123" y="162"/>
                  </a:lnTo>
                  <a:lnTo>
                    <a:pt x="164" y="181"/>
                  </a:lnTo>
                  <a:lnTo>
                    <a:pt x="210" y="197"/>
                  </a:lnTo>
                  <a:lnTo>
                    <a:pt x="257" y="209"/>
                  </a:lnTo>
                  <a:lnTo>
                    <a:pt x="305" y="218"/>
                  </a:lnTo>
                  <a:close/>
                </a:path>
              </a:pathLst>
            </a:custGeom>
            <a:solidFill>
              <a:srgbClr val="522105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72" name="Freeform 39"/>
            <p:cNvSpPr>
              <a:spLocks noChangeArrowheads="1"/>
            </p:cNvSpPr>
            <p:nvPr/>
          </p:nvSpPr>
          <p:spPr bwMode="auto">
            <a:xfrm>
              <a:off x="3792" y="1955"/>
              <a:ext cx="164" cy="296"/>
            </a:xfrm>
            <a:custGeom>
              <a:avLst/>
              <a:gdLst>
                <a:gd name="T0" fmla="*/ 8 w 255"/>
                <a:gd name="T1" fmla="*/ 44 h 353"/>
                <a:gd name="T2" fmla="*/ 6 w 255"/>
                <a:gd name="T3" fmla="*/ 49 h 353"/>
                <a:gd name="T4" fmla="*/ 6 w 255"/>
                <a:gd name="T5" fmla="*/ 53 h 353"/>
                <a:gd name="T6" fmla="*/ 5 w 255"/>
                <a:gd name="T7" fmla="*/ 58 h 353"/>
                <a:gd name="T8" fmla="*/ 5 w 255"/>
                <a:gd name="T9" fmla="*/ 63 h 353"/>
                <a:gd name="T10" fmla="*/ 4 w 255"/>
                <a:gd name="T11" fmla="*/ 67 h 353"/>
                <a:gd name="T12" fmla="*/ 3 w 255"/>
                <a:gd name="T13" fmla="*/ 73 h 353"/>
                <a:gd name="T14" fmla="*/ 3 w 255"/>
                <a:gd name="T15" fmla="*/ 79 h 353"/>
                <a:gd name="T16" fmla="*/ 3 w 255"/>
                <a:gd name="T17" fmla="*/ 86 h 353"/>
                <a:gd name="T18" fmla="*/ 1 w 255"/>
                <a:gd name="T19" fmla="*/ 79 h 353"/>
                <a:gd name="T20" fmla="*/ 1 w 255"/>
                <a:gd name="T21" fmla="*/ 71 h 353"/>
                <a:gd name="T22" fmla="*/ 1 w 255"/>
                <a:gd name="T23" fmla="*/ 61 h 353"/>
                <a:gd name="T24" fmla="*/ 1 w 255"/>
                <a:gd name="T25" fmla="*/ 51 h 353"/>
                <a:gd name="T26" fmla="*/ 0 w 255"/>
                <a:gd name="T27" fmla="*/ 39 h 353"/>
                <a:gd name="T28" fmla="*/ 1 w 255"/>
                <a:gd name="T29" fmla="*/ 28 h 353"/>
                <a:gd name="T30" fmla="*/ 1 w 255"/>
                <a:gd name="T31" fmla="*/ 13 h 353"/>
                <a:gd name="T32" fmla="*/ 1 w 255"/>
                <a:gd name="T33" fmla="*/ 0 h 353"/>
                <a:gd name="T34" fmla="*/ 1 w 255"/>
                <a:gd name="T35" fmla="*/ 11 h 353"/>
                <a:gd name="T36" fmla="*/ 2 w 255"/>
                <a:gd name="T37" fmla="*/ 20 h 353"/>
                <a:gd name="T38" fmla="*/ 2 w 255"/>
                <a:gd name="T39" fmla="*/ 28 h 353"/>
                <a:gd name="T40" fmla="*/ 3 w 255"/>
                <a:gd name="T41" fmla="*/ 33 h 353"/>
                <a:gd name="T42" fmla="*/ 4 w 255"/>
                <a:gd name="T43" fmla="*/ 37 h 353"/>
                <a:gd name="T44" fmla="*/ 5 w 255"/>
                <a:gd name="T45" fmla="*/ 40 h 353"/>
                <a:gd name="T46" fmla="*/ 6 w 255"/>
                <a:gd name="T47" fmla="*/ 42 h 353"/>
                <a:gd name="T48" fmla="*/ 8 w 255"/>
                <a:gd name="T49" fmla="*/ 44 h 35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55"/>
                <a:gd name="T76" fmla="*/ 0 h 353"/>
                <a:gd name="T77" fmla="*/ 255 w 255"/>
                <a:gd name="T78" fmla="*/ 353 h 35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55" h="353">
                  <a:moveTo>
                    <a:pt x="255" y="182"/>
                  </a:moveTo>
                  <a:lnTo>
                    <a:pt x="225" y="199"/>
                  </a:lnTo>
                  <a:lnTo>
                    <a:pt x="200" y="218"/>
                  </a:lnTo>
                  <a:lnTo>
                    <a:pt x="175" y="236"/>
                  </a:lnTo>
                  <a:lnTo>
                    <a:pt x="152" y="255"/>
                  </a:lnTo>
                  <a:lnTo>
                    <a:pt x="129" y="275"/>
                  </a:lnTo>
                  <a:lnTo>
                    <a:pt x="110" y="299"/>
                  </a:lnTo>
                  <a:lnTo>
                    <a:pt x="91" y="323"/>
                  </a:lnTo>
                  <a:lnTo>
                    <a:pt x="77" y="353"/>
                  </a:lnTo>
                  <a:lnTo>
                    <a:pt x="46" y="323"/>
                  </a:lnTo>
                  <a:lnTo>
                    <a:pt x="24" y="291"/>
                  </a:lnTo>
                  <a:lnTo>
                    <a:pt x="8" y="252"/>
                  </a:lnTo>
                  <a:lnTo>
                    <a:pt x="1" y="210"/>
                  </a:lnTo>
                  <a:lnTo>
                    <a:pt x="0" y="161"/>
                  </a:lnTo>
                  <a:lnTo>
                    <a:pt x="5" y="111"/>
                  </a:lnTo>
                  <a:lnTo>
                    <a:pt x="16" y="56"/>
                  </a:lnTo>
                  <a:lnTo>
                    <a:pt x="36" y="0"/>
                  </a:lnTo>
                  <a:lnTo>
                    <a:pt x="36" y="45"/>
                  </a:lnTo>
                  <a:lnTo>
                    <a:pt x="50" y="83"/>
                  </a:lnTo>
                  <a:lnTo>
                    <a:pt x="71" y="112"/>
                  </a:lnTo>
                  <a:lnTo>
                    <a:pt x="103" y="135"/>
                  </a:lnTo>
                  <a:lnTo>
                    <a:pt x="136" y="152"/>
                  </a:lnTo>
                  <a:lnTo>
                    <a:pt x="176" y="165"/>
                  </a:lnTo>
                  <a:lnTo>
                    <a:pt x="215" y="173"/>
                  </a:lnTo>
                  <a:lnTo>
                    <a:pt x="255" y="182"/>
                  </a:lnTo>
                  <a:close/>
                </a:path>
              </a:pathLst>
            </a:custGeom>
            <a:solidFill>
              <a:srgbClr val="400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73" name="Freeform 40"/>
            <p:cNvSpPr>
              <a:spLocks noChangeArrowheads="1"/>
            </p:cNvSpPr>
            <p:nvPr/>
          </p:nvSpPr>
          <p:spPr bwMode="auto">
            <a:xfrm>
              <a:off x="3810" y="1989"/>
              <a:ext cx="133" cy="239"/>
            </a:xfrm>
            <a:custGeom>
              <a:avLst/>
              <a:gdLst>
                <a:gd name="T0" fmla="*/ 6 w 208"/>
                <a:gd name="T1" fmla="*/ 36 h 286"/>
                <a:gd name="T2" fmla="*/ 5 w 208"/>
                <a:gd name="T3" fmla="*/ 38 h 286"/>
                <a:gd name="T4" fmla="*/ 4 w 208"/>
                <a:gd name="T5" fmla="*/ 43 h 286"/>
                <a:gd name="T6" fmla="*/ 4 w 208"/>
                <a:gd name="T7" fmla="*/ 46 h 286"/>
                <a:gd name="T8" fmla="*/ 3 w 208"/>
                <a:gd name="T9" fmla="*/ 48 h 286"/>
                <a:gd name="T10" fmla="*/ 3 w 208"/>
                <a:gd name="T11" fmla="*/ 53 h 286"/>
                <a:gd name="T12" fmla="*/ 3 w 208"/>
                <a:gd name="T13" fmla="*/ 58 h 286"/>
                <a:gd name="T14" fmla="*/ 2 w 208"/>
                <a:gd name="T15" fmla="*/ 62 h 286"/>
                <a:gd name="T16" fmla="*/ 2 w 208"/>
                <a:gd name="T17" fmla="*/ 69 h 286"/>
                <a:gd name="T18" fmla="*/ 1 w 208"/>
                <a:gd name="T19" fmla="*/ 63 h 286"/>
                <a:gd name="T20" fmla="*/ 1 w 208"/>
                <a:gd name="T21" fmla="*/ 55 h 286"/>
                <a:gd name="T22" fmla="*/ 1 w 208"/>
                <a:gd name="T23" fmla="*/ 48 h 286"/>
                <a:gd name="T24" fmla="*/ 1 w 208"/>
                <a:gd name="T25" fmla="*/ 40 h 286"/>
                <a:gd name="T26" fmla="*/ 0 w 208"/>
                <a:gd name="T27" fmla="*/ 31 h 286"/>
                <a:gd name="T28" fmla="*/ 1 w 208"/>
                <a:gd name="T29" fmla="*/ 22 h 286"/>
                <a:gd name="T30" fmla="*/ 1 w 208"/>
                <a:gd name="T31" fmla="*/ 11 h 286"/>
                <a:gd name="T32" fmla="*/ 1 w 208"/>
                <a:gd name="T33" fmla="*/ 0 h 286"/>
                <a:gd name="T34" fmla="*/ 1 w 208"/>
                <a:gd name="T35" fmla="*/ 9 h 286"/>
                <a:gd name="T36" fmla="*/ 1 w 208"/>
                <a:gd name="T37" fmla="*/ 16 h 286"/>
                <a:gd name="T38" fmla="*/ 2 w 208"/>
                <a:gd name="T39" fmla="*/ 22 h 286"/>
                <a:gd name="T40" fmla="*/ 3 w 208"/>
                <a:gd name="T41" fmla="*/ 26 h 286"/>
                <a:gd name="T42" fmla="*/ 3 w 208"/>
                <a:gd name="T43" fmla="*/ 29 h 286"/>
                <a:gd name="T44" fmla="*/ 4 w 208"/>
                <a:gd name="T45" fmla="*/ 32 h 286"/>
                <a:gd name="T46" fmla="*/ 5 w 208"/>
                <a:gd name="T47" fmla="*/ 33 h 286"/>
                <a:gd name="T48" fmla="*/ 6 w 208"/>
                <a:gd name="T49" fmla="*/ 36 h 28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08"/>
                <a:gd name="T76" fmla="*/ 0 h 286"/>
                <a:gd name="T77" fmla="*/ 208 w 208"/>
                <a:gd name="T78" fmla="*/ 286 h 28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08" h="286">
                  <a:moveTo>
                    <a:pt x="208" y="149"/>
                  </a:moveTo>
                  <a:lnTo>
                    <a:pt x="184" y="162"/>
                  </a:lnTo>
                  <a:lnTo>
                    <a:pt x="162" y="177"/>
                  </a:lnTo>
                  <a:lnTo>
                    <a:pt x="141" y="191"/>
                  </a:lnTo>
                  <a:lnTo>
                    <a:pt x="124" y="208"/>
                  </a:lnTo>
                  <a:lnTo>
                    <a:pt x="106" y="224"/>
                  </a:lnTo>
                  <a:lnTo>
                    <a:pt x="90" y="242"/>
                  </a:lnTo>
                  <a:lnTo>
                    <a:pt x="75" y="261"/>
                  </a:lnTo>
                  <a:lnTo>
                    <a:pt x="64" y="286"/>
                  </a:lnTo>
                  <a:lnTo>
                    <a:pt x="38" y="263"/>
                  </a:lnTo>
                  <a:lnTo>
                    <a:pt x="20" y="235"/>
                  </a:lnTo>
                  <a:lnTo>
                    <a:pt x="7" y="204"/>
                  </a:lnTo>
                  <a:lnTo>
                    <a:pt x="3" y="170"/>
                  </a:lnTo>
                  <a:lnTo>
                    <a:pt x="0" y="131"/>
                  </a:lnTo>
                  <a:lnTo>
                    <a:pt x="6" y="90"/>
                  </a:lnTo>
                  <a:lnTo>
                    <a:pt x="14" y="46"/>
                  </a:lnTo>
                  <a:lnTo>
                    <a:pt x="30" y="0"/>
                  </a:lnTo>
                  <a:lnTo>
                    <a:pt x="31" y="37"/>
                  </a:lnTo>
                  <a:lnTo>
                    <a:pt x="42" y="67"/>
                  </a:lnTo>
                  <a:lnTo>
                    <a:pt x="59" y="90"/>
                  </a:lnTo>
                  <a:lnTo>
                    <a:pt x="85" y="110"/>
                  </a:lnTo>
                  <a:lnTo>
                    <a:pt x="112" y="123"/>
                  </a:lnTo>
                  <a:lnTo>
                    <a:pt x="144" y="135"/>
                  </a:lnTo>
                  <a:lnTo>
                    <a:pt x="175" y="141"/>
                  </a:lnTo>
                  <a:lnTo>
                    <a:pt x="208" y="149"/>
                  </a:lnTo>
                  <a:close/>
                </a:path>
              </a:pathLst>
            </a:custGeom>
            <a:solidFill>
              <a:srgbClr val="3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74" name="Freeform 41"/>
            <p:cNvSpPr>
              <a:spLocks noChangeArrowheads="1"/>
            </p:cNvSpPr>
            <p:nvPr/>
          </p:nvSpPr>
          <p:spPr bwMode="auto">
            <a:xfrm>
              <a:off x="3831" y="2023"/>
              <a:ext cx="102" cy="184"/>
            </a:xfrm>
            <a:custGeom>
              <a:avLst/>
              <a:gdLst>
                <a:gd name="T0" fmla="*/ 5 w 158"/>
                <a:gd name="T1" fmla="*/ 28 h 220"/>
                <a:gd name="T2" fmla="*/ 4 w 158"/>
                <a:gd name="T3" fmla="*/ 30 h 220"/>
                <a:gd name="T4" fmla="*/ 4 w 158"/>
                <a:gd name="T5" fmla="*/ 32 h 220"/>
                <a:gd name="T6" fmla="*/ 3 w 158"/>
                <a:gd name="T7" fmla="*/ 35 h 220"/>
                <a:gd name="T8" fmla="*/ 3 w 158"/>
                <a:gd name="T9" fmla="*/ 38 h 220"/>
                <a:gd name="T10" fmla="*/ 3 w 158"/>
                <a:gd name="T11" fmla="*/ 41 h 220"/>
                <a:gd name="T12" fmla="*/ 2 w 158"/>
                <a:gd name="T13" fmla="*/ 45 h 220"/>
                <a:gd name="T14" fmla="*/ 2 w 158"/>
                <a:gd name="T15" fmla="*/ 49 h 220"/>
                <a:gd name="T16" fmla="*/ 1 w 158"/>
                <a:gd name="T17" fmla="*/ 53 h 220"/>
                <a:gd name="T18" fmla="*/ 1 w 158"/>
                <a:gd name="T19" fmla="*/ 49 h 220"/>
                <a:gd name="T20" fmla="*/ 1 w 158"/>
                <a:gd name="T21" fmla="*/ 43 h 220"/>
                <a:gd name="T22" fmla="*/ 1 w 158"/>
                <a:gd name="T23" fmla="*/ 38 h 220"/>
                <a:gd name="T24" fmla="*/ 1 w 158"/>
                <a:gd name="T25" fmla="*/ 32 h 220"/>
                <a:gd name="T26" fmla="*/ 0 w 158"/>
                <a:gd name="T27" fmla="*/ 23 h 220"/>
                <a:gd name="T28" fmla="*/ 1 w 158"/>
                <a:gd name="T29" fmla="*/ 16 h 220"/>
                <a:gd name="T30" fmla="*/ 1 w 158"/>
                <a:gd name="T31" fmla="*/ 8 h 220"/>
                <a:gd name="T32" fmla="*/ 1 w 158"/>
                <a:gd name="T33" fmla="*/ 0 h 220"/>
                <a:gd name="T34" fmla="*/ 1 w 158"/>
                <a:gd name="T35" fmla="*/ 7 h 220"/>
                <a:gd name="T36" fmla="*/ 1 w 158"/>
                <a:gd name="T37" fmla="*/ 13 h 220"/>
                <a:gd name="T38" fmla="*/ 1 w 158"/>
                <a:gd name="T39" fmla="*/ 16 h 220"/>
                <a:gd name="T40" fmla="*/ 2 w 158"/>
                <a:gd name="T41" fmla="*/ 20 h 220"/>
                <a:gd name="T42" fmla="*/ 3 w 158"/>
                <a:gd name="T43" fmla="*/ 23 h 220"/>
                <a:gd name="T44" fmla="*/ 3 w 158"/>
                <a:gd name="T45" fmla="*/ 25 h 220"/>
                <a:gd name="T46" fmla="*/ 4 w 158"/>
                <a:gd name="T47" fmla="*/ 27 h 220"/>
                <a:gd name="T48" fmla="*/ 5 w 158"/>
                <a:gd name="T49" fmla="*/ 28 h 2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58"/>
                <a:gd name="T76" fmla="*/ 0 h 220"/>
                <a:gd name="T77" fmla="*/ 158 w 158"/>
                <a:gd name="T78" fmla="*/ 220 h 22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58" h="220">
                  <a:moveTo>
                    <a:pt x="158" y="115"/>
                  </a:moveTo>
                  <a:lnTo>
                    <a:pt x="141" y="125"/>
                  </a:lnTo>
                  <a:lnTo>
                    <a:pt x="124" y="136"/>
                  </a:lnTo>
                  <a:lnTo>
                    <a:pt x="109" y="147"/>
                  </a:lnTo>
                  <a:lnTo>
                    <a:pt x="95" y="159"/>
                  </a:lnTo>
                  <a:lnTo>
                    <a:pt x="81" y="171"/>
                  </a:lnTo>
                  <a:lnTo>
                    <a:pt x="69" y="187"/>
                  </a:lnTo>
                  <a:lnTo>
                    <a:pt x="57" y="202"/>
                  </a:lnTo>
                  <a:lnTo>
                    <a:pt x="48" y="220"/>
                  </a:lnTo>
                  <a:lnTo>
                    <a:pt x="28" y="201"/>
                  </a:lnTo>
                  <a:lnTo>
                    <a:pt x="14" y="181"/>
                  </a:lnTo>
                  <a:lnTo>
                    <a:pt x="6" y="157"/>
                  </a:lnTo>
                  <a:lnTo>
                    <a:pt x="2" y="130"/>
                  </a:lnTo>
                  <a:lnTo>
                    <a:pt x="0" y="100"/>
                  </a:lnTo>
                  <a:lnTo>
                    <a:pt x="4" y="69"/>
                  </a:lnTo>
                  <a:lnTo>
                    <a:pt x="11" y="35"/>
                  </a:lnTo>
                  <a:lnTo>
                    <a:pt x="24" y="0"/>
                  </a:lnTo>
                  <a:lnTo>
                    <a:pt x="24" y="27"/>
                  </a:lnTo>
                  <a:lnTo>
                    <a:pt x="33" y="52"/>
                  </a:lnTo>
                  <a:lnTo>
                    <a:pt x="45" y="70"/>
                  </a:lnTo>
                  <a:lnTo>
                    <a:pt x="65" y="86"/>
                  </a:lnTo>
                  <a:lnTo>
                    <a:pt x="85" y="95"/>
                  </a:lnTo>
                  <a:lnTo>
                    <a:pt x="109" y="104"/>
                  </a:lnTo>
                  <a:lnTo>
                    <a:pt x="133" y="110"/>
                  </a:lnTo>
                  <a:lnTo>
                    <a:pt x="158" y="115"/>
                  </a:lnTo>
                  <a:close/>
                </a:path>
              </a:pathLst>
            </a:custGeom>
            <a:solidFill>
              <a:srgbClr val="21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75" name="Freeform 42"/>
            <p:cNvSpPr>
              <a:spLocks noChangeArrowheads="1"/>
            </p:cNvSpPr>
            <p:nvPr/>
          </p:nvSpPr>
          <p:spPr bwMode="auto">
            <a:xfrm>
              <a:off x="3788" y="1819"/>
              <a:ext cx="200" cy="303"/>
            </a:xfrm>
            <a:custGeom>
              <a:avLst/>
              <a:gdLst>
                <a:gd name="T0" fmla="*/ 9 w 312"/>
                <a:gd name="T1" fmla="*/ 77 h 361"/>
                <a:gd name="T2" fmla="*/ 7 w 312"/>
                <a:gd name="T3" fmla="*/ 74 h 361"/>
                <a:gd name="T4" fmla="*/ 5 w 312"/>
                <a:gd name="T5" fmla="*/ 70 h 361"/>
                <a:gd name="T6" fmla="*/ 4 w 312"/>
                <a:gd name="T7" fmla="*/ 64 h 361"/>
                <a:gd name="T8" fmla="*/ 3 w 312"/>
                <a:gd name="T9" fmla="*/ 55 h 361"/>
                <a:gd name="T10" fmla="*/ 2 w 312"/>
                <a:gd name="T11" fmla="*/ 44 h 361"/>
                <a:gd name="T12" fmla="*/ 1 w 312"/>
                <a:gd name="T13" fmla="*/ 32 h 361"/>
                <a:gd name="T14" fmla="*/ 1 w 312"/>
                <a:gd name="T15" fmla="*/ 17 h 361"/>
                <a:gd name="T16" fmla="*/ 1 w 312"/>
                <a:gd name="T17" fmla="*/ 0 h 361"/>
                <a:gd name="T18" fmla="*/ 0 w 312"/>
                <a:gd name="T19" fmla="*/ 17 h 361"/>
                <a:gd name="T20" fmla="*/ 1 w 312"/>
                <a:gd name="T21" fmla="*/ 31 h 361"/>
                <a:gd name="T22" fmla="*/ 1 w 312"/>
                <a:gd name="T23" fmla="*/ 45 h 361"/>
                <a:gd name="T24" fmla="*/ 1 w 312"/>
                <a:gd name="T25" fmla="*/ 57 h 361"/>
                <a:gd name="T26" fmla="*/ 2 w 312"/>
                <a:gd name="T27" fmla="*/ 67 h 361"/>
                <a:gd name="T28" fmla="*/ 3 w 312"/>
                <a:gd name="T29" fmla="*/ 76 h 361"/>
                <a:gd name="T30" fmla="*/ 5 w 312"/>
                <a:gd name="T31" fmla="*/ 83 h 361"/>
                <a:gd name="T32" fmla="*/ 7 w 312"/>
                <a:gd name="T33" fmla="*/ 89 h 361"/>
                <a:gd name="T34" fmla="*/ 7 w 312"/>
                <a:gd name="T35" fmla="*/ 88 h 361"/>
                <a:gd name="T36" fmla="*/ 8 w 312"/>
                <a:gd name="T37" fmla="*/ 88 h 361"/>
                <a:gd name="T38" fmla="*/ 8 w 312"/>
                <a:gd name="T39" fmla="*/ 86 h 361"/>
                <a:gd name="T40" fmla="*/ 8 w 312"/>
                <a:gd name="T41" fmla="*/ 86 h 361"/>
                <a:gd name="T42" fmla="*/ 8 w 312"/>
                <a:gd name="T43" fmla="*/ 84 h 361"/>
                <a:gd name="T44" fmla="*/ 8 w 312"/>
                <a:gd name="T45" fmla="*/ 81 h 361"/>
                <a:gd name="T46" fmla="*/ 8 w 312"/>
                <a:gd name="T47" fmla="*/ 79 h 361"/>
                <a:gd name="T48" fmla="*/ 9 w 312"/>
                <a:gd name="T49" fmla="*/ 77 h 36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12"/>
                <a:gd name="T76" fmla="*/ 0 h 361"/>
                <a:gd name="T77" fmla="*/ 312 w 312"/>
                <a:gd name="T78" fmla="*/ 361 h 36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12" h="361">
                  <a:moveTo>
                    <a:pt x="312" y="314"/>
                  </a:moveTo>
                  <a:lnTo>
                    <a:pt x="244" y="301"/>
                  </a:lnTo>
                  <a:lnTo>
                    <a:pt x="185" y="282"/>
                  </a:lnTo>
                  <a:lnTo>
                    <a:pt x="133" y="256"/>
                  </a:lnTo>
                  <a:lnTo>
                    <a:pt x="90" y="222"/>
                  </a:lnTo>
                  <a:lnTo>
                    <a:pt x="55" y="179"/>
                  </a:lnTo>
                  <a:lnTo>
                    <a:pt x="30" y="128"/>
                  </a:lnTo>
                  <a:lnTo>
                    <a:pt x="13" y="68"/>
                  </a:lnTo>
                  <a:lnTo>
                    <a:pt x="8" y="0"/>
                  </a:lnTo>
                  <a:lnTo>
                    <a:pt x="0" y="65"/>
                  </a:lnTo>
                  <a:lnTo>
                    <a:pt x="1" y="126"/>
                  </a:lnTo>
                  <a:lnTo>
                    <a:pt x="14" y="181"/>
                  </a:lnTo>
                  <a:lnTo>
                    <a:pt x="37" y="231"/>
                  </a:lnTo>
                  <a:lnTo>
                    <a:pt x="69" y="273"/>
                  </a:lnTo>
                  <a:lnTo>
                    <a:pt x="113" y="308"/>
                  </a:lnTo>
                  <a:lnTo>
                    <a:pt x="168" y="338"/>
                  </a:lnTo>
                  <a:lnTo>
                    <a:pt x="236" y="361"/>
                  </a:lnTo>
                  <a:lnTo>
                    <a:pt x="251" y="359"/>
                  </a:lnTo>
                  <a:lnTo>
                    <a:pt x="267" y="356"/>
                  </a:lnTo>
                  <a:lnTo>
                    <a:pt x="279" y="351"/>
                  </a:lnTo>
                  <a:lnTo>
                    <a:pt x="291" y="347"/>
                  </a:lnTo>
                  <a:lnTo>
                    <a:pt x="298" y="339"/>
                  </a:lnTo>
                  <a:lnTo>
                    <a:pt x="305" y="333"/>
                  </a:lnTo>
                  <a:lnTo>
                    <a:pt x="309" y="323"/>
                  </a:lnTo>
                  <a:lnTo>
                    <a:pt x="312" y="314"/>
                  </a:lnTo>
                  <a:close/>
                </a:path>
              </a:pathLst>
            </a:custGeom>
            <a:solidFill>
              <a:srgbClr val="E0B094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76" name="Freeform 43"/>
            <p:cNvSpPr>
              <a:spLocks noChangeArrowheads="1"/>
            </p:cNvSpPr>
            <p:nvPr/>
          </p:nvSpPr>
          <p:spPr bwMode="auto">
            <a:xfrm>
              <a:off x="3898" y="2192"/>
              <a:ext cx="223" cy="443"/>
            </a:xfrm>
            <a:custGeom>
              <a:avLst/>
              <a:gdLst>
                <a:gd name="T0" fmla="*/ 10 w 349"/>
                <a:gd name="T1" fmla="*/ 39 h 529"/>
                <a:gd name="T2" fmla="*/ 9 w 349"/>
                <a:gd name="T3" fmla="*/ 33 h 529"/>
                <a:gd name="T4" fmla="*/ 9 w 349"/>
                <a:gd name="T5" fmla="*/ 28 h 529"/>
                <a:gd name="T6" fmla="*/ 8 w 349"/>
                <a:gd name="T7" fmla="*/ 23 h 529"/>
                <a:gd name="T8" fmla="*/ 8 w 349"/>
                <a:gd name="T9" fmla="*/ 19 h 529"/>
                <a:gd name="T10" fmla="*/ 8 w 349"/>
                <a:gd name="T11" fmla="*/ 13 h 529"/>
                <a:gd name="T12" fmla="*/ 7 w 349"/>
                <a:gd name="T13" fmla="*/ 9 h 529"/>
                <a:gd name="T14" fmla="*/ 7 w 349"/>
                <a:gd name="T15" fmla="*/ 5 h 529"/>
                <a:gd name="T16" fmla="*/ 6 w 349"/>
                <a:gd name="T17" fmla="*/ 0 h 529"/>
                <a:gd name="T18" fmla="*/ 4 w 349"/>
                <a:gd name="T19" fmla="*/ 6 h 529"/>
                <a:gd name="T20" fmla="*/ 3 w 349"/>
                <a:gd name="T21" fmla="*/ 16 h 529"/>
                <a:gd name="T22" fmla="*/ 1 w 349"/>
                <a:gd name="T23" fmla="*/ 33 h 529"/>
                <a:gd name="T24" fmla="*/ 1 w 349"/>
                <a:gd name="T25" fmla="*/ 53 h 529"/>
                <a:gd name="T26" fmla="*/ 0 w 349"/>
                <a:gd name="T27" fmla="*/ 74 h 529"/>
                <a:gd name="T28" fmla="*/ 1 w 349"/>
                <a:gd name="T29" fmla="*/ 94 h 529"/>
                <a:gd name="T30" fmla="*/ 2 w 349"/>
                <a:gd name="T31" fmla="*/ 113 h 529"/>
                <a:gd name="T32" fmla="*/ 4 w 349"/>
                <a:gd name="T33" fmla="*/ 128 h 529"/>
                <a:gd name="T34" fmla="*/ 7 w 349"/>
                <a:gd name="T35" fmla="*/ 128 h 529"/>
                <a:gd name="T36" fmla="*/ 8 w 349"/>
                <a:gd name="T37" fmla="*/ 123 h 529"/>
                <a:gd name="T38" fmla="*/ 9 w 349"/>
                <a:gd name="T39" fmla="*/ 111 h 529"/>
                <a:gd name="T40" fmla="*/ 10 w 349"/>
                <a:gd name="T41" fmla="*/ 98 h 529"/>
                <a:gd name="T42" fmla="*/ 9 w 349"/>
                <a:gd name="T43" fmla="*/ 82 h 529"/>
                <a:gd name="T44" fmla="*/ 9 w 349"/>
                <a:gd name="T45" fmla="*/ 67 h 529"/>
                <a:gd name="T46" fmla="*/ 10 w 349"/>
                <a:gd name="T47" fmla="*/ 50 h 529"/>
                <a:gd name="T48" fmla="*/ 10 w 349"/>
                <a:gd name="T49" fmla="*/ 39 h 5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49"/>
                <a:gd name="T76" fmla="*/ 0 h 529"/>
                <a:gd name="T77" fmla="*/ 349 w 349"/>
                <a:gd name="T78" fmla="*/ 529 h 5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49" h="529">
                  <a:moveTo>
                    <a:pt x="349" y="160"/>
                  </a:moveTo>
                  <a:lnTo>
                    <a:pt x="332" y="139"/>
                  </a:lnTo>
                  <a:lnTo>
                    <a:pt x="318" y="119"/>
                  </a:lnTo>
                  <a:lnTo>
                    <a:pt x="301" y="99"/>
                  </a:lnTo>
                  <a:lnTo>
                    <a:pt x="287" y="80"/>
                  </a:lnTo>
                  <a:lnTo>
                    <a:pt x="271" y="59"/>
                  </a:lnTo>
                  <a:lnTo>
                    <a:pt x="256" y="39"/>
                  </a:lnTo>
                  <a:lnTo>
                    <a:pt x="240" y="20"/>
                  </a:lnTo>
                  <a:lnTo>
                    <a:pt x="226" y="0"/>
                  </a:lnTo>
                  <a:lnTo>
                    <a:pt x="151" y="21"/>
                  </a:lnTo>
                  <a:lnTo>
                    <a:pt x="88" y="69"/>
                  </a:lnTo>
                  <a:lnTo>
                    <a:pt x="38" y="136"/>
                  </a:lnTo>
                  <a:lnTo>
                    <a:pt x="9" y="217"/>
                  </a:lnTo>
                  <a:lnTo>
                    <a:pt x="0" y="302"/>
                  </a:lnTo>
                  <a:lnTo>
                    <a:pt x="20" y="388"/>
                  </a:lnTo>
                  <a:lnTo>
                    <a:pt x="72" y="465"/>
                  </a:lnTo>
                  <a:lnTo>
                    <a:pt x="161" y="529"/>
                  </a:lnTo>
                  <a:lnTo>
                    <a:pt x="243" y="529"/>
                  </a:lnTo>
                  <a:lnTo>
                    <a:pt x="295" y="506"/>
                  </a:lnTo>
                  <a:lnTo>
                    <a:pt x="322" y="461"/>
                  </a:lnTo>
                  <a:lnTo>
                    <a:pt x="333" y="405"/>
                  </a:lnTo>
                  <a:lnTo>
                    <a:pt x="332" y="340"/>
                  </a:lnTo>
                  <a:lnTo>
                    <a:pt x="331" y="274"/>
                  </a:lnTo>
                  <a:lnTo>
                    <a:pt x="333" y="210"/>
                  </a:lnTo>
                  <a:lnTo>
                    <a:pt x="349" y="160"/>
                  </a:lnTo>
                  <a:close/>
                </a:path>
              </a:pathLst>
            </a:custGeom>
            <a:solidFill>
              <a:srgbClr val="8F8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77" name="Freeform 44"/>
            <p:cNvSpPr>
              <a:spLocks noChangeArrowheads="1"/>
            </p:cNvSpPr>
            <p:nvPr/>
          </p:nvSpPr>
          <p:spPr bwMode="auto">
            <a:xfrm>
              <a:off x="3921" y="2204"/>
              <a:ext cx="198" cy="393"/>
            </a:xfrm>
            <a:custGeom>
              <a:avLst/>
              <a:gdLst>
                <a:gd name="T0" fmla="*/ 8 w 309"/>
                <a:gd name="T1" fmla="*/ 34 h 470"/>
                <a:gd name="T2" fmla="*/ 8 w 309"/>
                <a:gd name="T3" fmla="*/ 30 h 470"/>
                <a:gd name="T4" fmla="*/ 8 w 309"/>
                <a:gd name="T5" fmla="*/ 25 h 470"/>
                <a:gd name="T6" fmla="*/ 8 w 309"/>
                <a:gd name="T7" fmla="*/ 21 h 470"/>
                <a:gd name="T8" fmla="*/ 8 w 309"/>
                <a:gd name="T9" fmla="*/ 17 h 470"/>
                <a:gd name="T10" fmla="*/ 7 w 309"/>
                <a:gd name="T11" fmla="*/ 13 h 470"/>
                <a:gd name="T12" fmla="*/ 6 w 309"/>
                <a:gd name="T13" fmla="*/ 9 h 470"/>
                <a:gd name="T14" fmla="*/ 6 w 309"/>
                <a:gd name="T15" fmla="*/ 4 h 470"/>
                <a:gd name="T16" fmla="*/ 6 w 309"/>
                <a:gd name="T17" fmla="*/ 0 h 470"/>
                <a:gd name="T18" fmla="*/ 4 w 309"/>
                <a:gd name="T19" fmla="*/ 5 h 470"/>
                <a:gd name="T20" fmla="*/ 2 w 309"/>
                <a:gd name="T21" fmla="*/ 14 h 470"/>
                <a:gd name="T22" fmla="*/ 1 w 309"/>
                <a:gd name="T23" fmla="*/ 28 h 470"/>
                <a:gd name="T24" fmla="*/ 1 w 309"/>
                <a:gd name="T25" fmla="*/ 46 h 470"/>
                <a:gd name="T26" fmla="*/ 0 w 309"/>
                <a:gd name="T27" fmla="*/ 64 h 470"/>
                <a:gd name="T28" fmla="*/ 1 w 309"/>
                <a:gd name="T29" fmla="*/ 83 h 470"/>
                <a:gd name="T30" fmla="*/ 2 w 309"/>
                <a:gd name="T31" fmla="*/ 99 h 470"/>
                <a:gd name="T32" fmla="*/ 4 w 309"/>
                <a:gd name="T33" fmla="*/ 113 h 470"/>
                <a:gd name="T34" fmla="*/ 6 w 309"/>
                <a:gd name="T35" fmla="*/ 113 h 470"/>
                <a:gd name="T36" fmla="*/ 8 w 309"/>
                <a:gd name="T37" fmla="*/ 108 h 470"/>
                <a:gd name="T38" fmla="*/ 8 w 309"/>
                <a:gd name="T39" fmla="*/ 98 h 470"/>
                <a:gd name="T40" fmla="*/ 8 w 309"/>
                <a:gd name="T41" fmla="*/ 87 h 470"/>
                <a:gd name="T42" fmla="*/ 8 w 309"/>
                <a:gd name="T43" fmla="*/ 73 h 470"/>
                <a:gd name="T44" fmla="*/ 8 w 309"/>
                <a:gd name="T45" fmla="*/ 59 h 470"/>
                <a:gd name="T46" fmla="*/ 8 w 309"/>
                <a:gd name="T47" fmla="*/ 45 h 470"/>
                <a:gd name="T48" fmla="*/ 8 w 309"/>
                <a:gd name="T49" fmla="*/ 34 h 4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09"/>
                <a:gd name="T76" fmla="*/ 0 h 470"/>
                <a:gd name="T77" fmla="*/ 309 w 309"/>
                <a:gd name="T78" fmla="*/ 470 h 47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09" h="470">
                  <a:moveTo>
                    <a:pt x="309" y="144"/>
                  </a:moveTo>
                  <a:lnTo>
                    <a:pt x="295" y="124"/>
                  </a:lnTo>
                  <a:lnTo>
                    <a:pt x="280" y="107"/>
                  </a:lnTo>
                  <a:lnTo>
                    <a:pt x="266" y="89"/>
                  </a:lnTo>
                  <a:lnTo>
                    <a:pt x="254" y="72"/>
                  </a:lnTo>
                  <a:lnTo>
                    <a:pt x="239" y="52"/>
                  </a:lnTo>
                  <a:lnTo>
                    <a:pt x="225" y="36"/>
                  </a:lnTo>
                  <a:lnTo>
                    <a:pt x="211" y="17"/>
                  </a:lnTo>
                  <a:lnTo>
                    <a:pt x="199" y="0"/>
                  </a:lnTo>
                  <a:lnTo>
                    <a:pt x="134" y="19"/>
                  </a:lnTo>
                  <a:lnTo>
                    <a:pt x="77" y="60"/>
                  </a:lnTo>
                  <a:lnTo>
                    <a:pt x="33" y="120"/>
                  </a:lnTo>
                  <a:lnTo>
                    <a:pt x="7" y="192"/>
                  </a:lnTo>
                  <a:lnTo>
                    <a:pt x="0" y="268"/>
                  </a:lnTo>
                  <a:lnTo>
                    <a:pt x="18" y="345"/>
                  </a:lnTo>
                  <a:lnTo>
                    <a:pt x="63" y="413"/>
                  </a:lnTo>
                  <a:lnTo>
                    <a:pt x="142" y="470"/>
                  </a:lnTo>
                  <a:lnTo>
                    <a:pt x="214" y="470"/>
                  </a:lnTo>
                  <a:lnTo>
                    <a:pt x="261" y="449"/>
                  </a:lnTo>
                  <a:lnTo>
                    <a:pt x="285" y="410"/>
                  </a:lnTo>
                  <a:lnTo>
                    <a:pt x="295" y="361"/>
                  </a:lnTo>
                  <a:lnTo>
                    <a:pt x="293" y="303"/>
                  </a:lnTo>
                  <a:lnTo>
                    <a:pt x="292" y="244"/>
                  </a:lnTo>
                  <a:lnTo>
                    <a:pt x="295" y="190"/>
                  </a:lnTo>
                  <a:lnTo>
                    <a:pt x="309" y="144"/>
                  </a:lnTo>
                  <a:close/>
                </a:path>
              </a:pathLst>
            </a:custGeom>
            <a:solidFill>
              <a:srgbClr val="A8A8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78" name="Freeform 45"/>
            <p:cNvSpPr>
              <a:spLocks noChangeArrowheads="1"/>
            </p:cNvSpPr>
            <p:nvPr/>
          </p:nvSpPr>
          <p:spPr bwMode="auto">
            <a:xfrm>
              <a:off x="3944" y="2215"/>
              <a:ext cx="173" cy="343"/>
            </a:xfrm>
            <a:custGeom>
              <a:avLst/>
              <a:gdLst>
                <a:gd name="T0" fmla="*/ 8 w 270"/>
                <a:gd name="T1" fmla="*/ 30 h 410"/>
                <a:gd name="T2" fmla="*/ 8 w 270"/>
                <a:gd name="T3" fmla="*/ 26 h 410"/>
                <a:gd name="T4" fmla="*/ 7 w 270"/>
                <a:gd name="T5" fmla="*/ 23 h 410"/>
                <a:gd name="T6" fmla="*/ 6 w 270"/>
                <a:gd name="T7" fmla="*/ 19 h 410"/>
                <a:gd name="T8" fmla="*/ 6 w 270"/>
                <a:gd name="T9" fmla="*/ 15 h 410"/>
                <a:gd name="T10" fmla="*/ 6 w 270"/>
                <a:gd name="T11" fmla="*/ 11 h 410"/>
                <a:gd name="T12" fmla="*/ 5 w 270"/>
                <a:gd name="T13" fmla="*/ 8 h 410"/>
                <a:gd name="T14" fmla="*/ 5 w 270"/>
                <a:gd name="T15" fmla="*/ 3 h 410"/>
                <a:gd name="T16" fmla="*/ 5 w 270"/>
                <a:gd name="T17" fmla="*/ 0 h 410"/>
                <a:gd name="T18" fmla="*/ 3 w 270"/>
                <a:gd name="T19" fmla="*/ 4 h 410"/>
                <a:gd name="T20" fmla="*/ 2 w 270"/>
                <a:gd name="T21" fmla="*/ 13 h 410"/>
                <a:gd name="T22" fmla="*/ 1 w 270"/>
                <a:gd name="T23" fmla="*/ 24 h 410"/>
                <a:gd name="T24" fmla="*/ 1 w 270"/>
                <a:gd name="T25" fmla="*/ 41 h 410"/>
                <a:gd name="T26" fmla="*/ 0 w 270"/>
                <a:gd name="T27" fmla="*/ 55 h 410"/>
                <a:gd name="T28" fmla="*/ 1 w 270"/>
                <a:gd name="T29" fmla="*/ 72 h 410"/>
                <a:gd name="T30" fmla="*/ 2 w 270"/>
                <a:gd name="T31" fmla="*/ 86 h 410"/>
                <a:gd name="T32" fmla="*/ 3 w 270"/>
                <a:gd name="T33" fmla="*/ 99 h 410"/>
                <a:gd name="T34" fmla="*/ 5 w 270"/>
                <a:gd name="T35" fmla="*/ 99 h 410"/>
                <a:gd name="T36" fmla="*/ 6 w 270"/>
                <a:gd name="T37" fmla="*/ 94 h 410"/>
                <a:gd name="T38" fmla="*/ 7 w 270"/>
                <a:gd name="T39" fmla="*/ 85 h 410"/>
                <a:gd name="T40" fmla="*/ 8 w 270"/>
                <a:gd name="T41" fmla="*/ 75 h 410"/>
                <a:gd name="T42" fmla="*/ 8 w 270"/>
                <a:gd name="T43" fmla="*/ 63 h 410"/>
                <a:gd name="T44" fmla="*/ 8 w 270"/>
                <a:gd name="T45" fmla="*/ 51 h 410"/>
                <a:gd name="T46" fmla="*/ 8 w 270"/>
                <a:gd name="T47" fmla="*/ 39 h 410"/>
                <a:gd name="T48" fmla="*/ 8 w 270"/>
                <a:gd name="T49" fmla="*/ 30 h 41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70"/>
                <a:gd name="T76" fmla="*/ 0 h 410"/>
                <a:gd name="T77" fmla="*/ 270 w 270"/>
                <a:gd name="T78" fmla="*/ 410 h 41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70" h="410">
                  <a:moveTo>
                    <a:pt x="270" y="124"/>
                  </a:moveTo>
                  <a:lnTo>
                    <a:pt x="257" y="108"/>
                  </a:lnTo>
                  <a:lnTo>
                    <a:pt x="244" y="92"/>
                  </a:lnTo>
                  <a:lnTo>
                    <a:pt x="233" y="77"/>
                  </a:lnTo>
                  <a:lnTo>
                    <a:pt x="222" y="61"/>
                  </a:lnTo>
                  <a:lnTo>
                    <a:pt x="209" y="45"/>
                  </a:lnTo>
                  <a:lnTo>
                    <a:pt x="196" y="30"/>
                  </a:lnTo>
                  <a:lnTo>
                    <a:pt x="185" y="14"/>
                  </a:lnTo>
                  <a:lnTo>
                    <a:pt x="174" y="0"/>
                  </a:lnTo>
                  <a:lnTo>
                    <a:pt x="116" y="15"/>
                  </a:lnTo>
                  <a:lnTo>
                    <a:pt x="68" y="52"/>
                  </a:lnTo>
                  <a:lnTo>
                    <a:pt x="28" y="103"/>
                  </a:lnTo>
                  <a:lnTo>
                    <a:pt x="6" y="167"/>
                  </a:lnTo>
                  <a:lnTo>
                    <a:pt x="0" y="233"/>
                  </a:lnTo>
                  <a:lnTo>
                    <a:pt x="16" y="300"/>
                  </a:lnTo>
                  <a:lnTo>
                    <a:pt x="55" y="359"/>
                  </a:lnTo>
                  <a:lnTo>
                    <a:pt x="124" y="410"/>
                  </a:lnTo>
                  <a:lnTo>
                    <a:pt x="188" y="410"/>
                  </a:lnTo>
                  <a:lnTo>
                    <a:pt x="227" y="390"/>
                  </a:lnTo>
                  <a:lnTo>
                    <a:pt x="249" y="356"/>
                  </a:lnTo>
                  <a:lnTo>
                    <a:pt x="257" y="313"/>
                  </a:lnTo>
                  <a:lnTo>
                    <a:pt x="256" y="262"/>
                  </a:lnTo>
                  <a:lnTo>
                    <a:pt x="256" y="212"/>
                  </a:lnTo>
                  <a:lnTo>
                    <a:pt x="257" y="164"/>
                  </a:lnTo>
                  <a:lnTo>
                    <a:pt x="270" y="124"/>
                  </a:lnTo>
                  <a:close/>
                </a:path>
              </a:pathLst>
            </a:custGeom>
            <a:solidFill>
              <a:srgbClr val="C2C2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79" name="Freeform 46"/>
            <p:cNvSpPr>
              <a:spLocks noChangeArrowheads="1"/>
            </p:cNvSpPr>
            <p:nvPr/>
          </p:nvSpPr>
          <p:spPr bwMode="auto">
            <a:xfrm>
              <a:off x="3966" y="2227"/>
              <a:ext cx="148" cy="291"/>
            </a:xfrm>
            <a:custGeom>
              <a:avLst/>
              <a:gdLst>
                <a:gd name="T0" fmla="*/ 6 w 232"/>
                <a:gd name="T1" fmla="*/ 25 h 347"/>
                <a:gd name="T2" fmla="*/ 6 w 232"/>
                <a:gd name="T3" fmla="*/ 22 h 347"/>
                <a:gd name="T4" fmla="*/ 6 w 232"/>
                <a:gd name="T5" fmla="*/ 19 h 347"/>
                <a:gd name="T6" fmla="*/ 5 w 232"/>
                <a:gd name="T7" fmla="*/ 15 h 347"/>
                <a:gd name="T8" fmla="*/ 5 w 232"/>
                <a:gd name="T9" fmla="*/ 13 h 347"/>
                <a:gd name="T10" fmla="*/ 5 w 232"/>
                <a:gd name="T11" fmla="*/ 9 h 347"/>
                <a:gd name="T12" fmla="*/ 4 w 232"/>
                <a:gd name="T13" fmla="*/ 7 h 347"/>
                <a:gd name="T14" fmla="*/ 4 w 232"/>
                <a:gd name="T15" fmla="*/ 3 h 347"/>
                <a:gd name="T16" fmla="*/ 4 w 232"/>
                <a:gd name="T17" fmla="*/ 0 h 347"/>
                <a:gd name="T18" fmla="*/ 3 w 232"/>
                <a:gd name="T19" fmla="*/ 3 h 347"/>
                <a:gd name="T20" fmla="*/ 2 w 232"/>
                <a:gd name="T21" fmla="*/ 11 h 347"/>
                <a:gd name="T22" fmla="*/ 1 w 232"/>
                <a:gd name="T23" fmla="*/ 21 h 347"/>
                <a:gd name="T24" fmla="*/ 1 w 232"/>
                <a:gd name="T25" fmla="*/ 34 h 347"/>
                <a:gd name="T26" fmla="*/ 0 w 232"/>
                <a:gd name="T27" fmla="*/ 48 h 347"/>
                <a:gd name="T28" fmla="*/ 1 w 232"/>
                <a:gd name="T29" fmla="*/ 62 h 347"/>
                <a:gd name="T30" fmla="*/ 1 w 232"/>
                <a:gd name="T31" fmla="*/ 75 h 347"/>
                <a:gd name="T32" fmla="*/ 3 w 232"/>
                <a:gd name="T33" fmla="*/ 85 h 347"/>
                <a:gd name="T34" fmla="*/ 4 w 232"/>
                <a:gd name="T35" fmla="*/ 85 h 347"/>
                <a:gd name="T36" fmla="*/ 5 w 232"/>
                <a:gd name="T37" fmla="*/ 81 h 347"/>
                <a:gd name="T38" fmla="*/ 6 w 232"/>
                <a:gd name="T39" fmla="*/ 75 h 347"/>
                <a:gd name="T40" fmla="*/ 6 w 232"/>
                <a:gd name="T41" fmla="*/ 65 h 347"/>
                <a:gd name="T42" fmla="*/ 6 w 232"/>
                <a:gd name="T43" fmla="*/ 55 h 347"/>
                <a:gd name="T44" fmla="*/ 6 w 232"/>
                <a:gd name="T45" fmla="*/ 44 h 347"/>
                <a:gd name="T46" fmla="*/ 6 w 232"/>
                <a:gd name="T47" fmla="*/ 34 h 347"/>
                <a:gd name="T48" fmla="*/ 6 w 232"/>
                <a:gd name="T49" fmla="*/ 25 h 34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32"/>
                <a:gd name="T76" fmla="*/ 0 h 347"/>
                <a:gd name="T77" fmla="*/ 232 w 232"/>
                <a:gd name="T78" fmla="*/ 347 h 34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32" h="347">
                  <a:moveTo>
                    <a:pt x="232" y="104"/>
                  </a:moveTo>
                  <a:lnTo>
                    <a:pt x="220" y="90"/>
                  </a:lnTo>
                  <a:lnTo>
                    <a:pt x="210" y="77"/>
                  </a:lnTo>
                  <a:lnTo>
                    <a:pt x="199" y="63"/>
                  </a:lnTo>
                  <a:lnTo>
                    <a:pt x="189" y="51"/>
                  </a:lnTo>
                  <a:lnTo>
                    <a:pt x="179" y="38"/>
                  </a:lnTo>
                  <a:lnTo>
                    <a:pt x="169" y="25"/>
                  </a:lnTo>
                  <a:lnTo>
                    <a:pt x="160" y="12"/>
                  </a:lnTo>
                  <a:lnTo>
                    <a:pt x="151" y="0"/>
                  </a:lnTo>
                  <a:lnTo>
                    <a:pt x="102" y="12"/>
                  </a:lnTo>
                  <a:lnTo>
                    <a:pt x="59" y="44"/>
                  </a:lnTo>
                  <a:lnTo>
                    <a:pt x="27" y="87"/>
                  </a:lnTo>
                  <a:lnTo>
                    <a:pt x="7" y="141"/>
                  </a:lnTo>
                  <a:lnTo>
                    <a:pt x="0" y="197"/>
                  </a:lnTo>
                  <a:lnTo>
                    <a:pt x="14" y="253"/>
                  </a:lnTo>
                  <a:lnTo>
                    <a:pt x="48" y="304"/>
                  </a:lnTo>
                  <a:lnTo>
                    <a:pt x="107" y="347"/>
                  </a:lnTo>
                  <a:lnTo>
                    <a:pt x="161" y="347"/>
                  </a:lnTo>
                  <a:lnTo>
                    <a:pt x="195" y="332"/>
                  </a:lnTo>
                  <a:lnTo>
                    <a:pt x="213" y="303"/>
                  </a:lnTo>
                  <a:lnTo>
                    <a:pt x="220" y="266"/>
                  </a:lnTo>
                  <a:lnTo>
                    <a:pt x="219" y="223"/>
                  </a:lnTo>
                  <a:lnTo>
                    <a:pt x="219" y="180"/>
                  </a:lnTo>
                  <a:lnTo>
                    <a:pt x="220" y="138"/>
                  </a:lnTo>
                  <a:lnTo>
                    <a:pt x="232" y="104"/>
                  </a:lnTo>
                  <a:close/>
                </a:path>
              </a:pathLst>
            </a:custGeom>
            <a:solidFill>
              <a:srgbClr val="DEDE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80" name="Freeform 47"/>
            <p:cNvSpPr>
              <a:spLocks noChangeArrowheads="1"/>
            </p:cNvSpPr>
            <p:nvPr/>
          </p:nvSpPr>
          <p:spPr bwMode="auto">
            <a:xfrm>
              <a:off x="4042" y="2276"/>
              <a:ext cx="79" cy="150"/>
            </a:xfrm>
            <a:custGeom>
              <a:avLst/>
              <a:gdLst>
                <a:gd name="T0" fmla="*/ 3 w 123"/>
                <a:gd name="T1" fmla="*/ 16 h 179"/>
                <a:gd name="T2" fmla="*/ 3 w 123"/>
                <a:gd name="T3" fmla="*/ 13 h 179"/>
                <a:gd name="T4" fmla="*/ 3 w 123"/>
                <a:gd name="T5" fmla="*/ 11 h 179"/>
                <a:gd name="T6" fmla="*/ 3 w 123"/>
                <a:gd name="T7" fmla="*/ 9 h 179"/>
                <a:gd name="T8" fmla="*/ 3 w 123"/>
                <a:gd name="T9" fmla="*/ 8 h 179"/>
                <a:gd name="T10" fmla="*/ 3 w 123"/>
                <a:gd name="T11" fmla="*/ 6 h 179"/>
                <a:gd name="T12" fmla="*/ 2 w 123"/>
                <a:gd name="T13" fmla="*/ 4 h 179"/>
                <a:gd name="T14" fmla="*/ 2 w 123"/>
                <a:gd name="T15" fmla="*/ 3 h 179"/>
                <a:gd name="T16" fmla="*/ 2 w 123"/>
                <a:gd name="T17" fmla="*/ 0 h 179"/>
                <a:gd name="T18" fmla="*/ 1 w 123"/>
                <a:gd name="T19" fmla="*/ 3 h 179"/>
                <a:gd name="T20" fmla="*/ 1 w 123"/>
                <a:gd name="T21" fmla="*/ 6 h 179"/>
                <a:gd name="T22" fmla="*/ 1 w 123"/>
                <a:gd name="T23" fmla="*/ 9 h 179"/>
                <a:gd name="T24" fmla="*/ 1 w 123"/>
                <a:gd name="T25" fmla="*/ 14 h 179"/>
                <a:gd name="T26" fmla="*/ 0 w 123"/>
                <a:gd name="T27" fmla="*/ 19 h 179"/>
                <a:gd name="T28" fmla="*/ 0 w 123"/>
                <a:gd name="T29" fmla="*/ 27 h 179"/>
                <a:gd name="T30" fmla="*/ 1 w 123"/>
                <a:gd name="T31" fmla="*/ 34 h 179"/>
                <a:gd name="T32" fmla="*/ 1 w 123"/>
                <a:gd name="T33" fmla="*/ 44 h 179"/>
                <a:gd name="T34" fmla="*/ 1 w 123"/>
                <a:gd name="T35" fmla="*/ 42 h 179"/>
                <a:gd name="T36" fmla="*/ 2 w 123"/>
                <a:gd name="T37" fmla="*/ 40 h 179"/>
                <a:gd name="T38" fmla="*/ 2 w 123"/>
                <a:gd name="T39" fmla="*/ 37 h 179"/>
                <a:gd name="T40" fmla="*/ 3 w 123"/>
                <a:gd name="T41" fmla="*/ 33 h 179"/>
                <a:gd name="T42" fmla="*/ 3 w 123"/>
                <a:gd name="T43" fmla="*/ 28 h 179"/>
                <a:gd name="T44" fmla="*/ 3 w 123"/>
                <a:gd name="T45" fmla="*/ 23 h 179"/>
                <a:gd name="T46" fmla="*/ 3 w 123"/>
                <a:gd name="T47" fmla="*/ 19 h 179"/>
                <a:gd name="T48" fmla="*/ 3 w 123"/>
                <a:gd name="T49" fmla="*/ 16 h 17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3"/>
                <a:gd name="T76" fmla="*/ 0 h 179"/>
                <a:gd name="T77" fmla="*/ 123 w 123"/>
                <a:gd name="T78" fmla="*/ 179 h 17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3" h="179">
                  <a:moveTo>
                    <a:pt x="123" y="64"/>
                  </a:moveTo>
                  <a:lnTo>
                    <a:pt x="114" y="55"/>
                  </a:lnTo>
                  <a:lnTo>
                    <a:pt x="107" y="47"/>
                  </a:lnTo>
                  <a:lnTo>
                    <a:pt x="99" y="39"/>
                  </a:lnTo>
                  <a:lnTo>
                    <a:pt x="92" y="31"/>
                  </a:lnTo>
                  <a:lnTo>
                    <a:pt x="83" y="23"/>
                  </a:lnTo>
                  <a:lnTo>
                    <a:pt x="76" y="15"/>
                  </a:lnTo>
                  <a:lnTo>
                    <a:pt x="68" y="8"/>
                  </a:lnTo>
                  <a:lnTo>
                    <a:pt x="61" y="0"/>
                  </a:lnTo>
                  <a:lnTo>
                    <a:pt x="40" y="9"/>
                  </a:lnTo>
                  <a:lnTo>
                    <a:pt x="24" y="22"/>
                  </a:lnTo>
                  <a:lnTo>
                    <a:pt x="11" y="39"/>
                  </a:lnTo>
                  <a:lnTo>
                    <a:pt x="4" y="60"/>
                  </a:lnTo>
                  <a:lnTo>
                    <a:pt x="0" y="83"/>
                  </a:lnTo>
                  <a:lnTo>
                    <a:pt x="0" y="111"/>
                  </a:lnTo>
                  <a:lnTo>
                    <a:pt x="4" y="142"/>
                  </a:lnTo>
                  <a:lnTo>
                    <a:pt x="14" y="179"/>
                  </a:lnTo>
                  <a:lnTo>
                    <a:pt x="37" y="175"/>
                  </a:lnTo>
                  <a:lnTo>
                    <a:pt x="57" y="166"/>
                  </a:lnTo>
                  <a:lnTo>
                    <a:pt x="71" y="151"/>
                  </a:lnTo>
                  <a:lnTo>
                    <a:pt x="83" y="136"/>
                  </a:lnTo>
                  <a:lnTo>
                    <a:pt x="92" y="116"/>
                  </a:lnTo>
                  <a:lnTo>
                    <a:pt x="100" y="96"/>
                  </a:lnTo>
                  <a:lnTo>
                    <a:pt x="109" y="78"/>
                  </a:lnTo>
                  <a:lnTo>
                    <a:pt x="123" y="64"/>
                  </a:lnTo>
                  <a:close/>
                </a:path>
              </a:pathLst>
            </a:custGeom>
            <a:solidFill>
              <a:srgbClr val="0000B3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81" name="Freeform 48"/>
            <p:cNvSpPr>
              <a:spLocks noChangeArrowheads="1"/>
            </p:cNvSpPr>
            <p:nvPr/>
          </p:nvSpPr>
          <p:spPr bwMode="auto">
            <a:xfrm>
              <a:off x="4031" y="2123"/>
              <a:ext cx="208" cy="237"/>
            </a:xfrm>
            <a:custGeom>
              <a:avLst/>
              <a:gdLst>
                <a:gd name="T0" fmla="*/ 10 w 322"/>
                <a:gd name="T1" fmla="*/ 68 h 283"/>
                <a:gd name="T2" fmla="*/ 7 w 322"/>
                <a:gd name="T3" fmla="*/ 66 h 283"/>
                <a:gd name="T4" fmla="*/ 5 w 322"/>
                <a:gd name="T5" fmla="*/ 60 h 283"/>
                <a:gd name="T6" fmla="*/ 3 w 322"/>
                <a:gd name="T7" fmla="*/ 54 h 283"/>
                <a:gd name="T8" fmla="*/ 2 w 322"/>
                <a:gd name="T9" fmla="*/ 44 h 283"/>
                <a:gd name="T10" fmla="*/ 1 w 322"/>
                <a:gd name="T11" fmla="*/ 34 h 283"/>
                <a:gd name="T12" fmla="*/ 1 w 322"/>
                <a:gd name="T13" fmla="*/ 23 h 283"/>
                <a:gd name="T14" fmla="*/ 1 w 322"/>
                <a:gd name="T15" fmla="*/ 11 h 283"/>
                <a:gd name="T16" fmla="*/ 0 w 322"/>
                <a:gd name="T17" fmla="*/ 0 h 283"/>
                <a:gd name="T18" fmla="*/ 1 w 322"/>
                <a:gd name="T19" fmla="*/ 3 h 283"/>
                <a:gd name="T20" fmla="*/ 1 w 322"/>
                <a:gd name="T21" fmla="*/ 3 h 283"/>
                <a:gd name="T22" fmla="*/ 1 w 322"/>
                <a:gd name="T23" fmla="*/ 5 h 283"/>
                <a:gd name="T24" fmla="*/ 1 w 322"/>
                <a:gd name="T25" fmla="*/ 7 h 283"/>
                <a:gd name="T26" fmla="*/ 1 w 322"/>
                <a:gd name="T27" fmla="*/ 8 h 283"/>
                <a:gd name="T28" fmla="*/ 2 w 322"/>
                <a:gd name="T29" fmla="*/ 8 h 283"/>
                <a:gd name="T30" fmla="*/ 2 w 322"/>
                <a:gd name="T31" fmla="*/ 9 h 283"/>
                <a:gd name="T32" fmla="*/ 3 w 322"/>
                <a:gd name="T33" fmla="*/ 11 h 283"/>
                <a:gd name="T34" fmla="*/ 3 w 322"/>
                <a:gd name="T35" fmla="*/ 19 h 283"/>
                <a:gd name="T36" fmla="*/ 3 w 322"/>
                <a:gd name="T37" fmla="*/ 28 h 283"/>
                <a:gd name="T38" fmla="*/ 4 w 322"/>
                <a:gd name="T39" fmla="*/ 37 h 283"/>
                <a:gd name="T40" fmla="*/ 4 w 322"/>
                <a:gd name="T41" fmla="*/ 45 h 283"/>
                <a:gd name="T42" fmla="*/ 5 w 322"/>
                <a:gd name="T43" fmla="*/ 53 h 283"/>
                <a:gd name="T44" fmla="*/ 6 w 322"/>
                <a:gd name="T45" fmla="*/ 59 h 283"/>
                <a:gd name="T46" fmla="*/ 8 w 322"/>
                <a:gd name="T47" fmla="*/ 64 h 283"/>
                <a:gd name="T48" fmla="*/ 10 w 322"/>
                <a:gd name="T49" fmla="*/ 68 h 28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22"/>
                <a:gd name="T76" fmla="*/ 0 h 283"/>
                <a:gd name="T77" fmla="*/ 322 w 322"/>
                <a:gd name="T78" fmla="*/ 283 h 28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22" h="283">
                  <a:moveTo>
                    <a:pt x="322" y="283"/>
                  </a:moveTo>
                  <a:lnTo>
                    <a:pt x="230" y="272"/>
                  </a:lnTo>
                  <a:lnTo>
                    <a:pt x="161" y="251"/>
                  </a:lnTo>
                  <a:lnTo>
                    <a:pt x="109" y="221"/>
                  </a:lnTo>
                  <a:lnTo>
                    <a:pt x="74" y="183"/>
                  </a:lnTo>
                  <a:lnTo>
                    <a:pt x="48" y="140"/>
                  </a:lnTo>
                  <a:lnTo>
                    <a:pt x="30" y="94"/>
                  </a:lnTo>
                  <a:lnTo>
                    <a:pt x="14" y="46"/>
                  </a:lnTo>
                  <a:lnTo>
                    <a:pt x="0" y="0"/>
                  </a:lnTo>
                  <a:lnTo>
                    <a:pt x="7" y="5"/>
                  </a:lnTo>
                  <a:lnTo>
                    <a:pt x="16" y="12"/>
                  </a:lnTo>
                  <a:lnTo>
                    <a:pt x="24" y="18"/>
                  </a:lnTo>
                  <a:lnTo>
                    <a:pt x="34" y="25"/>
                  </a:lnTo>
                  <a:lnTo>
                    <a:pt x="43" y="30"/>
                  </a:lnTo>
                  <a:lnTo>
                    <a:pt x="54" y="35"/>
                  </a:lnTo>
                  <a:lnTo>
                    <a:pt x="66" y="39"/>
                  </a:lnTo>
                  <a:lnTo>
                    <a:pt x="81" y="43"/>
                  </a:lnTo>
                  <a:lnTo>
                    <a:pt x="89" y="81"/>
                  </a:lnTo>
                  <a:lnTo>
                    <a:pt x="103" y="119"/>
                  </a:lnTo>
                  <a:lnTo>
                    <a:pt x="122" y="154"/>
                  </a:lnTo>
                  <a:lnTo>
                    <a:pt x="147" y="188"/>
                  </a:lnTo>
                  <a:lnTo>
                    <a:pt x="177" y="217"/>
                  </a:lnTo>
                  <a:lnTo>
                    <a:pt x="216" y="243"/>
                  </a:lnTo>
                  <a:lnTo>
                    <a:pt x="264" y="265"/>
                  </a:lnTo>
                  <a:lnTo>
                    <a:pt x="322" y="283"/>
                  </a:lnTo>
                  <a:close/>
                </a:path>
              </a:pathLst>
            </a:custGeom>
            <a:solidFill>
              <a:srgbClr val="00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82" name="Freeform 49"/>
            <p:cNvSpPr>
              <a:spLocks noChangeArrowheads="1"/>
            </p:cNvSpPr>
            <p:nvPr/>
          </p:nvSpPr>
          <p:spPr bwMode="auto">
            <a:xfrm>
              <a:off x="4290" y="2259"/>
              <a:ext cx="269" cy="398"/>
            </a:xfrm>
            <a:custGeom>
              <a:avLst/>
              <a:gdLst>
                <a:gd name="T0" fmla="*/ 8 w 419"/>
                <a:gd name="T1" fmla="*/ 3 h 476"/>
                <a:gd name="T2" fmla="*/ 8 w 419"/>
                <a:gd name="T3" fmla="*/ 8 h 476"/>
                <a:gd name="T4" fmla="*/ 6 w 419"/>
                <a:gd name="T5" fmla="*/ 13 h 476"/>
                <a:gd name="T6" fmla="*/ 5 w 419"/>
                <a:gd name="T7" fmla="*/ 18 h 476"/>
                <a:gd name="T8" fmla="*/ 4 w 419"/>
                <a:gd name="T9" fmla="*/ 23 h 476"/>
                <a:gd name="T10" fmla="*/ 3 w 419"/>
                <a:gd name="T11" fmla="*/ 25 h 476"/>
                <a:gd name="T12" fmla="*/ 3 w 419"/>
                <a:gd name="T13" fmla="*/ 28 h 476"/>
                <a:gd name="T14" fmla="*/ 1 w 419"/>
                <a:gd name="T15" fmla="*/ 30 h 476"/>
                <a:gd name="T16" fmla="*/ 1 w 419"/>
                <a:gd name="T17" fmla="*/ 32 h 476"/>
                <a:gd name="T18" fmla="*/ 1 w 419"/>
                <a:gd name="T19" fmla="*/ 34 h 476"/>
                <a:gd name="T20" fmla="*/ 1 w 419"/>
                <a:gd name="T21" fmla="*/ 38 h 476"/>
                <a:gd name="T22" fmla="*/ 1 w 419"/>
                <a:gd name="T23" fmla="*/ 41 h 476"/>
                <a:gd name="T24" fmla="*/ 1 w 419"/>
                <a:gd name="T25" fmla="*/ 45 h 476"/>
                <a:gd name="T26" fmla="*/ 0 w 419"/>
                <a:gd name="T27" fmla="*/ 49 h 476"/>
                <a:gd name="T28" fmla="*/ 1 w 419"/>
                <a:gd name="T29" fmla="*/ 52 h 476"/>
                <a:gd name="T30" fmla="*/ 1 w 419"/>
                <a:gd name="T31" fmla="*/ 56 h 476"/>
                <a:gd name="T32" fmla="*/ 1 w 419"/>
                <a:gd name="T33" fmla="*/ 59 h 476"/>
                <a:gd name="T34" fmla="*/ 1 w 419"/>
                <a:gd name="T35" fmla="*/ 66 h 476"/>
                <a:gd name="T36" fmla="*/ 1 w 419"/>
                <a:gd name="T37" fmla="*/ 75 h 476"/>
                <a:gd name="T38" fmla="*/ 1 w 419"/>
                <a:gd name="T39" fmla="*/ 84 h 476"/>
                <a:gd name="T40" fmla="*/ 2 w 419"/>
                <a:gd name="T41" fmla="*/ 93 h 476"/>
                <a:gd name="T42" fmla="*/ 2 w 419"/>
                <a:gd name="T43" fmla="*/ 101 h 476"/>
                <a:gd name="T44" fmla="*/ 3 w 419"/>
                <a:gd name="T45" fmla="*/ 108 h 476"/>
                <a:gd name="T46" fmla="*/ 4 w 419"/>
                <a:gd name="T47" fmla="*/ 112 h 476"/>
                <a:gd name="T48" fmla="*/ 5 w 419"/>
                <a:gd name="T49" fmla="*/ 113 h 476"/>
                <a:gd name="T50" fmla="*/ 7 w 419"/>
                <a:gd name="T51" fmla="*/ 110 h 476"/>
                <a:gd name="T52" fmla="*/ 8 w 419"/>
                <a:gd name="T53" fmla="*/ 104 h 476"/>
                <a:gd name="T54" fmla="*/ 9 w 419"/>
                <a:gd name="T55" fmla="*/ 94 h 476"/>
                <a:gd name="T56" fmla="*/ 10 w 419"/>
                <a:gd name="T57" fmla="*/ 84 h 476"/>
                <a:gd name="T58" fmla="*/ 11 w 419"/>
                <a:gd name="T59" fmla="*/ 70 h 476"/>
                <a:gd name="T60" fmla="*/ 12 w 419"/>
                <a:gd name="T61" fmla="*/ 56 h 476"/>
                <a:gd name="T62" fmla="*/ 12 w 419"/>
                <a:gd name="T63" fmla="*/ 41 h 476"/>
                <a:gd name="T64" fmla="*/ 12 w 419"/>
                <a:gd name="T65" fmla="*/ 23 h 476"/>
                <a:gd name="T66" fmla="*/ 12 w 419"/>
                <a:gd name="T67" fmla="*/ 18 h 476"/>
                <a:gd name="T68" fmla="*/ 12 w 419"/>
                <a:gd name="T69" fmla="*/ 13 h 476"/>
                <a:gd name="T70" fmla="*/ 12 w 419"/>
                <a:gd name="T71" fmla="*/ 8 h 476"/>
                <a:gd name="T72" fmla="*/ 11 w 419"/>
                <a:gd name="T73" fmla="*/ 6 h 476"/>
                <a:gd name="T74" fmla="*/ 11 w 419"/>
                <a:gd name="T75" fmla="*/ 3 h 476"/>
                <a:gd name="T76" fmla="*/ 10 w 419"/>
                <a:gd name="T77" fmla="*/ 2 h 476"/>
                <a:gd name="T78" fmla="*/ 9 w 419"/>
                <a:gd name="T79" fmla="*/ 0 h 476"/>
                <a:gd name="T80" fmla="*/ 8 w 419"/>
                <a:gd name="T81" fmla="*/ 3 h 47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19"/>
                <a:gd name="T124" fmla="*/ 0 h 476"/>
                <a:gd name="T125" fmla="*/ 419 w 419"/>
                <a:gd name="T126" fmla="*/ 476 h 47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19" h="476">
                  <a:moveTo>
                    <a:pt x="293" y="4"/>
                  </a:moveTo>
                  <a:lnTo>
                    <a:pt x="261" y="30"/>
                  </a:lnTo>
                  <a:lnTo>
                    <a:pt x="229" y="53"/>
                  </a:lnTo>
                  <a:lnTo>
                    <a:pt x="193" y="74"/>
                  </a:lnTo>
                  <a:lnTo>
                    <a:pt x="159" y="93"/>
                  </a:lnTo>
                  <a:lnTo>
                    <a:pt x="121" y="107"/>
                  </a:lnTo>
                  <a:lnTo>
                    <a:pt x="85" y="119"/>
                  </a:lnTo>
                  <a:lnTo>
                    <a:pt x="45" y="127"/>
                  </a:lnTo>
                  <a:lnTo>
                    <a:pt x="7" y="132"/>
                  </a:lnTo>
                  <a:lnTo>
                    <a:pt x="4" y="146"/>
                  </a:lnTo>
                  <a:lnTo>
                    <a:pt x="4" y="160"/>
                  </a:lnTo>
                  <a:lnTo>
                    <a:pt x="1" y="175"/>
                  </a:lnTo>
                  <a:lnTo>
                    <a:pt x="1" y="190"/>
                  </a:lnTo>
                  <a:lnTo>
                    <a:pt x="0" y="204"/>
                  </a:lnTo>
                  <a:lnTo>
                    <a:pt x="1" y="218"/>
                  </a:lnTo>
                  <a:lnTo>
                    <a:pt x="3" y="234"/>
                  </a:lnTo>
                  <a:lnTo>
                    <a:pt x="7" y="249"/>
                  </a:lnTo>
                  <a:lnTo>
                    <a:pt x="25" y="279"/>
                  </a:lnTo>
                  <a:lnTo>
                    <a:pt x="39" y="315"/>
                  </a:lnTo>
                  <a:lnTo>
                    <a:pt x="51" y="351"/>
                  </a:lnTo>
                  <a:lnTo>
                    <a:pt x="63" y="389"/>
                  </a:lnTo>
                  <a:lnTo>
                    <a:pt x="80" y="422"/>
                  </a:lnTo>
                  <a:lnTo>
                    <a:pt x="106" y="449"/>
                  </a:lnTo>
                  <a:lnTo>
                    <a:pt x="142" y="467"/>
                  </a:lnTo>
                  <a:lnTo>
                    <a:pt x="197" y="476"/>
                  </a:lnTo>
                  <a:lnTo>
                    <a:pt x="245" y="461"/>
                  </a:lnTo>
                  <a:lnTo>
                    <a:pt x="288" y="435"/>
                  </a:lnTo>
                  <a:lnTo>
                    <a:pt x="322" y="397"/>
                  </a:lnTo>
                  <a:lnTo>
                    <a:pt x="353" y="352"/>
                  </a:lnTo>
                  <a:lnTo>
                    <a:pt x="375" y="298"/>
                  </a:lnTo>
                  <a:lnTo>
                    <a:pt x="394" y="236"/>
                  </a:lnTo>
                  <a:lnTo>
                    <a:pt x="406" y="170"/>
                  </a:lnTo>
                  <a:lnTo>
                    <a:pt x="419" y="98"/>
                  </a:lnTo>
                  <a:lnTo>
                    <a:pt x="411" y="74"/>
                  </a:lnTo>
                  <a:lnTo>
                    <a:pt x="404" y="53"/>
                  </a:lnTo>
                  <a:lnTo>
                    <a:pt x="392" y="35"/>
                  </a:lnTo>
                  <a:lnTo>
                    <a:pt x="381" y="21"/>
                  </a:lnTo>
                  <a:lnTo>
                    <a:pt x="364" y="9"/>
                  </a:lnTo>
                  <a:lnTo>
                    <a:pt x="344" y="2"/>
                  </a:lnTo>
                  <a:lnTo>
                    <a:pt x="320" y="0"/>
                  </a:lnTo>
                  <a:lnTo>
                    <a:pt x="293" y="4"/>
                  </a:lnTo>
                  <a:close/>
                </a:path>
              </a:pathLst>
            </a:custGeom>
            <a:solidFill>
              <a:srgbClr val="8F8F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83" name="Freeform 50"/>
            <p:cNvSpPr>
              <a:spLocks noChangeArrowheads="1"/>
            </p:cNvSpPr>
            <p:nvPr/>
          </p:nvSpPr>
          <p:spPr bwMode="auto">
            <a:xfrm>
              <a:off x="4293" y="2264"/>
              <a:ext cx="242" cy="362"/>
            </a:xfrm>
            <a:custGeom>
              <a:avLst/>
              <a:gdLst>
                <a:gd name="T0" fmla="*/ 8 w 378"/>
                <a:gd name="T1" fmla="*/ 3 h 434"/>
                <a:gd name="T2" fmla="*/ 7 w 378"/>
                <a:gd name="T3" fmla="*/ 7 h 434"/>
                <a:gd name="T4" fmla="*/ 6 w 378"/>
                <a:gd name="T5" fmla="*/ 12 h 434"/>
                <a:gd name="T6" fmla="*/ 5 w 378"/>
                <a:gd name="T7" fmla="*/ 16 h 434"/>
                <a:gd name="T8" fmla="*/ 4 w 378"/>
                <a:gd name="T9" fmla="*/ 19 h 434"/>
                <a:gd name="T10" fmla="*/ 3 w 378"/>
                <a:gd name="T11" fmla="*/ 23 h 434"/>
                <a:gd name="T12" fmla="*/ 2 w 378"/>
                <a:gd name="T13" fmla="*/ 26 h 434"/>
                <a:gd name="T14" fmla="*/ 1 w 378"/>
                <a:gd name="T15" fmla="*/ 28 h 434"/>
                <a:gd name="T16" fmla="*/ 1 w 378"/>
                <a:gd name="T17" fmla="*/ 28 h 434"/>
                <a:gd name="T18" fmla="*/ 1 w 378"/>
                <a:gd name="T19" fmla="*/ 32 h 434"/>
                <a:gd name="T20" fmla="*/ 1 w 378"/>
                <a:gd name="T21" fmla="*/ 35 h 434"/>
                <a:gd name="T22" fmla="*/ 1 w 378"/>
                <a:gd name="T23" fmla="*/ 38 h 434"/>
                <a:gd name="T24" fmla="*/ 1 w 378"/>
                <a:gd name="T25" fmla="*/ 40 h 434"/>
                <a:gd name="T26" fmla="*/ 0 w 378"/>
                <a:gd name="T27" fmla="*/ 44 h 434"/>
                <a:gd name="T28" fmla="*/ 0 w 378"/>
                <a:gd name="T29" fmla="*/ 48 h 434"/>
                <a:gd name="T30" fmla="*/ 1 w 378"/>
                <a:gd name="T31" fmla="*/ 50 h 434"/>
                <a:gd name="T32" fmla="*/ 1 w 378"/>
                <a:gd name="T33" fmla="*/ 53 h 434"/>
                <a:gd name="T34" fmla="*/ 1 w 378"/>
                <a:gd name="T35" fmla="*/ 60 h 434"/>
                <a:gd name="T36" fmla="*/ 1 w 378"/>
                <a:gd name="T37" fmla="*/ 67 h 434"/>
                <a:gd name="T38" fmla="*/ 1 w 378"/>
                <a:gd name="T39" fmla="*/ 75 h 434"/>
                <a:gd name="T40" fmla="*/ 2 w 378"/>
                <a:gd name="T41" fmla="*/ 83 h 434"/>
                <a:gd name="T42" fmla="*/ 2 w 378"/>
                <a:gd name="T43" fmla="*/ 89 h 434"/>
                <a:gd name="T44" fmla="*/ 3 w 378"/>
                <a:gd name="T45" fmla="*/ 96 h 434"/>
                <a:gd name="T46" fmla="*/ 3 w 378"/>
                <a:gd name="T47" fmla="*/ 99 h 434"/>
                <a:gd name="T48" fmla="*/ 5 w 378"/>
                <a:gd name="T49" fmla="*/ 102 h 434"/>
                <a:gd name="T50" fmla="*/ 6 w 378"/>
                <a:gd name="T51" fmla="*/ 98 h 434"/>
                <a:gd name="T52" fmla="*/ 8 w 378"/>
                <a:gd name="T53" fmla="*/ 93 h 434"/>
                <a:gd name="T54" fmla="*/ 8 w 378"/>
                <a:gd name="T55" fmla="*/ 84 h 434"/>
                <a:gd name="T56" fmla="*/ 9 w 378"/>
                <a:gd name="T57" fmla="*/ 75 h 434"/>
                <a:gd name="T58" fmla="*/ 10 w 378"/>
                <a:gd name="T59" fmla="*/ 64 h 434"/>
                <a:gd name="T60" fmla="*/ 10 w 378"/>
                <a:gd name="T61" fmla="*/ 51 h 434"/>
                <a:gd name="T62" fmla="*/ 10 w 378"/>
                <a:gd name="T63" fmla="*/ 36 h 434"/>
                <a:gd name="T64" fmla="*/ 11 w 378"/>
                <a:gd name="T65" fmla="*/ 21 h 434"/>
                <a:gd name="T66" fmla="*/ 11 w 378"/>
                <a:gd name="T67" fmla="*/ 16 h 434"/>
                <a:gd name="T68" fmla="*/ 10 w 378"/>
                <a:gd name="T69" fmla="*/ 11 h 434"/>
                <a:gd name="T70" fmla="*/ 10 w 378"/>
                <a:gd name="T71" fmla="*/ 8 h 434"/>
                <a:gd name="T72" fmla="*/ 10 w 378"/>
                <a:gd name="T73" fmla="*/ 5 h 434"/>
                <a:gd name="T74" fmla="*/ 9 w 378"/>
                <a:gd name="T75" fmla="*/ 3 h 434"/>
                <a:gd name="T76" fmla="*/ 8 w 378"/>
                <a:gd name="T77" fmla="*/ 3 h 434"/>
                <a:gd name="T78" fmla="*/ 8 w 378"/>
                <a:gd name="T79" fmla="*/ 0 h 434"/>
                <a:gd name="T80" fmla="*/ 8 w 378"/>
                <a:gd name="T81" fmla="*/ 3 h 43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78"/>
                <a:gd name="T124" fmla="*/ 0 h 434"/>
                <a:gd name="T125" fmla="*/ 378 w 378"/>
                <a:gd name="T126" fmla="*/ 434 h 43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78" h="434">
                  <a:moveTo>
                    <a:pt x="265" y="4"/>
                  </a:moveTo>
                  <a:lnTo>
                    <a:pt x="236" y="28"/>
                  </a:lnTo>
                  <a:lnTo>
                    <a:pt x="206" y="50"/>
                  </a:lnTo>
                  <a:lnTo>
                    <a:pt x="175" y="68"/>
                  </a:lnTo>
                  <a:lnTo>
                    <a:pt x="144" y="85"/>
                  </a:lnTo>
                  <a:lnTo>
                    <a:pt x="110" y="97"/>
                  </a:lnTo>
                  <a:lnTo>
                    <a:pt x="76" y="109"/>
                  </a:lnTo>
                  <a:lnTo>
                    <a:pt x="41" y="115"/>
                  </a:lnTo>
                  <a:lnTo>
                    <a:pt x="6" y="122"/>
                  </a:lnTo>
                  <a:lnTo>
                    <a:pt x="3" y="134"/>
                  </a:lnTo>
                  <a:lnTo>
                    <a:pt x="3" y="147"/>
                  </a:lnTo>
                  <a:lnTo>
                    <a:pt x="1" y="160"/>
                  </a:lnTo>
                  <a:lnTo>
                    <a:pt x="1" y="174"/>
                  </a:lnTo>
                  <a:lnTo>
                    <a:pt x="0" y="186"/>
                  </a:lnTo>
                  <a:lnTo>
                    <a:pt x="0" y="200"/>
                  </a:lnTo>
                  <a:lnTo>
                    <a:pt x="1" y="212"/>
                  </a:lnTo>
                  <a:lnTo>
                    <a:pt x="6" y="226"/>
                  </a:lnTo>
                  <a:lnTo>
                    <a:pt x="22" y="254"/>
                  </a:lnTo>
                  <a:lnTo>
                    <a:pt x="35" y="286"/>
                  </a:lnTo>
                  <a:lnTo>
                    <a:pt x="46" y="320"/>
                  </a:lnTo>
                  <a:lnTo>
                    <a:pt x="58" y="354"/>
                  </a:lnTo>
                  <a:lnTo>
                    <a:pt x="72" y="383"/>
                  </a:lnTo>
                  <a:lnTo>
                    <a:pt x="96" y="409"/>
                  </a:lnTo>
                  <a:lnTo>
                    <a:pt x="128" y="426"/>
                  </a:lnTo>
                  <a:lnTo>
                    <a:pt x="178" y="434"/>
                  </a:lnTo>
                  <a:lnTo>
                    <a:pt x="220" y="418"/>
                  </a:lnTo>
                  <a:lnTo>
                    <a:pt x="260" y="395"/>
                  </a:lnTo>
                  <a:lnTo>
                    <a:pt x="291" y="361"/>
                  </a:lnTo>
                  <a:lnTo>
                    <a:pt x="318" y="320"/>
                  </a:lnTo>
                  <a:lnTo>
                    <a:pt x="337" y="271"/>
                  </a:lnTo>
                  <a:lnTo>
                    <a:pt x="354" y="216"/>
                  </a:lnTo>
                  <a:lnTo>
                    <a:pt x="367" y="153"/>
                  </a:lnTo>
                  <a:lnTo>
                    <a:pt x="378" y="88"/>
                  </a:lnTo>
                  <a:lnTo>
                    <a:pt x="371" y="67"/>
                  </a:lnTo>
                  <a:lnTo>
                    <a:pt x="364" y="49"/>
                  </a:lnTo>
                  <a:lnTo>
                    <a:pt x="354" y="32"/>
                  </a:lnTo>
                  <a:lnTo>
                    <a:pt x="344" y="20"/>
                  </a:lnTo>
                  <a:lnTo>
                    <a:pt x="329" y="10"/>
                  </a:lnTo>
                  <a:lnTo>
                    <a:pt x="312" y="3"/>
                  </a:lnTo>
                  <a:lnTo>
                    <a:pt x="291" y="0"/>
                  </a:lnTo>
                  <a:lnTo>
                    <a:pt x="265" y="4"/>
                  </a:lnTo>
                  <a:close/>
                </a:path>
              </a:pathLst>
            </a:custGeom>
            <a:solidFill>
              <a:srgbClr val="A8A8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84" name="Freeform 51"/>
            <p:cNvSpPr>
              <a:spLocks noChangeArrowheads="1"/>
            </p:cNvSpPr>
            <p:nvPr/>
          </p:nvSpPr>
          <p:spPr bwMode="auto">
            <a:xfrm>
              <a:off x="4300" y="2269"/>
              <a:ext cx="215" cy="324"/>
            </a:xfrm>
            <a:custGeom>
              <a:avLst/>
              <a:gdLst>
                <a:gd name="T0" fmla="*/ 6 w 337"/>
                <a:gd name="T1" fmla="*/ 3 h 386"/>
                <a:gd name="T2" fmla="*/ 6 w 337"/>
                <a:gd name="T3" fmla="*/ 7 h 386"/>
                <a:gd name="T4" fmla="*/ 5 w 337"/>
                <a:gd name="T5" fmla="*/ 11 h 386"/>
                <a:gd name="T6" fmla="*/ 4 w 337"/>
                <a:gd name="T7" fmla="*/ 14 h 386"/>
                <a:gd name="T8" fmla="*/ 3 w 337"/>
                <a:gd name="T9" fmla="*/ 19 h 386"/>
                <a:gd name="T10" fmla="*/ 3 w 337"/>
                <a:gd name="T11" fmla="*/ 21 h 386"/>
                <a:gd name="T12" fmla="*/ 2 w 337"/>
                <a:gd name="T13" fmla="*/ 24 h 386"/>
                <a:gd name="T14" fmla="*/ 1 w 337"/>
                <a:gd name="T15" fmla="*/ 24 h 386"/>
                <a:gd name="T16" fmla="*/ 1 w 337"/>
                <a:gd name="T17" fmla="*/ 27 h 386"/>
                <a:gd name="T18" fmla="*/ 1 w 337"/>
                <a:gd name="T19" fmla="*/ 29 h 386"/>
                <a:gd name="T20" fmla="*/ 1 w 337"/>
                <a:gd name="T21" fmla="*/ 33 h 386"/>
                <a:gd name="T22" fmla="*/ 0 w 337"/>
                <a:gd name="T23" fmla="*/ 35 h 386"/>
                <a:gd name="T24" fmla="*/ 0 w 337"/>
                <a:gd name="T25" fmla="*/ 38 h 386"/>
                <a:gd name="T26" fmla="*/ 0 w 337"/>
                <a:gd name="T27" fmla="*/ 42 h 386"/>
                <a:gd name="T28" fmla="*/ 0 w 337"/>
                <a:gd name="T29" fmla="*/ 44 h 386"/>
                <a:gd name="T30" fmla="*/ 1 w 337"/>
                <a:gd name="T31" fmla="*/ 46 h 386"/>
                <a:gd name="T32" fmla="*/ 1 w 337"/>
                <a:gd name="T33" fmla="*/ 50 h 386"/>
                <a:gd name="T34" fmla="*/ 1 w 337"/>
                <a:gd name="T35" fmla="*/ 55 h 386"/>
                <a:gd name="T36" fmla="*/ 1 w 337"/>
                <a:gd name="T37" fmla="*/ 64 h 386"/>
                <a:gd name="T38" fmla="*/ 1 w 337"/>
                <a:gd name="T39" fmla="*/ 71 h 386"/>
                <a:gd name="T40" fmla="*/ 1 w 337"/>
                <a:gd name="T41" fmla="*/ 77 h 386"/>
                <a:gd name="T42" fmla="*/ 2 w 337"/>
                <a:gd name="T43" fmla="*/ 85 h 386"/>
                <a:gd name="T44" fmla="*/ 3 w 337"/>
                <a:gd name="T45" fmla="*/ 90 h 386"/>
                <a:gd name="T46" fmla="*/ 3 w 337"/>
                <a:gd name="T47" fmla="*/ 94 h 386"/>
                <a:gd name="T48" fmla="*/ 4 w 337"/>
                <a:gd name="T49" fmla="*/ 94 h 386"/>
                <a:gd name="T50" fmla="*/ 5 w 337"/>
                <a:gd name="T51" fmla="*/ 92 h 386"/>
                <a:gd name="T52" fmla="*/ 6 w 337"/>
                <a:gd name="T53" fmla="*/ 86 h 386"/>
                <a:gd name="T54" fmla="*/ 7 w 337"/>
                <a:gd name="T55" fmla="*/ 79 h 386"/>
                <a:gd name="T56" fmla="*/ 8 w 337"/>
                <a:gd name="T57" fmla="*/ 71 h 386"/>
                <a:gd name="T58" fmla="*/ 8 w 337"/>
                <a:gd name="T59" fmla="*/ 60 h 386"/>
                <a:gd name="T60" fmla="*/ 8 w 337"/>
                <a:gd name="T61" fmla="*/ 48 h 386"/>
                <a:gd name="T62" fmla="*/ 9 w 337"/>
                <a:gd name="T63" fmla="*/ 34 h 386"/>
                <a:gd name="T64" fmla="*/ 10 w 337"/>
                <a:gd name="T65" fmla="*/ 20 h 386"/>
                <a:gd name="T66" fmla="*/ 9 w 337"/>
                <a:gd name="T67" fmla="*/ 14 h 386"/>
                <a:gd name="T68" fmla="*/ 9 w 337"/>
                <a:gd name="T69" fmla="*/ 11 h 386"/>
                <a:gd name="T70" fmla="*/ 8 w 337"/>
                <a:gd name="T71" fmla="*/ 7 h 386"/>
                <a:gd name="T72" fmla="*/ 8 w 337"/>
                <a:gd name="T73" fmla="*/ 5 h 386"/>
                <a:gd name="T74" fmla="*/ 8 w 337"/>
                <a:gd name="T75" fmla="*/ 3 h 386"/>
                <a:gd name="T76" fmla="*/ 8 w 337"/>
                <a:gd name="T77" fmla="*/ 3 h 386"/>
                <a:gd name="T78" fmla="*/ 7 w 337"/>
                <a:gd name="T79" fmla="*/ 0 h 386"/>
                <a:gd name="T80" fmla="*/ 6 w 337"/>
                <a:gd name="T81" fmla="*/ 3 h 38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37"/>
                <a:gd name="T124" fmla="*/ 0 h 386"/>
                <a:gd name="T125" fmla="*/ 337 w 337"/>
                <a:gd name="T126" fmla="*/ 386 h 38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37" h="386">
                  <a:moveTo>
                    <a:pt x="237" y="4"/>
                  </a:moveTo>
                  <a:lnTo>
                    <a:pt x="210" y="25"/>
                  </a:lnTo>
                  <a:lnTo>
                    <a:pt x="183" y="44"/>
                  </a:lnTo>
                  <a:lnTo>
                    <a:pt x="155" y="60"/>
                  </a:lnTo>
                  <a:lnTo>
                    <a:pt x="128" y="76"/>
                  </a:lnTo>
                  <a:lnTo>
                    <a:pt x="99" y="87"/>
                  </a:lnTo>
                  <a:lnTo>
                    <a:pt x="69" y="97"/>
                  </a:lnTo>
                  <a:lnTo>
                    <a:pt x="37" y="103"/>
                  </a:lnTo>
                  <a:lnTo>
                    <a:pt x="6" y="108"/>
                  </a:lnTo>
                  <a:lnTo>
                    <a:pt x="3" y="120"/>
                  </a:lnTo>
                  <a:lnTo>
                    <a:pt x="3" y="132"/>
                  </a:lnTo>
                  <a:lnTo>
                    <a:pt x="0" y="144"/>
                  </a:lnTo>
                  <a:lnTo>
                    <a:pt x="0" y="155"/>
                  </a:lnTo>
                  <a:lnTo>
                    <a:pt x="0" y="167"/>
                  </a:lnTo>
                  <a:lnTo>
                    <a:pt x="0" y="179"/>
                  </a:lnTo>
                  <a:lnTo>
                    <a:pt x="1" y="191"/>
                  </a:lnTo>
                  <a:lnTo>
                    <a:pt x="6" y="202"/>
                  </a:lnTo>
                  <a:lnTo>
                    <a:pt x="21" y="227"/>
                  </a:lnTo>
                  <a:lnTo>
                    <a:pt x="32" y="256"/>
                  </a:lnTo>
                  <a:lnTo>
                    <a:pt x="41" y="286"/>
                  </a:lnTo>
                  <a:lnTo>
                    <a:pt x="51" y="316"/>
                  </a:lnTo>
                  <a:lnTo>
                    <a:pt x="63" y="342"/>
                  </a:lnTo>
                  <a:lnTo>
                    <a:pt x="85" y="364"/>
                  </a:lnTo>
                  <a:lnTo>
                    <a:pt x="114" y="379"/>
                  </a:lnTo>
                  <a:lnTo>
                    <a:pt x="158" y="386"/>
                  </a:lnTo>
                  <a:lnTo>
                    <a:pt x="196" y="373"/>
                  </a:lnTo>
                  <a:lnTo>
                    <a:pt x="231" y="354"/>
                  </a:lnTo>
                  <a:lnTo>
                    <a:pt x="260" y="324"/>
                  </a:lnTo>
                  <a:lnTo>
                    <a:pt x="284" y="287"/>
                  </a:lnTo>
                  <a:lnTo>
                    <a:pt x="302" y="243"/>
                  </a:lnTo>
                  <a:lnTo>
                    <a:pt x="316" y="193"/>
                  </a:lnTo>
                  <a:lnTo>
                    <a:pt x="327" y="138"/>
                  </a:lnTo>
                  <a:lnTo>
                    <a:pt x="337" y="80"/>
                  </a:lnTo>
                  <a:lnTo>
                    <a:pt x="332" y="60"/>
                  </a:lnTo>
                  <a:lnTo>
                    <a:pt x="326" y="43"/>
                  </a:lnTo>
                  <a:lnTo>
                    <a:pt x="316" y="29"/>
                  </a:lnTo>
                  <a:lnTo>
                    <a:pt x="308" y="18"/>
                  </a:lnTo>
                  <a:lnTo>
                    <a:pt x="294" y="8"/>
                  </a:lnTo>
                  <a:lnTo>
                    <a:pt x="278" y="3"/>
                  </a:lnTo>
                  <a:lnTo>
                    <a:pt x="258" y="0"/>
                  </a:lnTo>
                  <a:lnTo>
                    <a:pt x="237" y="4"/>
                  </a:lnTo>
                  <a:close/>
                </a:path>
              </a:pathLst>
            </a:custGeom>
            <a:solidFill>
              <a:srgbClr val="C2C2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85" name="Freeform 52"/>
            <p:cNvSpPr>
              <a:spLocks noChangeArrowheads="1"/>
            </p:cNvSpPr>
            <p:nvPr/>
          </p:nvSpPr>
          <p:spPr bwMode="auto">
            <a:xfrm>
              <a:off x="4302" y="2276"/>
              <a:ext cx="194" cy="286"/>
            </a:xfrm>
            <a:custGeom>
              <a:avLst/>
              <a:gdLst>
                <a:gd name="T0" fmla="*/ 6 w 302"/>
                <a:gd name="T1" fmla="*/ 2 h 341"/>
                <a:gd name="T2" fmla="*/ 5 w 302"/>
                <a:gd name="T3" fmla="*/ 6 h 341"/>
                <a:gd name="T4" fmla="*/ 5 w 302"/>
                <a:gd name="T5" fmla="*/ 9 h 341"/>
                <a:gd name="T6" fmla="*/ 4 w 302"/>
                <a:gd name="T7" fmla="*/ 13 h 341"/>
                <a:gd name="T8" fmla="*/ 3 w 302"/>
                <a:gd name="T9" fmla="*/ 16 h 341"/>
                <a:gd name="T10" fmla="*/ 3 w 302"/>
                <a:gd name="T11" fmla="*/ 18 h 341"/>
                <a:gd name="T12" fmla="*/ 2 w 302"/>
                <a:gd name="T13" fmla="*/ 20 h 341"/>
                <a:gd name="T14" fmla="*/ 1 w 302"/>
                <a:gd name="T15" fmla="*/ 22 h 341"/>
                <a:gd name="T16" fmla="*/ 1 w 302"/>
                <a:gd name="T17" fmla="*/ 23 h 341"/>
                <a:gd name="T18" fmla="*/ 1 w 302"/>
                <a:gd name="T19" fmla="*/ 25 h 341"/>
                <a:gd name="T20" fmla="*/ 1 w 302"/>
                <a:gd name="T21" fmla="*/ 29 h 341"/>
                <a:gd name="T22" fmla="*/ 1 w 302"/>
                <a:gd name="T23" fmla="*/ 31 h 341"/>
                <a:gd name="T24" fmla="*/ 1 w 302"/>
                <a:gd name="T25" fmla="*/ 34 h 341"/>
                <a:gd name="T26" fmla="*/ 0 w 302"/>
                <a:gd name="T27" fmla="*/ 35 h 341"/>
                <a:gd name="T28" fmla="*/ 1 w 302"/>
                <a:gd name="T29" fmla="*/ 39 h 341"/>
                <a:gd name="T30" fmla="*/ 1 w 302"/>
                <a:gd name="T31" fmla="*/ 41 h 341"/>
                <a:gd name="T32" fmla="*/ 1 w 302"/>
                <a:gd name="T33" fmla="*/ 44 h 341"/>
                <a:gd name="T34" fmla="*/ 1 w 302"/>
                <a:gd name="T35" fmla="*/ 49 h 341"/>
                <a:gd name="T36" fmla="*/ 1 w 302"/>
                <a:gd name="T37" fmla="*/ 55 h 341"/>
                <a:gd name="T38" fmla="*/ 1 w 302"/>
                <a:gd name="T39" fmla="*/ 61 h 341"/>
                <a:gd name="T40" fmla="*/ 1 w 302"/>
                <a:gd name="T41" fmla="*/ 68 h 341"/>
                <a:gd name="T42" fmla="*/ 2 w 302"/>
                <a:gd name="T43" fmla="*/ 73 h 341"/>
                <a:gd name="T44" fmla="*/ 2 w 302"/>
                <a:gd name="T45" fmla="*/ 79 h 341"/>
                <a:gd name="T46" fmla="*/ 3 w 302"/>
                <a:gd name="T47" fmla="*/ 81 h 341"/>
                <a:gd name="T48" fmla="*/ 4 w 302"/>
                <a:gd name="T49" fmla="*/ 84 h 341"/>
                <a:gd name="T50" fmla="*/ 5 w 302"/>
                <a:gd name="T51" fmla="*/ 81 h 341"/>
                <a:gd name="T52" fmla="*/ 6 w 302"/>
                <a:gd name="T53" fmla="*/ 76 h 341"/>
                <a:gd name="T54" fmla="*/ 7 w 302"/>
                <a:gd name="T55" fmla="*/ 70 h 341"/>
                <a:gd name="T56" fmla="*/ 8 w 302"/>
                <a:gd name="T57" fmla="*/ 61 h 341"/>
                <a:gd name="T58" fmla="*/ 8 w 302"/>
                <a:gd name="T59" fmla="*/ 53 h 341"/>
                <a:gd name="T60" fmla="*/ 8 w 302"/>
                <a:gd name="T61" fmla="*/ 41 h 341"/>
                <a:gd name="T62" fmla="*/ 8 w 302"/>
                <a:gd name="T63" fmla="*/ 29 h 341"/>
                <a:gd name="T64" fmla="*/ 8 w 302"/>
                <a:gd name="T65" fmla="*/ 17 h 341"/>
                <a:gd name="T66" fmla="*/ 8 w 302"/>
                <a:gd name="T67" fmla="*/ 13 h 341"/>
                <a:gd name="T68" fmla="*/ 8 w 302"/>
                <a:gd name="T69" fmla="*/ 9 h 341"/>
                <a:gd name="T70" fmla="*/ 8 w 302"/>
                <a:gd name="T71" fmla="*/ 7 h 341"/>
                <a:gd name="T72" fmla="*/ 8 w 302"/>
                <a:gd name="T73" fmla="*/ 4 h 341"/>
                <a:gd name="T74" fmla="*/ 8 w 302"/>
                <a:gd name="T75" fmla="*/ 3 h 341"/>
                <a:gd name="T76" fmla="*/ 7 w 302"/>
                <a:gd name="T77" fmla="*/ 1 h 341"/>
                <a:gd name="T78" fmla="*/ 6 w 302"/>
                <a:gd name="T79" fmla="*/ 0 h 341"/>
                <a:gd name="T80" fmla="*/ 6 w 302"/>
                <a:gd name="T81" fmla="*/ 2 h 34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02"/>
                <a:gd name="T124" fmla="*/ 0 h 341"/>
                <a:gd name="T125" fmla="*/ 302 w 302"/>
                <a:gd name="T126" fmla="*/ 341 h 34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02" h="341">
                  <a:moveTo>
                    <a:pt x="212" y="2"/>
                  </a:moveTo>
                  <a:lnTo>
                    <a:pt x="188" y="21"/>
                  </a:lnTo>
                  <a:lnTo>
                    <a:pt x="165" y="39"/>
                  </a:lnTo>
                  <a:lnTo>
                    <a:pt x="140" y="53"/>
                  </a:lnTo>
                  <a:lnTo>
                    <a:pt x="116" y="66"/>
                  </a:lnTo>
                  <a:lnTo>
                    <a:pt x="89" y="75"/>
                  </a:lnTo>
                  <a:lnTo>
                    <a:pt x="62" y="85"/>
                  </a:lnTo>
                  <a:lnTo>
                    <a:pt x="34" y="90"/>
                  </a:lnTo>
                  <a:lnTo>
                    <a:pt x="7" y="95"/>
                  </a:lnTo>
                  <a:lnTo>
                    <a:pt x="4" y="104"/>
                  </a:lnTo>
                  <a:lnTo>
                    <a:pt x="4" y="115"/>
                  </a:lnTo>
                  <a:lnTo>
                    <a:pt x="2" y="125"/>
                  </a:lnTo>
                  <a:lnTo>
                    <a:pt x="2" y="137"/>
                  </a:lnTo>
                  <a:lnTo>
                    <a:pt x="0" y="146"/>
                  </a:lnTo>
                  <a:lnTo>
                    <a:pt x="2" y="156"/>
                  </a:lnTo>
                  <a:lnTo>
                    <a:pt x="3" y="167"/>
                  </a:lnTo>
                  <a:lnTo>
                    <a:pt x="7" y="179"/>
                  </a:lnTo>
                  <a:lnTo>
                    <a:pt x="20" y="200"/>
                  </a:lnTo>
                  <a:lnTo>
                    <a:pt x="28" y="226"/>
                  </a:lnTo>
                  <a:lnTo>
                    <a:pt x="35" y="252"/>
                  </a:lnTo>
                  <a:lnTo>
                    <a:pt x="45" y="279"/>
                  </a:lnTo>
                  <a:lnTo>
                    <a:pt x="57" y="301"/>
                  </a:lnTo>
                  <a:lnTo>
                    <a:pt x="76" y="321"/>
                  </a:lnTo>
                  <a:lnTo>
                    <a:pt x="103" y="334"/>
                  </a:lnTo>
                  <a:lnTo>
                    <a:pt x="143" y="341"/>
                  </a:lnTo>
                  <a:lnTo>
                    <a:pt x="177" y="329"/>
                  </a:lnTo>
                  <a:lnTo>
                    <a:pt x="206" y="311"/>
                  </a:lnTo>
                  <a:lnTo>
                    <a:pt x="232" y="284"/>
                  </a:lnTo>
                  <a:lnTo>
                    <a:pt x="253" y="252"/>
                  </a:lnTo>
                  <a:lnTo>
                    <a:pt x="270" y="213"/>
                  </a:lnTo>
                  <a:lnTo>
                    <a:pt x="283" y="169"/>
                  </a:lnTo>
                  <a:lnTo>
                    <a:pt x="292" y="120"/>
                  </a:lnTo>
                  <a:lnTo>
                    <a:pt x="302" y="69"/>
                  </a:lnTo>
                  <a:lnTo>
                    <a:pt x="297" y="52"/>
                  </a:lnTo>
                  <a:lnTo>
                    <a:pt x="291" y="38"/>
                  </a:lnTo>
                  <a:lnTo>
                    <a:pt x="283" y="25"/>
                  </a:lnTo>
                  <a:lnTo>
                    <a:pt x="274" y="15"/>
                  </a:lnTo>
                  <a:lnTo>
                    <a:pt x="261" y="6"/>
                  </a:lnTo>
                  <a:lnTo>
                    <a:pt x="247" y="1"/>
                  </a:lnTo>
                  <a:lnTo>
                    <a:pt x="230" y="0"/>
                  </a:lnTo>
                  <a:lnTo>
                    <a:pt x="212" y="2"/>
                  </a:lnTo>
                  <a:close/>
                </a:path>
              </a:pathLst>
            </a:custGeom>
            <a:solidFill>
              <a:srgbClr val="DEDE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86" name="Freeform 53"/>
            <p:cNvSpPr>
              <a:spLocks noChangeArrowheads="1"/>
            </p:cNvSpPr>
            <p:nvPr/>
          </p:nvSpPr>
          <p:spPr bwMode="auto">
            <a:xfrm>
              <a:off x="4285" y="2235"/>
              <a:ext cx="207" cy="137"/>
            </a:xfrm>
            <a:custGeom>
              <a:avLst/>
              <a:gdLst>
                <a:gd name="T0" fmla="*/ 8 w 326"/>
                <a:gd name="T1" fmla="*/ 0 h 165"/>
                <a:gd name="T2" fmla="*/ 7 w 326"/>
                <a:gd name="T3" fmla="*/ 7 h 165"/>
                <a:gd name="T4" fmla="*/ 6 w 326"/>
                <a:gd name="T5" fmla="*/ 12 h 165"/>
                <a:gd name="T6" fmla="*/ 5 w 326"/>
                <a:gd name="T7" fmla="*/ 18 h 165"/>
                <a:gd name="T8" fmla="*/ 4 w 326"/>
                <a:gd name="T9" fmla="*/ 24 h 165"/>
                <a:gd name="T10" fmla="*/ 3 w 326"/>
                <a:gd name="T11" fmla="*/ 28 h 165"/>
                <a:gd name="T12" fmla="*/ 3 w 326"/>
                <a:gd name="T13" fmla="*/ 32 h 165"/>
                <a:gd name="T14" fmla="*/ 1 w 326"/>
                <a:gd name="T15" fmla="*/ 34 h 165"/>
                <a:gd name="T16" fmla="*/ 0 w 326"/>
                <a:gd name="T17" fmla="*/ 36 h 165"/>
                <a:gd name="T18" fmla="*/ 1 w 326"/>
                <a:gd name="T19" fmla="*/ 38 h 165"/>
                <a:gd name="T20" fmla="*/ 3 w 326"/>
                <a:gd name="T21" fmla="*/ 37 h 165"/>
                <a:gd name="T22" fmla="*/ 4 w 326"/>
                <a:gd name="T23" fmla="*/ 35 h 165"/>
                <a:gd name="T24" fmla="*/ 5 w 326"/>
                <a:gd name="T25" fmla="*/ 32 h 165"/>
                <a:gd name="T26" fmla="*/ 6 w 326"/>
                <a:gd name="T27" fmla="*/ 27 h 165"/>
                <a:gd name="T28" fmla="*/ 7 w 326"/>
                <a:gd name="T29" fmla="*/ 20 h 165"/>
                <a:gd name="T30" fmla="*/ 8 w 326"/>
                <a:gd name="T31" fmla="*/ 12 h 165"/>
                <a:gd name="T32" fmla="*/ 9 w 326"/>
                <a:gd name="T33" fmla="*/ 5 h 165"/>
                <a:gd name="T34" fmla="*/ 8 w 326"/>
                <a:gd name="T35" fmla="*/ 4 h 165"/>
                <a:gd name="T36" fmla="*/ 8 w 326"/>
                <a:gd name="T37" fmla="*/ 2 h 165"/>
                <a:gd name="T38" fmla="*/ 8 w 326"/>
                <a:gd name="T39" fmla="*/ 2 h 165"/>
                <a:gd name="T40" fmla="*/ 8 w 326"/>
                <a:gd name="T41" fmla="*/ 0 h 16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26"/>
                <a:gd name="T64" fmla="*/ 0 h 165"/>
                <a:gd name="T65" fmla="*/ 326 w 326"/>
                <a:gd name="T66" fmla="*/ 165 h 16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26" h="165">
                  <a:moveTo>
                    <a:pt x="292" y="0"/>
                  </a:moveTo>
                  <a:lnTo>
                    <a:pt x="260" y="29"/>
                  </a:lnTo>
                  <a:lnTo>
                    <a:pt x="229" y="57"/>
                  </a:lnTo>
                  <a:lnTo>
                    <a:pt x="195" y="81"/>
                  </a:lnTo>
                  <a:lnTo>
                    <a:pt x="161" y="105"/>
                  </a:lnTo>
                  <a:lnTo>
                    <a:pt x="123" y="123"/>
                  </a:lnTo>
                  <a:lnTo>
                    <a:pt x="85" y="139"/>
                  </a:lnTo>
                  <a:lnTo>
                    <a:pt x="42" y="151"/>
                  </a:lnTo>
                  <a:lnTo>
                    <a:pt x="0" y="158"/>
                  </a:lnTo>
                  <a:lnTo>
                    <a:pt x="51" y="165"/>
                  </a:lnTo>
                  <a:lnTo>
                    <a:pt x="99" y="164"/>
                  </a:lnTo>
                  <a:lnTo>
                    <a:pt x="141" y="153"/>
                  </a:lnTo>
                  <a:lnTo>
                    <a:pt x="183" y="138"/>
                  </a:lnTo>
                  <a:lnTo>
                    <a:pt x="220" y="114"/>
                  </a:lnTo>
                  <a:lnTo>
                    <a:pt x="257" y="87"/>
                  </a:lnTo>
                  <a:lnTo>
                    <a:pt x="291" y="55"/>
                  </a:lnTo>
                  <a:lnTo>
                    <a:pt x="326" y="23"/>
                  </a:lnTo>
                  <a:lnTo>
                    <a:pt x="316" y="17"/>
                  </a:lnTo>
                  <a:lnTo>
                    <a:pt x="308" y="12"/>
                  </a:lnTo>
                  <a:lnTo>
                    <a:pt x="299" y="6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00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87" name="Freeform 54"/>
            <p:cNvSpPr>
              <a:spLocks noChangeArrowheads="1"/>
            </p:cNvSpPr>
            <p:nvPr/>
          </p:nvSpPr>
          <p:spPr bwMode="auto">
            <a:xfrm>
              <a:off x="4403" y="2297"/>
              <a:ext cx="54" cy="167"/>
            </a:xfrm>
            <a:custGeom>
              <a:avLst/>
              <a:gdLst>
                <a:gd name="T0" fmla="*/ 2 w 86"/>
                <a:gd name="T1" fmla="*/ 0 h 201"/>
                <a:gd name="T2" fmla="*/ 2 w 86"/>
                <a:gd name="T3" fmla="*/ 2 h 201"/>
                <a:gd name="T4" fmla="*/ 2 w 86"/>
                <a:gd name="T5" fmla="*/ 2 h 201"/>
                <a:gd name="T6" fmla="*/ 1 w 86"/>
                <a:gd name="T7" fmla="*/ 3 h 201"/>
                <a:gd name="T8" fmla="*/ 1 w 86"/>
                <a:gd name="T9" fmla="*/ 4 h 201"/>
                <a:gd name="T10" fmla="*/ 1 w 86"/>
                <a:gd name="T11" fmla="*/ 6 h 201"/>
                <a:gd name="T12" fmla="*/ 1 w 86"/>
                <a:gd name="T13" fmla="*/ 7 h 201"/>
                <a:gd name="T14" fmla="*/ 1 w 86"/>
                <a:gd name="T15" fmla="*/ 8 h 201"/>
                <a:gd name="T16" fmla="*/ 1 w 86"/>
                <a:gd name="T17" fmla="*/ 9 h 201"/>
                <a:gd name="T18" fmla="*/ 1 w 86"/>
                <a:gd name="T19" fmla="*/ 15 h 201"/>
                <a:gd name="T20" fmla="*/ 1 w 86"/>
                <a:gd name="T21" fmla="*/ 22 h 201"/>
                <a:gd name="T22" fmla="*/ 0 w 86"/>
                <a:gd name="T23" fmla="*/ 27 h 201"/>
                <a:gd name="T24" fmla="*/ 1 w 86"/>
                <a:gd name="T25" fmla="*/ 32 h 201"/>
                <a:gd name="T26" fmla="*/ 1 w 86"/>
                <a:gd name="T27" fmla="*/ 37 h 201"/>
                <a:gd name="T28" fmla="*/ 1 w 86"/>
                <a:gd name="T29" fmla="*/ 41 h 201"/>
                <a:gd name="T30" fmla="*/ 1 w 86"/>
                <a:gd name="T31" fmla="*/ 43 h 201"/>
                <a:gd name="T32" fmla="*/ 1 w 86"/>
                <a:gd name="T33" fmla="*/ 46 h 201"/>
                <a:gd name="T34" fmla="*/ 1 w 86"/>
                <a:gd name="T35" fmla="*/ 43 h 201"/>
                <a:gd name="T36" fmla="*/ 2 w 86"/>
                <a:gd name="T37" fmla="*/ 39 h 201"/>
                <a:gd name="T38" fmla="*/ 2 w 86"/>
                <a:gd name="T39" fmla="*/ 35 h 201"/>
                <a:gd name="T40" fmla="*/ 2 w 86"/>
                <a:gd name="T41" fmla="*/ 29 h 201"/>
                <a:gd name="T42" fmla="*/ 2 w 86"/>
                <a:gd name="T43" fmla="*/ 22 h 201"/>
                <a:gd name="T44" fmla="*/ 2 w 86"/>
                <a:gd name="T45" fmla="*/ 15 h 201"/>
                <a:gd name="T46" fmla="*/ 2 w 86"/>
                <a:gd name="T47" fmla="*/ 7 h 201"/>
                <a:gd name="T48" fmla="*/ 2 w 86"/>
                <a:gd name="T49" fmla="*/ 0 h 2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6"/>
                <a:gd name="T76" fmla="*/ 0 h 201"/>
                <a:gd name="T77" fmla="*/ 86 w 86"/>
                <a:gd name="T78" fmla="*/ 201 h 20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6" h="201">
                  <a:moveTo>
                    <a:pt x="84" y="0"/>
                  </a:moveTo>
                  <a:lnTo>
                    <a:pt x="74" y="3"/>
                  </a:lnTo>
                  <a:lnTo>
                    <a:pt x="64" y="9"/>
                  </a:lnTo>
                  <a:lnTo>
                    <a:pt x="54" y="14"/>
                  </a:lnTo>
                  <a:lnTo>
                    <a:pt x="45" y="19"/>
                  </a:lnTo>
                  <a:lnTo>
                    <a:pt x="36" y="24"/>
                  </a:lnTo>
                  <a:lnTo>
                    <a:pt x="27" y="30"/>
                  </a:lnTo>
                  <a:lnTo>
                    <a:pt x="17" y="35"/>
                  </a:lnTo>
                  <a:lnTo>
                    <a:pt x="9" y="41"/>
                  </a:lnTo>
                  <a:lnTo>
                    <a:pt x="5" y="67"/>
                  </a:lnTo>
                  <a:lnTo>
                    <a:pt x="3" y="95"/>
                  </a:lnTo>
                  <a:lnTo>
                    <a:pt x="0" y="120"/>
                  </a:lnTo>
                  <a:lnTo>
                    <a:pt x="2" y="144"/>
                  </a:lnTo>
                  <a:lnTo>
                    <a:pt x="3" y="164"/>
                  </a:lnTo>
                  <a:lnTo>
                    <a:pt x="10" y="181"/>
                  </a:lnTo>
                  <a:lnTo>
                    <a:pt x="19" y="193"/>
                  </a:lnTo>
                  <a:lnTo>
                    <a:pt x="33" y="201"/>
                  </a:lnTo>
                  <a:lnTo>
                    <a:pt x="54" y="190"/>
                  </a:lnTo>
                  <a:lnTo>
                    <a:pt x="69" y="175"/>
                  </a:lnTo>
                  <a:lnTo>
                    <a:pt x="79" y="152"/>
                  </a:lnTo>
                  <a:lnTo>
                    <a:pt x="86" y="128"/>
                  </a:lnTo>
                  <a:lnTo>
                    <a:pt x="86" y="97"/>
                  </a:lnTo>
                  <a:lnTo>
                    <a:pt x="86" y="66"/>
                  </a:lnTo>
                  <a:lnTo>
                    <a:pt x="85" y="32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0000B3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88" name="Freeform 55"/>
            <p:cNvSpPr>
              <a:spLocks noChangeArrowheads="1"/>
            </p:cNvSpPr>
            <p:nvPr/>
          </p:nvSpPr>
          <p:spPr bwMode="auto">
            <a:xfrm>
              <a:off x="4803" y="2499"/>
              <a:ext cx="708" cy="849"/>
            </a:xfrm>
            <a:custGeom>
              <a:avLst/>
              <a:gdLst>
                <a:gd name="T0" fmla="*/ 32 w 1102"/>
                <a:gd name="T1" fmla="*/ 28 h 1016"/>
                <a:gd name="T2" fmla="*/ 31 w 1102"/>
                <a:gd name="T3" fmla="*/ 53 h 1016"/>
                <a:gd name="T4" fmla="*/ 30 w 1102"/>
                <a:gd name="T5" fmla="*/ 79 h 1016"/>
                <a:gd name="T6" fmla="*/ 28 w 1102"/>
                <a:gd name="T7" fmla="*/ 101 h 1016"/>
                <a:gd name="T8" fmla="*/ 26 w 1102"/>
                <a:gd name="T9" fmla="*/ 125 h 1016"/>
                <a:gd name="T10" fmla="*/ 22 w 1102"/>
                <a:gd name="T11" fmla="*/ 150 h 1016"/>
                <a:gd name="T12" fmla="*/ 18 w 1102"/>
                <a:gd name="T13" fmla="*/ 178 h 1016"/>
                <a:gd name="T14" fmla="*/ 12 w 1102"/>
                <a:gd name="T15" fmla="*/ 207 h 1016"/>
                <a:gd name="T16" fmla="*/ 5 w 1102"/>
                <a:gd name="T17" fmla="*/ 241 h 1016"/>
                <a:gd name="T18" fmla="*/ 3 w 1102"/>
                <a:gd name="T19" fmla="*/ 216 h 1016"/>
                <a:gd name="T20" fmla="*/ 1 w 1102"/>
                <a:gd name="T21" fmla="*/ 191 h 1016"/>
                <a:gd name="T22" fmla="*/ 1 w 1102"/>
                <a:gd name="T23" fmla="*/ 168 h 1016"/>
                <a:gd name="T24" fmla="*/ 0 w 1102"/>
                <a:gd name="T25" fmla="*/ 144 h 1016"/>
                <a:gd name="T26" fmla="*/ 1 w 1102"/>
                <a:gd name="T27" fmla="*/ 120 h 1016"/>
                <a:gd name="T28" fmla="*/ 1 w 1102"/>
                <a:gd name="T29" fmla="*/ 97 h 1016"/>
                <a:gd name="T30" fmla="*/ 2 w 1102"/>
                <a:gd name="T31" fmla="*/ 74 h 1016"/>
                <a:gd name="T32" fmla="*/ 5 w 1102"/>
                <a:gd name="T33" fmla="*/ 52 h 1016"/>
                <a:gd name="T34" fmla="*/ 5 w 1102"/>
                <a:gd name="T35" fmla="*/ 52 h 1016"/>
                <a:gd name="T36" fmla="*/ 6 w 1102"/>
                <a:gd name="T37" fmla="*/ 52 h 1016"/>
                <a:gd name="T38" fmla="*/ 6 w 1102"/>
                <a:gd name="T39" fmla="*/ 53 h 1016"/>
                <a:gd name="T40" fmla="*/ 7 w 1102"/>
                <a:gd name="T41" fmla="*/ 53 h 1016"/>
                <a:gd name="T42" fmla="*/ 8 w 1102"/>
                <a:gd name="T43" fmla="*/ 53 h 1016"/>
                <a:gd name="T44" fmla="*/ 8 w 1102"/>
                <a:gd name="T45" fmla="*/ 53 h 1016"/>
                <a:gd name="T46" fmla="*/ 8 w 1102"/>
                <a:gd name="T47" fmla="*/ 53 h 1016"/>
                <a:gd name="T48" fmla="*/ 9 w 1102"/>
                <a:gd name="T49" fmla="*/ 55 h 1016"/>
                <a:gd name="T50" fmla="*/ 10 w 1102"/>
                <a:gd name="T51" fmla="*/ 48 h 1016"/>
                <a:gd name="T52" fmla="*/ 11 w 1102"/>
                <a:gd name="T53" fmla="*/ 40 h 1016"/>
                <a:gd name="T54" fmla="*/ 12 w 1102"/>
                <a:gd name="T55" fmla="*/ 33 h 1016"/>
                <a:gd name="T56" fmla="*/ 13 w 1102"/>
                <a:gd name="T57" fmla="*/ 27 h 1016"/>
                <a:gd name="T58" fmla="*/ 14 w 1102"/>
                <a:gd name="T59" fmla="*/ 19 h 1016"/>
                <a:gd name="T60" fmla="*/ 15 w 1102"/>
                <a:gd name="T61" fmla="*/ 13 h 1016"/>
                <a:gd name="T62" fmla="*/ 17 w 1102"/>
                <a:gd name="T63" fmla="*/ 7 h 1016"/>
                <a:gd name="T64" fmla="*/ 18 w 1102"/>
                <a:gd name="T65" fmla="*/ 0 h 1016"/>
                <a:gd name="T66" fmla="*/ 19 w 1102"/>
                <a:gd name="T67" fmla="*/ 7 h 1016"/>
                <a:gd name="T68" fmla="*/ 20 w 1102"/>
                <a:gd name="T69" fmla="*/ 13 h 1016"/>
                <a:gd name="T70" fmla="*/ 22 w 1102"/>
                <a:gd name="T71" fmla="*/ 19 h 1016"/>
                <a:gd name="T72" fmla="*/ 24 w 1102"/>
                <a:gd name="T73" fmla="*/ 23 h 1016"/>
                <a:gd name="T74" fmla="*/ 26 w 1102"/>
                <a:gd name="T75" fmla="*/ 28 h 1016"/>
                <a:gd name="T76" fmla="*/ 28 w 1102"/>
                <a:gd name="T77" fmla="*/ 30 h 1016"/>
                <a:gd name="T78" fmla="*/ 30 w 1102"/>
                <a:gd name="T79" fmla="*/ 30 h 1016"/>
                <a:gd name="T80" fmla="*/ 32 w 1102"/>
                <a:gd name="T81" fmla="*/ 28 h 101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02"/>
                <a:gd name="T124" fmla="*/ 0 h 1016"/>
                <a:gd name="T125" fmla="*/ 1102 w 1102"/>
                <a:gd name="T126" fmla="*/ 1016 h 101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02" h="1016">
                  <a:moveTo>
                    <a:pt x="1102" y="118"/>
                  </a:moveTo>
                  <a:lnTo>
                    <a:pt x="1057" y="225"/>
                  </a:lnTo>
                  <a:lnTo>
                    <a:pt x="1012" y="327"/>
                  </a:lnTo>
                  <a:lnTo>
                    <a:pt x="957" y="426"/>
                  </a:lnTo>
                  <a:lnTo>
                    <a:pt x="882" y="529"/>
                  </a:lnTo>
                  <a:lnTo>
                    <a:pt x="773" y="634"/>
                  </a:lnTo>
                  <a:lnTo>
                    <a:pt x="625" y="749"/>
                  </a:lnTo>
                  <a:lnTo>
                    <a:pt x="423" y="874"/>
                  </a:lnTo>
                  <a:lnTo>
                    <a:pt x="162" y="1016"/>
                  </a:lnTo>
                  <a:lnTo>
                    <a:pt x="100" y="909"/>
                  </a:lnTo>
                  <a:lnTo>
                    <a:pt x="50" y="805"/>
                  </a:lnTo>
                  <a:lnTo>
                    <a:pt x="15" y="703"/>
                  </a:lnTo>
                  <a:lnTo>
                    <a:pt x="0" y="604"/>
                  </a:lnTo>
                  <a:lnTo>
                    <a:pt x="1" y="504"/>
                  </a:lnTo>
                  <a:lnTo>
                    <a:pt x="28" y="408"/>
                  </a:lnTo>
                  <a:lnTo>
                    <a:pt x="80" y="311"/>
                  </a:lnTo>
                  <a:lnTo>
                    <a:pt x="162" y="217"/>
                  </a:lnTo>
                  <a:lnTo>
                    <a:pt x="180" y="217"/>
                  </a:lnTo>
                  <a:lnTo>
                    <a:pt x="199" y="218"/>
                  </a:lnTo>
                  <a:lnTo>
                    <a:pt x="217" y="220"/>
                  </a:lnTo>
                  <a:lnTo>
                    <a:pt x="235" y="222"/>
                  </a:lnTo>
                  <a:lnTo>
                    <a:pt x="254" y="222"/>
                  </a:lnTo>
                  <a:lnTo>
                    <a:pt x="272" y="225"/>
                  </a:lnTo>
                  <a:lnTo>
                    <a:pt x="290" y="226"/>
                  </a:lnTo>
                  <a:lnTo>
                    <a:pt x="310" y="229"/>
                  </a:lnTo>
                  <a:lnTo>
                    <a:pt x="347" y="200"/>
                  </a:lnTo>
                  <a:lnTo>
                    <a:pt x="385" y="171"/>
                  </a:lnTo>
                  <a:lnTo>
                    <a:pt x="422" y="143"/>
                  </a:lnTo>
                  <a:lnTo>
                    <a:pt x="460" y="114"/>
                  </a:lnTo>
                  <a:lnTo>
                    <a:pt x="498" y="85"/>
                  </a:lnTo>
                  <a:lnTo>
                    <a:pt x="536" y="57"/>
                  </a:lnTo>
                  <a:lnTo>
                    <a:pt x="574" y="28"/>
                  </a:lnTo>
                  <a:lnTo>
                    <a:pt x="612" y="0"/>
                  </a:lnTo>
                  <a:lnTo>
                    <a:pt x="652" y="27"/>
                  </a:lnTo>
                  <a:lnTo>
                    <a:pt x="703" y="54"/>
                  </a:lnTo>
                  <a:lnTo>
                    <a:pt x="760" y="80"/>
                  </a:lnTo>
                  <a:lnTo>
                    <a:pt x="825" y="102"/>
                  </a:lnTo>
                  <a:lnTo>
                    <a:pt x="892" y="118"/>
                  </a:lnTo>
                  <a:lnTo>
                    <a:pt x="964" y="127"/>
                  </a:lnTo>
                  <a:lnTo>
                    <a:pt x="1033" y="127"/>
                  </a:lnTo>
                  <a:lnTo>
                    <a:pt x="1102" y="118"/>
                  </a:lnTo>
                  <a:close/>
                </a:path>
              </a:pathLst>
            </a:custGeom>
            <a:solidFill>
              <a:srgbClr val="B86B0D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89" name="Freeform 56"/>
            <p:cNvSpPr>
              <a:spLocks noChangeArrowheads="1"/>
            </p:cNvSpPr>
            <p:nvPr/>
          </p:nvSpPr>
          <p:spPr bwMode="auto">
            <a:xfrm>
              <a:off x="4832" y="2528"/>
              <a:ext cx="636" cy="764"/>
            </a:xfrm>
            <a:custGeom>
              <a:avLst/>
              <a:gdLst>
                <a:gd name="T0" fmla="*/ 28 w 994"/>
                <a:gd name="T1" fmla="*/ 25 h 916"/>
                <a:gd name="T2" fmla="*/ 27 w 994"/>
                <a:gd name="T3" fmla="*/ 48 h 916"/>
                <a:gd name="T4" fmla="*/ 26 w 994"/>
                <a:gd name="T5" fmla="*/ 69 h 916"/>
                <a:gd name="T6" fmla="*/ 24 w 994"/>
                <a:gd name="T7" fmla="*/ 90 h 916"/>
                <a:gd name="T8" fmla="*/ 22 w 994"/>
                <a:gd name="T9" fmla="*/ 111 h 916"/>
                <a:gd name="T10" fmla="*/ 20 w 994"/>
                <a:gd name="T11" fmla="*/ 133 h 916"/>
                <a:gd name="T12" fmla="*/ 16 w 994"/>
                <a:gd name="T13" fmla="*/ 158 h 916"/>
                <a:gd name="T14" fmla="*/ 11 w 994"/>
                <a:gd name="T15" fmla="*/ 184 h 916"/>
                <a:gd name="T16" fmla="*/ 4 w 994"/>
                <a:gd name="T17" fmla="*/ 214 h 916"/>
                <a:gd name="T18" fmla="*/ 3 w 994"/>
                <a:gd name="T19" fmla="*/ 191 h 916"/>
                <a:gd name="T20" fmla="*/ 1 w 994"/>
                <a:gd name="T21" fmla="*/ 170 h 916"/>
                <a:gd name="T22" fmla="*/ 1 w 994"/>
                <a:gd name="T23" fmla="*/ 148 h 916"/>
                <a:gd name="T24" fmla="*/ 0 w 994"/>
                <a:gd name="T25" fmla="*/ 128 h 916"/>
                <a:gd name="T26" fmla="*/ 1 w 994"/>
                <a:gd name="T27" fmla="*/ 107 h 916"/>
                <a:gd name="T28" fmla="*/ 1 w 994"/>
                <a:gd name="T29" fmla="*/ 86 h 916"/>
                <a:gd name="T30" fmla="*/ 2 w 994"/>
                <a:gd name="T31" fmla="*/ 65 h 916"/>
                <a:gd name="T32" fmla="*/ 4 w 994"/>
                <a:gd name="T33" fmla="*/ 45 h 916"/>
                <a:gd name="T34" fmla="*/ 5 w 994"/>
                <a:gd name="T35" fmla="*/ 45 h 916"/>
                <a:gd name="T36" fmla="*/ 5 w 994"/>
                <a:gd name="T37" fmla="*/ 47 h 916"/>
                <a:gd name="T38" fmla="*/ 5 w 994"/>
                <a:gd name="T39" fmla="*/ 47 h 916"/>
                <a:gd name="T40" fmla="*/ 6 w 994"/>
                <a:gd name="T41" fmla="*/ 48 h 916"/>
                <a:gd name="T42" fmla="*/ 6 w 994"/>
                <a:gd name="T43" fmla="*/ 48 h 916"/>
                <a:gd name="T44" fmla="*/ 7 w 994"/>
                <a:gd name="T45" fmla="*/ 48 h 916"/>
                <a:gd name="T46" fmla="*/ 8 w 994"/>
                <a:gd name="T47" fmla="*/ 48 h 916"/>
                <a:gd name="T48" fmla="*/ 8 w 994"/>
                <a:gd name="T49" fmla="*/ 48 h 916"/>
                <a:gd name="T50" fmla="*/ 9 w 994"/>
                <a:gd name="T51" fmla="*/ 42 h 916"/>
                <a:gd name="T52" fmla="*/ 10 w 994"/>
                <a:gd name="T53" fmla="*/ 36 h 916"/>
                <a:gd name="T54" fmla="*/ 11 w 994"/>
                <a:gd name="T55" fmla="*/ 30 h 916"/>
                <a:gd name="T56" fmla="*/ 12 w 994"/>
                <a:gd name="T57" fmla="*/ 23 h 916"/>
                <a:gd name="T58" fmla="*/ 13 w 994"/>
                <a:gd name="T59" fmla="*/ 18 h 916"/>
                <a:gd name="T60" fmla="*/ 13 w 994"/>
                <a:gd name="T61" fmla="*/ 13 h 916"/>
                <a:gd name="T62" fmla="*/ 15 w 994"/>
                <a:gd name="T63" fmla="*/ 7 h 916"/>
                <a:gd name="T64" fmla="*/ 15 w 994"/>
                <a:gd name="T65" fmla="*/ 0 h 916"/>
                <a:gd name="T66" fmla="*/ 17 w 994"/>
                <a:gd name="T67" fmla="*/ 3 h 916"/>
                <a:gd name="T68" fmla="*/ 18 w 994"/>
                <a:gd name="T69" fmla="*/ 8 h 916"/>
                <a:gd name="T70" fmla="*/ 19 w 994"/>
                <a:gd name="T71" fmla="*/ 12 h 916"/>
                <a:gd name="T72" fmla="*/ 21 w 994"/>
                <a:gd name="T73" fmla="*/ 16 h 916"/>
                <a:gd name="T74" fmla="*/ 23 w 994"/>
                <a:gd name="T75" fmla="*/ 19 h 916"/>
                <a:gd name="T76" fmla="*/ 24 w 994"/>
                <a:gd name="T77" fmla="*/ 23 h 916"/>
                <a:gd name="T78" fmla="*/ 26 w 994"/>
                <a:gd name="T79" fmla="*/ 25 h 916"/>
                <a:gd name="T80" fmla="*/ 28 w 994"/>
                <a:gd name="T81" fmla="*/ 25 h 91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994"/>
                <a:gd name="T124" fmla="*/ 0 h 916"/>
                <a:gd name="T125" fmla="*/ 994 w 994"/>
                <a:gd name="T126" fmla="*/ 916 h 91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994" h="916">
                  <a:moveTo>
                    <a:pt x="994" y="107"/>
                  </a:moveTo>
                  <a:lnTo>
                    <a:pt x="953" y="203"/>
                  </a:lnTo>
                  <a:lnTo>
                    <a:pt x="914" y="295"/>
                  </a:lnTo>
                  <a:lnTo>
                    <a:pt x="864" y="384"/>
                  </a:lnTo>
                  <a:lnTo>
                    <a:pt x="796" y="476"/>
                  </a:lnTo>
                  <a:lnTo>
                    <a:pt x="699" y="571"/>
                  </a:lnTo>
                  <a:lnTo>
                    <a:pt x="565" y="674"/>
                  </a:lnTo>
                  <a:lnTo>
                    <a:pt x="384" y="788"/>
                  </a:lnTo>
                  <a:lnTo>
                    <a:pt x="147" y="916"/>
                  </a:lnTo>
                  <a:lnTo>
                    <a:pt x="91" y="819"/>
                  </a:lnTo>
                  <a:lnTo>
                    <a:pt x="47" y="725"/>
                  </a:lnTo>
                  <a:lnTo>
                    <a:pt x="14" y="632"/>
                  </a:lnTo>
                  <a:lnTo>
                    <a:pt x="0" y="544"/>
                  </a:lnTo>
                  <a:lnTo>
                    <a:pt x="3" y="453"/>
                  </a:lnTo>
                  <a:lnTo>
                    <a:pt x="27" y="366"/>
                  </a:lnTo>
                  <a:lnTo>
                    <a:pt x="74" y="280"/>
                  </a:lnTo>
                  <a:lnTo>
                    <a:pt x="147" y="196"/>
                  </a:lnTo>
                  <a:lnTo>
                    <a:pt x="163" y="196"/>
                  </a:lnTo>
                  <a:lnTo>
                    <a:pt x="180" y="198"/>
                  </a:lnTo>
                  <a:lnTo>
                    <a:pt x="197" y="199"/>
                  </a:lnTo>
                  <a:lnTo>
                    <a:pt x="214" y="200"/>
                  </a:lnTo>
                  <a:lnTo>
                    <a:pt x="230" y="200"/>
                  </a:lnTo>
                  <a:lnTo>
                    <a:pt x="247" y="203"/>
                  </a:lnTo>
                  <a:lnTo>
                    <a:pt x="264" y="203"/>
                  </a:lnTo>
                  <a:lnTo>
                    <a:pt x="281" y="205"/>
                  </a:lnTo>
                  <a:lnTo>
                    <a:pt x="315" y="179"/>
                  </a:lnTo>
                  <a:lnTo>
                    <a:pt x="349" y="153"/>
                  </a:lnTo>
                  <a:lnTo>
                    <a:pt x="383" y="127"/>
                  </a:lnTo>
                  <a:lnTo>
                    <a:pt x="417" y="102"/>
                  </a:lnTo>
                  <a:lnTo>
                    <a:pt x="451" y="76"/>
                  </a:lnTo>
                  <a:lnTo>
                    <a:pt x="485" y="51"/>
                  </a:lnTo>
                  <a:lnTo>
                    <a:pt x="518" y="25"/>
                  </a:lnTo>
                  <a:lnTo>
                    <a:pt x="552" y="0"/>
                  </a:lnTo>
                  <a:lnTo>
                    <a:pt x="592" y="13"/>
                  </a:lnTo>
                  <a:lnTo>
                    <a:pt x="641" y="32"/>
                  </a:lnTo>
                  <a:lnTo>
                    <a:pt x="695" y="50"/>
                  </a:lnTo>
                  <a:lnTo>
                    <a:pt x="754" y="70"/>
                  </a:lnTo>
                  <a:lnTo>
                    <a:pt x="815" y="85"/>
                  </a:lnTo>
                  <a:lnTo>
                    <a:pt x="876" y="98"/>
                  </a:lnTo>
                  <a:lnTo>
                    <a:pt x="936" y="105"/>
                  </a:lnTo>
                  <a:lnTo>
                    <a:pt x="994" y="107"/>
                  </a:lnTo>
                  <a:close/>
                </a:path>
              </a:pathLst>
            </a:custGeom>
            <a:solidFill>
              <a:srgbClr val="C47819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90" name="Freeform 57"/>
            <p:cNvSpPr>
              <a:spLocks noChangeArrowheads="1"/>
            </p:cNvSpPr>
            <p:nvPr/>
          </p:nvSpPr>
          <p:spPr bwMode="auto">
            <a:xfrm>
              <a:off x="4861" y="2555"/>
              <a:ext cx="568" cy="682"/>
            </a:xfrm>
            <a:custGeom>
              <a:avLst/>
              <a:gdLst>
                <a:gd name="T0" fmla="*/ 26 w 885"/>
                <a:gd name="T1" fmla="*/ 23 h 817"/>
                <a:gd name="T2" fmla="*/ 24 w 885"/>
                <a:gd name="T3" fmla="*/ 43 h 817"/>
                <a:gd name="T4" fmla="*/ 23 w 885"/>
                <a:gd name="T5" fmla="*/ 62 h 817"/>
                <a:gd name="T6" fmla="*/ 22 w 885"/>
                <a:gd name="T7" fmla="*/ 81 h 817"/>
                <a:gd name="T8" fmla="*/ 20 w 885"/>
                <a:gd name="T9" fmla="*/ 100 h 817"/>
                <a:gd name="T10" fmla="*/ 18 w 885"/>
                <a:gd name="T11" fmla="*/ 120 h 817"/>
                <a:gd name="T12" fmla="*/ 14 w 885"/>
                <a:gd name="T13" fmla="*/ 143 h 817"/>
                <a:gd name="T14" fmla="*/ 10 w 885"/>
                <a:gd name="T15" fmla="*/ 166 h 817"/>
                <a:gd name="T16" fmla="*/ 4 w 885"/>
                <a:gd name="T17" fmla="*/ 192 h 817"/>
                <a:gd name="T18" fmla="*/ 2 w 885"/>
                <a:gd name="T19" fmla="*/ 172 h 817"/>
                <a:gd name="T20" fmla="*/ 1 w 885"/>
                <a:gd name="T21" fmla="*/ 154 h 817"/>
                <a:gd name="T22" fmla="*/ 1 w 885"/>
                <a:gd name="T23" fmla="*/ 133 h 817"/>
                <a:gd name="T24" fmla="*/ 0 w 885"/>
                <a:gd name="T25" fmla="*/ 114 h 817"/>
                <a:gd name="T26" fmla="*/ 1 w 885"/>
                <a:gd name="T27" fmla="*/ 95 h 817"/>
                <a:gd name="T28" fmla="*/ 1 w 885"/>
                <a:gd name="T29" fmla="*/ 78 h 817"/>
                <a:gd name="T30" fmla="*/ 2 w 885"/>
                <a:gd name="T31" fmla="*/ 59 h 817"/>
                <a:gd name="T32" fmla="*/ 4 w 885"/>
                <a:gd name="T33" fmla="*/ 41 h 817"/>
                <a:gd name="T34" fmla="*/ 4 w 885"/>
                <a:gd name="T35" fmla="*/ 41 h 817"/>
                <a:gd name="T36" fmla="*/ 4 w 885"/>
                <a:gd name="T37" fmla="*/ 42 h 817"/>
                <a:gd name="T38" fmla="*/ 5 w 885"/>
                <a:gd name="T39" fmla="*/ 43 h 817"/>
                <a:gd name="T40" fmla="*/ 5 w 885"/>
                <a:gd name="T41" fmla="*/ 43 h 817"/>
                <a:gd name="T42" fmla="*/ 6 w 885"/>
                <a:gd name="T43" fmla="*/ 43 h 817"/>
                <a:gd name="T44" fmla="*/ 6 w 885"/>
                <a:gd name="T45" fmla="*/ 43 h 817"/>
                <a:gd name="T46" fmla="*/ 7 w 885"/>
                <a:gd name="T47" fmla="*/ 43 h 817"/>
                <a:gd name="T48" fmla="*/ 7 w 885"/>
                <a:gd name="T49" fmla="*/ 44 h 817"/>
                <a:gd name="T50" fmla="*/ 8 w 885"/>
                <a:gd name="T51" fmla="*/ 38 h 817"/>
                <a:gd name="T52" fmla="*/ 9 w 885"/>
                <a:gd name="T53" fmla="*/ 33 h 817"/>
                <a:gd name="T54" fmla="*/ 10 w 885"/>
                <a:gd name="T55" fmla="*/ 28 h 817"/>
                <a:gd name="T56" fmla="*/ 11 w 885"/>
                <a:gd name="T57" fmla="*/ 23 h 817"/>
                <a:gd name="T58" fmla="*/ 12 w 885"/>
                <a:gd name="T59" fmla="*/ 16 h 817"/>
                <a:gd name="T60" fmla="*/ 12 w 885"/>
                <a:gd name="T61" fmla="*/ 11 h 817"/>
                <a:gd name="T62" fmla="*/ 13 w 885"/>
                <a:gd name="T63" fmla="*/ 6 h 817"/>
                <a:gd name="T64" fmla="*/ 14 w 885"/>
                <a:gd name="T65" fmla="*/ 0 h 817"/>
                <a:gd name="T66" fmla="*/ 15 w 885"/>
                <a:gd name="T67" fmla="*/ 1 h 817"/>
                <a:gd name="T68" fmla="*/ 17 w 885"/>
                <a:gd name="T69" fmla="*/ 3 h 817"/>
                <a:gd name="T70" fmla="*/ 18 w 885"/>
                <a:gd name="T71" fmla="*/ 6 h 817"/>
                <a:gd name="T72" fmla="*/ 19 w 885"/>
                <a:gd name="T73" fmla="*/ 9 h 817"/>
                <a:gd name="T74" fmla="*/ 21 w 885"/>
                <a:gd name="T75" fmla="*/ 13 h 817"/>
                <a:gd name="T76" fmla="*/ 22 w 885"/>
                <a:gd name="T77" fmla="*/ 16 h 817"/>
                <a:gd name="T78" fmla="*/ 24 w 885"/>
                <a:gd name="T79" fmla="*/ 19 h 817"/>
                <a:gd name="T80" fmla="*/ 26 w 885"/>
                <a:gd name="T81" fmla="*/ 23 h 81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885"/>
                <a:gd name="T124" fmla="*/ 0 h 817"/>
                <a:gd name="T125" fmla="*/ 885 w 885"/>
                <a:gd name="T126" fmla="*/ 817 h 81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885" h="817">
                  <a:moveTo>
                    <a:pt x="885" y="95"/>
                  </a:moveTo>
                  <a:lnTo>
                    <a:pt x="848" y="180"/>
                  </a:lnTo>
                  <a:lnTo>
                    <a:pt x="812" y="262"/>
                  </a:lnTo>
                  <a:lnTo>
                    <a:pt x="768" y="342"/>
                  </a:lnTo>
                  <a:lnTo>
                    <a:pt x="707" y="424"/>
                  </a:lnTo>
                  <a:lnTo>
                    <a:pt x="621" y="509"/>
                  </a:lnTo>
                  <a:lnTo>
                    <a:pt x="501" y="602"/>
                  </a:lnTo>
                  <a:lnTo>
                    <a:pt x="340" y="702"/>
                  </a:lnTo>
                  <a:lnTo>
                    <a:pt x="131" y="817"/>
                  </a:lnTo>
                  <a:lnTo>
                    <a:pt x="80" y="730"/>
                  </a:lnTo>
                  <a:lnTo>
                    <a:pt x="41" y="648"/>
                  </a:lnTo>
                  <a:lnTo>
                    <a:pt x="13" y="564"/>
                  </a:lnTo>
                  <a:lnTo>
                    <a:pt x="0" y="486"/>
                  </a:lnTo>
                  <a:lnTo>
                    <a:pt x="1" y="406"/>
                  </a:lnTo>
                  <a:lnTo>
                    <a:pt x="23" y="328"/>
                  </a:lnTo>
                  <a:lnTo>
                    <a:pt x="65" y="251"/>
                  </a:lnTo>
                  <a:lnTo>
                    <a:pt x="131" y="175"/>
                  </a:lnTo>
                  <a:lnTo>
                    <a:pt x="145" y="175"/>
                  </a:lnTo>
                  <a:lnTo>
                    <a:pt x="159" y="176"/>
                  </a:lnTo>
                  <a:lnTo>
                    <a:pt x="174" y="178"/>
                  </a:lnTo>
                  <a:lnTo>
                    <a:pt x="189" y="179"/>
                  </a:lnTo>
                  <a:lnTo>
                    <a:pt x="203" y="179"/>
                  </a:lnTo>
                  <a:lnTo>
                    <a:pt x="219" y="181"/>
                  </a:lnTo>
                  <a:lnTo>
                    <a:pt x="233" y="181"/>
                  </a:lnTo>
                  <a:lnTo>
                    <a:pt x="248" y="184"/>
                  </a:lnTo>
                  <a:lnTo>
                    <a:pt x="278" y="161"/>
                  </a:lnTo>
                  <a:lnTo>
                    <a:pt x="309" y="138"/>
                  </a:lnTo>
                  <a:lnTo>
                    <a:pt x="339" y="115"/>
                  </a:lnTo>
                  <a:lnTo>
                    <a:pt x="370" y="93"/>
                  </a:lnTo>
                  <a:lnTo>
                    <a:pt x="399" y="69"/>
                  </a:lnTo>
                  <a:lnTo>
                    <a:pt x="429" y="46"/>
                  </a:lnTo>
                  <a:lnTo>
                    <a:pt x="460" y="22"/>
                  </a:lnTo>
                  <a:lnTo>
                    <a:pt x="491" y="0"/>
                  </a:lnTo>
                  <a:lnTo>
                    <a:pt x="531" y="1"/>
                  </a:lnTo>
                  <a:lnTo>
                    <a:pt x="577" y="10"/>
                  </a:lnTo>
                  <a:lnTo>
                    <a:pt x="627" y="22"/>
                  </a:lnTo>
                  <a:lnTo>
                    <a:pt x="680" y="38"/>
                  </a:lnTo>
                  <a:lnTo>
                    <a:pt x="733" y="54"/>
                  </a:lnTo>
                  <a:lnTo>
                    <a:pt x="786" y="69"/>
                  </a:lnTo>
                  <a:lnTo>
                    <a:pt x="837" y="84"/>
                  </a:lnTo>
                  <a:lnTo>
                    <a:pt x="885" y="95"/>
                  </a:lnTo>
                  <a:close/>
                </a:path>
              </a:pathLst>
            </a:custGeom>
            <a:solidFill>
              <a:srgbClr val="D1852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91" name="Freeform 58"/>
            <p:cNvSpPr>
              <a:spLocks noChangeArrowheads="1"/>
            </p:cNvSpPr>
            <p:nvPr/>
          </p:nvSpPr>
          <p:spPr bwMode="auto">
            <a:xfrm>
              <a:off x="4890" y="2574"/>
              <a:ext cx="500" cy="608"/>
            </a:xfrm>
            <a:custGeom>
              <a:avLst/>
              <a:gdLst>
                <a:gd name="T0" fmla="*/ 22 w 778"/>
                <a:gd name="T1" fmla="*/ 23 h 729"/>
                <a:gd name="T2" fmla="*/ 22 w 778"/>
                <a:gd name="T3" fmla="*/ 40 h 729"/>
                <a:gd name="T4" fmla="*/ 21 w 778"/>
                <a:gd name="T5" fmla="*/ 57 h 729"/>
                <a:gd name="T6" fmla="*/ 20 w 778"/>
                <a:gd name="T7" fmla="*/ 73 h 729"/>
                <a:gd name="T8" fmla="*/ 18 w 778"/>
                <a:gd name="T9" fmla="*/ 90 h 729"/>
                <a:gd name="T10" fmla="*/ 16 w 778"/>
                <a:gd name="T11" fmla="*/ 107 h 729"/>
                <a:gd name="T12" fmla="*/ 13 w 778"/>
                <a:gd name="T13" fmla="*/ 127 h 729"/>
                <a:gd name="T14" fmla="*/ 8 w 778"/>
                <a:gd name="T15" fmla="*/ 148 h 729"/>
                <a:gd name="T16" fmla="*/ 3 w 778"/>
                <a:gd name="T17" fmla="*/ 170 h 729"/>
                <a:gd name="T18" fmla="*/ 2 w 778"/>
                <a:gd name="T19" fmla="*/ 153 h 729"/>
                <a:gd name="T20" fmla="*/ 1 w 778"/>
                <a:gd name="T21" fmla="*/ 136 h 729"/>
                <a:gd name="T22" fmla="*/ 1 w 778"/>
                <a:gd name="T23" fmla="*/ 118 h 729"/>
                <a:gd name="T24" fmla="*/ 0 w 778"/>
                <a:gd name="T25" fmla="*/ 103 h 729"/>
                <a:gd name="T26" fmla="*/ 1 w 778"/>
                <a:gd name="T27" fmla="*/ 86 h 729"/>
                <a:gd name="T28" fmla="*/ 1 w 778"/>
                <a:gd name="T29" fmla="*/ 69 h 729"/>
                <a:gd name="T30" fmla="*/ 2 w 778"/>
                <a:gd name="T31" fmla="*/ 54 h 729"/>
                <a:gd name="T32" fmla="*/ 3 w 778"/>
                <a:gd name="T33" fmla="*/ 39 h 729"/>
                <a:gd name="T34" fmla="*/ 4 w 778"/>
                <a:gd name="T35" fmla="*/ 39 h 729"/>
                <a:gd name="T36" fmla="*/ 4 w 778"/>
                <a:gd name="T37" fmla="*/ 39 h 729"/>
                <a:gd name="T38" fmla="*/ 4 w 778"/>
                <a:gd name="T39" fmla="*/ 40 h 729"/>
                <a:gd name="T40" fmla="*/ 5 w 778"/>
                <a:gd name="T41" fmla="*/ 40 h 729"/>
                <a:gd name="T42" fmla="*/ 5 w 778"/>
                <a:gd name="T43" fmla="*/ 40 h 729"/>
                <a:gd name="T44" fmla="*/ 5 w 778"/>
                <a:gd name="T45" fmla="*/ 40 h 729"/>
                <a:gd name="T46" fmla="*/ 6 w 778"/>
                <a:gd name="T47" fmla="*/ 40 h 729"/>
                <a:gd name="T48" fmla="*/ 6 w 778"/>
                <a:gd name="T49" fmla="*/ 40 h 729"/>
                <a:gd name="T50" fmla="*/ 7 w 778"/>
                <a:gd name="T51" fmla="*/ 36 h 729"/>
                <a:gd name="T52" fmla="*/ 8 w 778"/>
                <a:gd name="T53" fmla="*/ 31 h 729"/>
                <a:gd name="T54" fmla="*/ 8 w 778"/>
                <a:gd name="T55" fmla="*/ 27 h 729"/>
                <a:gd name="T56" fmla="*/ 9 w 778"/>
                <a:gd name="T57" fmla="*/ 23 h 729"/>
                <a:gd name="T58" fmla="*/ 10 w 778"/>
                <a:gd name="T59" fmla="*/ 17 h 729"/>
                <a:gd name="T60" fmla="*/ 11 w 778"/>
                <a:gd name="T61" fmla="*/ 13 h 729"/>
                <a:gd name="T62" fmla="*/ 12 w 778"/>
                <a:gd name="T63" fmla="*/ 8 h 729"/>
                <a:gd name="T64" fmla="*/ 13 w 778"/>
                <a:gd name="T65" fmla="*/ 3 h 729"/>
                <a:gd name="T66" fmla="*/ 13 w 778"/>
                <a:gd name="T67" fmla="*/ 2 h 729"/>
                <a:gd name="T68" fmla="*/ 15 w 778"/>
                <a:gd name="T69" fmla="*/ 0 h 729"/>
                <a:gd name="T70" fmla="*/ 16 w 778"/>
                <a:gd name="T71" fmla="*/ 3 h 729"/>
                <a:gd name="T72" fmla="*/ 17 w 778"/>
                <a:gd name="T73" fmla="*/ 4 h 729"/>
                <a:gd name="T74" fmla="*/ 19 w 778"/>
                <a:gd name="T75" fmla="*/ 8 h 729"/>
                <a:gd name="T76" fmla="*/ 20 w 778"/>
                <a:gd name="T77" fmla="*/ 13 h 729"/>
                <a:gd name="T78" fmla="*/ 22 w 778"/>
                <a:gd name="T79" fmla="*/ 18 h 729"/>
                <a:gd name="T80" fmla="*/ 22 w 778"/>
                <a:gd name="T81" fmla="*/ 23 h 72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778"/>
                <a:gd name="T124" fmla="*/ 0 h 729"/>
                <a:gd name="T125" fmla="*/ 778 w 778"/>
                <a:gd name="T126" fmla="*/ 729 h 72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778" h="729">
                  <a:moveTo>
                    <a:pt x="778" y="96"/>
                  </a:moveTo>
                  <a:lnTo>
                    <a:pt x="745" y="170"/>
                  </a:lnTo>
                  <a:lnTo>
                    <a:pt x="714" y="242"/>
                  </a:lnTo>
                  <a:lnTo>
                    <a:pt x="673" y="312"/>
                  </a:lnTo>
                  <a:lnTo>
                    <a:pt x="621" y="384"/>
                  </a:lnTo>
                  <a:lnTo>
                    <a:pt x="545" y="458"/>
                  </a:lnTo>
                  <a:lnTo>
                    <a:pt x="441" y="539"/>
                  </a:lnTo>
                  <a:lnTo>
                    <a:pt x="299" y="628"/>
                  </a:lnTo>
                  <a:lnTo>
                    <a:pt x="114" y="729"/>
                  </a:lnTo>
                  <a:lnTo>
                    <a:pt x="71" y="653"/>
                  </a:lnTo>
                  <a:lnTo>
                    <a:pt x="35" y="579"/>
                  </a:lnTo>
                  <a:lnTo>
                    <a:pt x="11" y="507"/>
                  </a:lnTo>
                  <a:lnTo>
                    <a:pt x="0" y="438"/>
                  </a:lnTo>
                  <a:lnTo>
                    <a:pt x="2" y="367"/>
                  </a:lnTo>
                  <a:lnTo>
                    <a:pt x="20" y="299"/>
                  </a:lnTo>
                  <a:lnTo>
                    <a:pt x="57" y="233"/>
                  </a:lnTo>
                  <a:lnTo>
                    <a:pt x="114" y="166"/>
                  </a:lnTo>
                  <a:lnTo>
                    <a:pt x="127" y="166"/>
                  </a:lnTo>
                  <a:lnTo>
                    <a:pt x="140" y="166"/>
                  </a:lnTo>
                  <a:lnTo>
                    <a:pt x="153" y="167"/>
                  </a:lnTo>
                  <a:lnTo>
                    <a:pt x="167" y="169"/>
                  </a:lnTo>
                  <a:lnTo>
                    <a:pt x="179" y="169"/>
                  </a:lnTo>
                  <a:lnTo>
                    <a:pt x="192" y="171"/>
                  </a:lnTo>
                  <a:lnTo>
                    <a:pt x="205" y="171"/>
                  </a:lnTo>
                  <a:lnTo>
                    <a:pt x="219" y="174"/>
                  </a:lnTo>
                  <a:lnTo>
                    <a:pt x="244" y="153"/>
                  </a:lnTo>
                  <a:lnTo>
                    <a:pt x="271" y="132"/>
                  </a:lnTo>
                  <a:lnTo>
                    <a:pt x="298" y="112"/>
                  </a:lnTo>
                  <a:lnTo>
                    <a:pt x="325" y="93"/>
                  </a:lnTo>
                  <a:lnTo>
                    <a:pt x="350" y="72"/>
                  </a:lnTo>
                  <a:lnTo>
                    <a:pt x="378" y="52"/>
                  </a:lnTo>
                  <a:lnTo>
                    <a:pt x="404" y="33"/>
                  </a:lnTo>
                  <a:lnTo>
                    <a:pt x="432" y="13"/>
                  </a:lnTo>
                  <a:lnTo>
                    <a:pt x="472" y="2"/>
                  </a:lnTo>
                  <a:lnTo>
                    <a:pt x="515" y="0"/>
                  </a:lnTo>
                  <a:lnTo>
                    <a:pt x="560" y="5"/>
                  </a:lnTo>
                  <a:lnTo>
                    <a:pt x="608" y="17"/>
                  </a:lnTo>
                  <a:lnTo>
                    <a:pt x="654" y="33"/>
                  </a:lnTo>
                  <a:lnTo>
                    <a:pt x="699" y="52"/>
                  </a:lnTo>
                  <a:lnTo>
                    <a:pt x="740" y="73"/>
                  </a:lnTo>
                  <a:lnTo>
                    <a:pt x="778" y="96"/>
                  </a:lnTo>
                  <a:close/>
                </a:path>
              </a:pathLst>
            </a:custGeom>
            <a:solidFill>
              <a:srgbClr val="E0943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92" name="Freeform 59"/>
            <p:cNvSpPr>
              <a:spLocks noChangeArrowheads="1"/>
            </p:cNvSpPr>
            <p:nvPr/>
          </p:nvSpPr>
          <p:spPr bwMode="auto">
            <a:xfrm>
              <a:off x="4220" y="1822"/>
              <a:ext cx="1334" cy="783"/>
            </a:xfrm>
            <a:custGeom>
              <a:avLst/>
              <a:gdLst>
                <a:gd name="T0" fmla="*/ 17 w 2080"/>
                <a:gd name="T1" fmla="*/ 89 h 936"/>
                <a:gd name="T2" fmla="*/ 12 w 2080"/>
                <a:gd name="T3" fmla="*/ 105 h 936"/>
                <a:gd name="T4" fmla="*/ 8 w 2080"/>
                <a:gd name="T5" fmla="*/ 114 h 936"/>
                <a:gd name="T6" fmla="*/ 3 w 2080"/>
                <a:gd name="T7" fmla="*/ 112 h 936"/>
                <a:gd name="T8" fmla="*/ 3 w 2080"/>
                <a:gd name="T9" fmla="*/ 104 h 936"/>
                <a:gd name="T10" fmla="*/ 8 w 2080"/>
                <a:gd name="T11" fmla="*/ 90 h 936"/>
                <a:gd name="T12" fmla="*/ 12 w 2080"/>
                <a:gd name="T13" fmla="*/ 69 h 936"/>
                <a:gd name="T14" fmla="*/ 15 w 2080"/>
                <a:gd name="T15" fmla="*/ 44 h 936"/>
                <a:gd name="T16" fmla="*/ 20 w 2080"/>
                <a:gd name="T17" fmla="*/ 8 h 936"/>
                <a:gd name="T18" fmla="*/ 26 w 2080"/>
                <a:gd name="T19" fmla="*/ 3 h 936"/>
                <a:gd name="T20" fmla="*/ 31 w 2080"/>
                <a:gd name="T21" fmla="*/ 27 h 936"/>
                <a:gd name="T22" fmla="*/ 36 w 2080"/>
                <a:gd name="T23" fmla="*/ 54 h 936"/>
                <a:gd name="T24" fmla="*/ 41 w 2080"/>
                <a:gd name="T25" fmla="*/ 70 h 936"/>
                <a:gd name="T26" fmla="*/ 49 w 2080"/>
                <a:gd name="T27" fmla="*/ 97 h 936"/>
                <a:gd name="T28" fmla="*/ 56 w 2080"/>
                <a:gd name="T29" fmla="*/ 131 h 936"/>
                <a:gd name="T30" fmla="*/ 60 w 2080"/>
                <a:gd name="T31" fmla="*/ 170 h 936"/>
                <a:gd name="T32" fmla="*/ 59 w 2080"/>
                <a:gd name="T33" fmla="*/ 196 h 936"/>
                <a:gd name="T34" fmla="*/ 58 w 2080"/>
                <a:gd name="T35" fmla="*/ 203 h 936"/>
                <a:gd name="T36" fmla="*/ 58 w 2080"/>
                <a:gd name="T37" fmla="*/ 212 h 936"/>
                <a:gd name="T38" fmla="*/ 58 w 2080"/>
                <a:gd name="T39" fmla="*/ 218 h 936"/>
                <a:gd name="T40" fmla="*/ 56 w 2080"/>
                <a:gd name="T41" fmla="*/ 224 h 936"/>
                <a:gd name="T42" fmla="*/ 52 w 2080"/>
                <a:gd name="T43" fmla="*/ 222 h 936"/>
                <a:gd name="T44" fmla="*/ 47 w 2080"/>
                <a:gd name="T45" fmla="*/ 213 h 936"/>
                <a:gd name="T46" fmla="*/ 44 w 2080"/>
                <a:gd name="T47" fmla="*/ 200 h 936"/>
                <a:gd name="T48" fmla="*/ 44 w 2080"/>
                <a:gd name="T49" fmla="*/ 193 h 936"/>
                <a:gd name="T50" fmla="*/ 43 w 2080"/>
                <a:gd name="T51" fmla="*/ 182 h 936"/>
                <a:gd name="T52" fmla="*/ 40 w 2080"/>
                <a:gd name="T53" fmla="*/ 163 h 936"/>
                <a:gd name="T54" fmla="*/ 40 w 2080"/>
                <a:gd name="T55" fmla="*/ 143 h 936"/>
                <a:gd name="T56" fmla="*/ 37 w 2080"/>
                <a:gd name="T57" fmla="*/ 122 h 936"/>
                <a:gd name="T58" fmla="*/ 35 w 2080"/>
                <a:gd name="T59" fmla="*/ 114 h 936"/>
                <a:gd name="T60" fmla="*/ 32 w 2080"/>
                <a:gd name="T61" fmla="*/ 108 h 936"/>
                <a:gd name="T62" fmla="*/ 30 w 2080"/>
                <a:gd name="T63" fmla="*/ 101 h 936"/>
                <a:gd name="T64" fmla="*/ 28 w 2080"/>
                <a:gd name="T65" fmla="*/ 104 h 936"/>
                <a:gd name="T66" fmla="*/ 26 w 2080"/>
                <a:gd name="T67" fmla="*/ 127 h 936"/>
                <a:gd name="T68" fmla="*/ 27 w 2080"/>
                <a:gd name="T69" fmla="*/ 152 h 936"/>
                <a:gd name="T70" fmla="*/ 30 w 2080"/>
                <a:gd name="T71" fmla="*/ 163 h 936"/>
                <a:gd name="T72" fmla="*/ 34 w 2080"/>
                <a:gd name="T73" fmla="*/ 152 h 936"/>
                <a:gd name="T74" fmla="*/ 35 w 2080"/>
                <a:gd name="T75" fmla="*/ 150 h 936"/>
                <a:gd name="T76" fmla="*/ 33 w 2080"/>
                <a:gd name="T77" fmla="*/ 165 h 936"/>
                <a:gd name="T78" fmla="*/ 30 w 2080"/>
                <a:gd name="T79" fmla="*/ 169 h 936"/>
                <a:gd name="T80" fmla="*/ 26 w 2080"/>
                <a:gd name="T81" fmla="*/ 159 h 936"/>
                <a:gd name="T82" fmla="*/ 22 w 2080"/>
                <a:gd name="T83" fmla="*/ 146 h 936"/>
                <a:gd name="T84" fmla="*/ 19 w 2080"/>
                <a:gd name="T85" fmla="*/ 135 h 936"/>
                <a:gd name="T86" fmla="*/ 18 w 2080"/>
                <a:gd name="T87" fmla="*/ 115 h 936"/>
                <a:gd name="T88" fmla="*/ 18 w 2080"/>
                <a:gd name="T89" fmla="*/ 92 h 9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080"/>
                <a:gd name="T136" fmla="*/ 0 h 936"/>
                <a:gd name="T137" fmla="*/ 2080 w 2080"/>
                <a:gd name="T138" fmla="*/ 936 h 9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080" h="936">
                  <a:moveTo>
                    <a:pt x="635" y="326"/>
                  </a:moveTo>
                  <a:lnTo>
                    <a:pt x="568" y="371"/>
                  </a:lnTo>
                  <a:lnTo>
                    <a:pt x="499" y="409"/>
                  </a:lnTo>
                  <a:lnTo>
                    <a:pt x="427" y="439"/>
                  </a:lnTo>
                  <a:lnTo>
                    <a:pt x="352" y="461"/>
                  </a:lnTo>
                  <a:lnTo>
                    <a:pt x="271" y="473"/>
                  </a:lnTo>
                  <a:lnTo>
                    <a:pt x="186" y="475"/>
                  </a:lnTo>
                  <a:lnTo>
                    <a:pt x="96" y="466"/>
                  </a:lnTo>
                  <a:lnTo>
                    <a:pt x="0" y="446"/>
                  </a:lnTo>
                  <a:lnTo>
                    <a:pt x="110" y="431"/>
                  </a:lnTo>
                  <a:lnTo>
                    <a:pt x="206" y="407"/>
                  </a:lnTo>
                  <a:lnTo>
                    <a:pt x="288" y="375"/>
                  </a:lnTo>
                  <a:lnTo>
                    <a:pt x="361" y="335"/>
                  </a:lnTo>
                  <a:lnTo>
                    <a:pt x="422" y="288"/>
                  </a:lnTo>
                  <a:lnTo>
                    <a:pt x="474" y="238"/>
                  </a:lnTo>
                  <a:lnTo>
                    <a:pt x="518" y="180"/>
                  </a:lnTo>
                  <a:lnTo>
                    <a:pt x="559" y="121"/>
                  </a:lnTo>
                  <a:lnTo>
                    <a:pt x="698" y="33"/>
                  </a:lnTo>
                  <a:lnTo>
                    <a:pt x="817" y="0"/>
                  </a:lnTo>
                  <a:lnTo>
                    <a:pt x="917" y="10"/>
                  </a:lnTo>
                  <a:lnTo>
                    <a:pt x="1005" y="52"/>
                  </a:lnTo>
                  <a:lnTo>
                    <a:pt x="1084" y="110"/>
                  </a:lnTo>
                  <a:lnTo>
                    <a:pt x="1164" y="172"/>
                  </a:lnTo>
                  <a:lnTo>
                    <a:pt x="1246" y="224"/>
                  </a:lnTo>
                  <a:lnTo>
                    <a:pt x="1338" y="258"/>
                  </a:lnTo>
                  <a:lnTo>
                    <a:pt x="1438" y="296"/>
                  </a:lnTo>
                  <a:lnTo>
                    <a:pt x="1564" y="346"/>
                  </a:lnTo>
                  <a:lnTo>
                    <a:pt x="1699" y="405"/>
                  </a:lnTo>
                  <a:lnTo>
                    <a:pt x="1833" y="471"/>
                  </a:lnTo>
                  <a:lnTo>
                    <a:pt x="1949" y="544"/>
                  </a:lnTo>
                  <a:lnTo>
                    <a:pt x="2036" y="624"/>
                  </a:lnTo>
                  <a:lnTo>
                    <a:pt x="2080" y="710"/>
                  </a:lnTo>
                  <a:lnTo>
                    <a:pt x="2070" y="802"/>
                  </a:lnTo>
                  <a:lnTo>
                    <a:pt x="2062" y="817"/>
                  </a:lnTo>
                  <a:lnTo>
                    <a:pt x="2053" y="833"/>
                  </a:lnTo>
                  <a:lnTo>
                    <a:pt x="2045" y="849"/>
                  </a:lnTo>
                  <a:lnTo>
                    <a:pt x="2038" y="866"/>
                  </a:lnTo>
                  <a:lnTo>
                    <a:pt x="2029" y="880"/>
                  </a:lnTo>
                  <a:lnTo>
                    <a:pt x="2024" y="896"/>
                  </a:lnTo>
                  <a:lnTo>
                    <a:pt x="2017" y="911"/>
                  </a:lnTo>
                  <a:lnTo>
                    <a:pt x="2011" y="927"/>
                  </a:lnTo>
                  <a:lnTo>
                    <a:pt x="1942" y="936"/>
                  </a:lnTo>
                  <a:lnTo>
                    <a:pt x="1873" y="936"/>
                  </a:lnTo>
                  <a:lnTo>
                    <a:pt x="1801" y="927"/>
                  </a:lnTo>
                  <a:lnTo>
                    <a:pt x="1734" y="911"/>
                  </a:lnTo>
                  <a:lnTo>
                    <a:pt x="1669" y="889"/>
                  </a:lnTo>
                  <a:lnTo>
                    <a:pt x="1612" y="863"/>
                  </a:lnTo>
                  <a:lnTo>
                    <a:pt x="1561" y="836"/>
                  </a:lnTo>
                  <a:lnTo>
                    <a:pt x="1521" y="809"/>
                  </a:lnTo>
                  <a:lnTo>
                    <a:pt x="1527" y="805"/>
                  </a:lnTo>
                  <a:lnTo>
                    <a:pt x="1533" y="802"/>
                  </a:lnTo>
                  <a:lnTo>
                    <a:pt x="1490" y="762"/>
                  </a:lnTo>
                  <a:lnTo>
                    <a:pt x="1456" y="723"/>
                  </a:lnTo>
                  <a:lnTo>
                    <a:pt x="1427" y="681"/>
                  </a:lnTo>
                  <a:lnTo>
                    <a:pt x="1400" y="640"/>
                  </a:lnTo>
                  <a:lnTo>
                    <a:pt x="1370" y="597"/>
                  </a:lnTo>
                  <a:lnTo>
                    <a:pt x="1339" y="555"/>
                  </a:lnTo>
                  <a:lnTo>
                    <a:pt x="1302" y="512"/>
                  </a:lnTo>
                  <a:lnTo>
                    <a:pt x="1257" y="474"/>
                  </a:lnTo>
                  <a:lnTo>
                    <a:pt x="1211" y="473"/>
                  </a:lnTo>
                  <a:lnTo>
                    <a:pt x="1170" y="463"/>
                  </a:lnTo>
                  <a:lnTo>
                    <a:pt x="1130" y="448"/>
                  </a:lnTo>
                  <a:lnTo>
                    <a:pt x="1092" y="435"/>
                  </a:lnTo>
                  <a:lnTo>
                    <a:pt x="1054" y="423"/>
                  </a:lnTo>
                  <a:lnTo>
                    <a:pt x="1017" y="422"/>
                  </a:lnTo>
                  <a:lnTo>
                    <a:pt x="978" y="432"/>
                  </a:lnTo>
                  <a:lnTo>
                    <a:pt x="937" y="462"/>
                  </a:lnTo>
                  <a:lnTo>
                    <a:pt x="916" y="531"/>
                  </a:lnTo>
                  <a:lnTo>
                    <a:pt x="920" y="591"/>
                  </a:lnTo>
                  <a:lnTo>
                    <a:pt x="944" y="637"/>
                  </a:lnTo>
                  <a:lnTo>
                    <a:pt x="986" y="667"/>
                  </a:lnTo>
                  <a:lnTo>
                    <a:pt x="1041" y="678"/>
                  </a:lnTo>
                  <a:lnTo>
                    <a:pt x="1109" y="668"/>
                  </a:lnTo>
                  <a:lnTo>
                    <a:pt x="1182" y="634"/>
                  </a:lnTo>
                  <a:lnTo>
                    <a:pt x="1263" y="576"/>
                  </a:lnTo>
                  <a:lnTo>
                    <a:pt x="1223" y="624"/>
                  </a:lnTo>
                  <a:lnTo>
                    <a:pt x="1181" y="663"/>
                  </a:lnTo>
                  <a:lnTo>
                    <a:pt x="1133" y="689"/>
                  </a:lnTo>
                  <a:lnTo>
                    <a:pt x="1082" y="704"/>
                  </a:lnTo>
                  <a:lnTo>
                    <a:pt x="1024" y="702"/>
                  </a:lnTo>
                  <a:lnTo>
                    <a:pt x="962" y="689"/>
                  </a:lnTo>
                  <a:lnTo>
                    <a:pt x="894" y="661"/>
                  </a:lnTo>
                  <a:lnTo>
                    <a:pt x="821" y="617"/>
                  </a:lnTo>
                  <a:lnTo>
                    <a:pt x="756" y="610"/>
                  </a:lnTo>
                  <a:lnTo>
                    <a:pt x="710" y="591"/>
                  </a:lnTo>
                  <a:lnTo>
                    <a:pt x="676" y="561"/>
                  </a:lnTo>
                  <a:lnTo>
                    <a:pt x="655" y="525"/>
                  </a:lnTo>
                  <a:lnTo>
                    <a:pt x="642" y="479"/>
                  </a:lnTo>
                  <a:lnTo>
                    <a:pt x="636" y="431"/>
                  </a:lnTo>
                  <a:lnTo>
                    <a:pt x="633" y="379"/>
                  </a:lnTo>
                  <a:lnTo>
                    <a:pt x="635" y="326"/>
                  </a:lnTo>
                  <a:close/>
                </a:path>
              </a:pathLst>
            </a:custGeom>
            <a:solidFill>
              <a:srgbClr val="B86B0D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93" name="Freeform 60"/>
            <p:cNvSpPr>
              <a:spLocks noChangeArrowheads="1"/>
            </p:cNvSpPr>
            <p:nvPr/>
          </p:nvSpPr>
          <p:spPr bwMode="auto">
            <a:xfrm>
              <a:off x="4296" y="1876"/>
              <a:ext cx="1241" cy="638"/>
            </a:xfrm>
            <a:custGeom>
              <a:avLst/>
              <a:gdLst>
                <a:gd name="T0" fmla="*/ 15 w 1935"/>
                <a:gd name="T1" fmla="*/ 53 h 764"/>
                <a:gd name="T2" fmla="*/ 11 w 1935"/>
                <a:gd name="T3" fmla="*/ 73 h 764"/>
                <a:gd name="T4" fmla="*/ 7 w 1935"/>
                <a:gd name="T5" fmla="*/ 87 h 764"/>
                <a:gd name="T6" fmla="*/ 3 w 1935"/>
                <a:gd name="T7" fmla="*/ 93 h 764"/>
                <a:gd name="T8" fmla="*/ 3 w 1935"/>
                <a:gd name="T9" fmla="*/ 87 h 764"/>
                <a:gd name="T10" fmla="*/ 7 w 1935"/>
                <a:gd name="T11" fmla="*/ 75 h 764"/>
                <a:gd name="T12" fmla="*/ 10 w 1935"/>
                <a:gd name="T13" fmla="*/ 58 h 764"/>
                <a:gd name="T14" fmla="*/ 12 w 1935"/>
                <a:gd name="T15" fmla="*/ 37 h 764"/>
                <a:gd name="T16" fmla="*/ 17 w 1935"/>
                <a:gd name="T17" fmla="*/ 7 h 764"/>
                <a:gd name="T18" fmla="*/ 22 w 1935"/>
                <a:gd name="T19" fmla="*/ 3 h 764"/>
                <a:gd name="T20" fmla="*/ 27 w 1935"/>
                <a:gd name="T21" fmla="*/ 22 h 764"/>
                <a:gd name="T22" fmla="*/ 31 w 1935"/>
                <a:gd name="T23" fmla="*/ 44 h 764"/>
                <a:gd name="T24" fmla="*/ 37 w 1935"/>
                <a:gd name="T25" fmla="*/ 58 h 764"/>
                <a:gd name="T26" fmla="*/ 44 w 1935"/>
                <a:gd name="T27" fmla="*/ 78 h 764"/>
                <a:gd name="T28" fmla="*/ 51 w 1935"/>
                <a:gd name="T29" fmla="*/ 104 h 764"/>
                <a:gd name="T30" fmla="*/ 55 w 1935"/>
                <a:gd name="T31" fmla="*/ 135 h 764"/>
                <a:gd name="T32" fmla="*/ 55 w 1935"/>
                <a:gd name="T33" fmla="*/ 159 h 764"/>
                <a:gd name="T34" fmla="*/ 56 w 1935"/>
                <a:gd name="T35" fmla="*/ 168 h 764"/>
                <a:gd name="T36" fmla="*/ 55 w 1935"/>
                <a:gd name="T37" fmla="*/ 175 h 764"/>
                <a:gd name="T38" fmla="*/ 54 w 1935"/>
                <a:gd name="T39" fmla="*/ 179 h 764"/>
                <a:gd name="T40" fmla="*/ 52 w 1935"/>
                <a:gd name="T41" fmla="*/ 181 h 764"/>
                <a:gd name="T42" fmla="*/ 48 w 1935"/>
                <a:gd name="T43" fmla="*/ 179 h 764"/>
                <a:gd name="T44" fmla="*/ 46 w 1935"/>
                <a:gd name="T45" fmla="*/ 171 h 764"/>
                <a:gd name="T46" fmla="*/ 43 w 1935"/>
                <a:gd name="T47" fmla="*/ 160 h 764"/>
                <a:gd name="T48" fmla="*/ 42 w 1935"/>
                <a:gd name="T49" fmla="*/ 151 h 764"/>
                <a:gd name="T50" fmla="*/ 40 w 1935"/>
                <a:gd name="T51" fmla="*/ 131 h 764"/>
                <a:gd name="T52" fmla="*/ 36 w 1935"/>
                <a:gd name="T53" fmla="*/ 104 h 764"/>
                <a:gd name="T54" fmla="*/ 33 w 1935"/>
                <a:gd name="T55" fmla="*/ 83 h 764"/>
                <a:gd name="T56" fmla="*/ 31 w 1935"/>
                <a:gd name="T57" fmla="*/ 78 h 764"/>
                <a:gd name="T58" fmla="*/ 30 w 1935"/>
                <a:gd name="T59" fmla="*/ 78 h 764"/>
                <a:gd name="T60" fmla="*/ 26 w 1935"/>
                <a:gd name="T61" fmla="*/ 79 h 764"/>
                <a:gd name="T62" fmla="*/ 24 w 1935"/>
                <a:gd name="T63" fmla="*/ 86 h 764"/>
                <a:gd name="T64" fmla="*/ 22 w 1935"/>
                <a:gd name="T65" fmla="*/ 108 h 764"/>
                <a:gd name="T66" fmla="*/ 23 w 1935"/>
                <a:gd name="T67" fmla="*/ 134 h 764"/>
                <a:gd name="T68" fmla="*/ 26 w 1935"/>
                <a:gd name="T69" fmla="*/ 149 h 764"/>
                <a:gd name="T70" fmla="*/ 28 w 1935"/>
                <a:gd name="T71" fmla="*/ 146 h 764"/>
                <a:gd name="T72" fmla="*/ 30 w 1935"/>
                <a:gd name="T73" fmla="*/ 144 h 764"/>
                <a:gd name="T74" fmla="*/ 28 w 1935"/>
                <a:gd name="T75" fmla="*/ 152 h 764"/>
                <a:gd name="T76" fmla="*/ 24 w 1935"/>
                <a:gd name="T77" fmla="*/ 147 h 764"/>
                <a:gd name="T78" fmla="*/ 22 w 1935"/>
                <a:gd name="T79" fmla="*/ 134 h 764"/>
                <a:gd name="T80" fmla="*/ 18 w 1935"/>
                <a:gd name="T81" fmla="*/ 121 h 764"/>
                <a:gd name="T82" fmla="*/ 17 w 1935"/>
                <a:gd name="T83" fmla="*/ 105 h 764"/>
                <a:gd name="T84" fmla="*/ 17 w 1935"/>
                <a:gd name="T85" fmla="*/ 80 h 764"/>
                <a:gd name="T86" fmla="*/ 17 w 1935"/>
                <a:gd name="T87" fmla="*/ 54 h 76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935"/>
                <a:gd name="T133" fmla="*/ 0 h 764"/>
                <a:gd name="T134" fmla="*/ 1935 w 1935"/>
                <a:gd name="T135" fmla="*/ 764 h 76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935" h="764">
                  <a:moveTo>
                    <a:pt x="576" y="180"/>
                  </a:moveTo>
                  <a:lnTo>
                    <a:pt x="516" y="221"/>
                  </a:lnTo>
                  <a:lnTo>
                    <a:pt x="454" y="265"/>
                  </a:lnTo>
                  <a:lnTo>
                    <a:pt x="386" y="305"/>
                  </a:lnTo>
                  <a:lnTo>
                    <a:pt x="316" y="342"/>
                  </a:lnTo>
                  <a:lnTo>
                    <a:pt x="240" y="371"/>
                  </a:lnTo>
                  <a:lnTo>
                    <a:pt x="162" y="388"/>
                  </a:lnTo>
                  <a:lnTo>
                    <a:pt x="82" y="392"/>
                  </a:lnTo>
                  <a:lnTo>
                    <a:pt x="0" y="379"/>
                  </a:lnTo>
                  <a:lnTo>
                    <a:pt x="91" y="365"/>
                  </a:lnTo>
                  <a:lnTo>
                    <a:pt x="172" y="346"/>
                  </a:lnTo>
                  <a:lnTo>
                    <a:pt x="241" y="318"/>
                  </a:lnTo>
                  <a:lnTo>
                    <a:pt x="303" y="286"/>
                  </a:lnTo>
                  <a:lnTo>
                    <a:pt x="354" y="245"/>
                  </a:lnTo>
                  <a:lnTo>
                    <a:pt x="399" y="202"/>
                  </a:lnTo>
                  <a:lnTo>
                    <a:pt x="437" y="154"/>
                  </a:lnTo>
                  <a:lnTo>
                    <a:pt x="471" y="104"/>
                  </a:lnTo>
                  <a:lnTo>
                    <a:pt x="591" y="27"/>
                  </a:lnTo>
                  <a:lnTo>
                    <a:pt x="697" y="0"/>
                  </a:lnTo>
                  <a:lnTo>
                    <a:pt x="790" y="8"/>
                  </a:lnTo>
                  <a:lnTo>
                    <a:pt x="875" y="42"/>
                  </a:lnTo>
                  <a:lnTo>
                    <a:pt x="953" y="90"/>
                  </a:lnTo>
                  <a:lnTo>
                    <a:pt x="1027" y="142"/>
                  </a:lnTo>
                  <a:lnTo>
                    <a:pt x="1104" y="187"/>
                  </a:lnTo>
                  <a:lnTo>
                    <a:pt x="1184" y="215"/>
                  </a:lnTo>
                  <a:lnTo>
                    <a:pt x="1274" y="245"/>
                  </a:lnTo>
                  <a:lnTo>
                    <a:pt x="1393" y="285"/>
                  </a:lnTo>
                  <a:lnTo>
                    <a:pt x="1527" y="330"/>
                  </a:lnTo>
                  <a:lnTo>
                    <a:pt x="1663" y="382"/>
                  </a:lnTo>
                  <a:lnTo>
                    <a:pt x="1781" y="439"/>
                  </a:lnTo>
                  <a:lnTo>
                    <a:pt x="1874" y="503"/>
                  </a:lnTo>
                  <a:lnTo>
                    <a:pt x="1925" y="572"/>
                  </a:lnTo>
                  <a:lnTo>
                    <a:pt x="1922" y="649"/>
                  </a:lnTo>
                  <a:lnTo>
                    <a:pt x="1931" y="672"/>
                  </a:lnTo>
                  <a:lnTo>
                    <a:pt x="1935" y="694"/>
                  </a:lnTo>
                  <a:lnTo>
                    <a:pt x="1935" y="711"/>
                  </a:lnTo>
                  <a:lnTo>
                    <a:pt x="1932" y="727"/>
                  </a:lnTo>
                  <a:lnTo>
                    <a:pt x="1922" y="739"/>
                  </a:lnTo>
                  <a:lnTo>
                    <a:pt x="1910" y="748"/>
                  </a:lnTo>
                  <a:lnTo>
                    <a:pt x="1891" y="753"/>
                  </a:lnTo>
                  <a:lnTo>
                    <a:pt x="1870" y="757"/>
                  </a:lnTo>
                  <a:lnTo>
                    <a:pt x="1811" y="764"/>
                  </a:lnTo>
                  <a:lnTo>
                    <a:pt x="1753" y="764"/>
                  </a:lnTo>
                  <a:lnTo>
                    <a:pt x="1694" y="755"/>
                  </a:lnTo>
                  <a:lnTo>
                    <a:pt x="1637" y="741"/>
                  </a:lnTo>
                  <a:lnTo>
                    <a:pt x="1582" y="722"/>
                  </a:lnTo>
                  <a:lnTo>
                    <a:pt x="1533" y="701"/>
                  </a:lnTo>
                  <a:lnTo>
                    <a:pt x="1489" y="679"/>
                  </a:lnTo>
                  <a:lnTo>
                    <a:pt x="1455" y="657"/>
                  </a:lnTo>
                  <a:lnTo>
                    <a:pt x="1447" y="640"/>
                  </a:lnTo>
                  <a:lnTo>
                    <a:pt x="1417" y="603"/>
                  </a:lnTo>
                  <a:lnTo>
                    <a:pt x="1372" y="553"/>
                  </a:lnTo>
                  <a:lnTo>
                    <a:pt x="1318" y="499"/>
                  </a:lnTo>
                  <a:lnTo>
                    <a:pt x="1260" y="441"/>
                  </a:lnTo>
                  <a:lnTo>
                    <a:pt x="1208" y="390"/>
                  </a:lnTo>
                  <a:lnTo>
                    <a:pt x="1166" y="351"/>
                  </a:lnTo>
                  <a:lnTo>
                    <a:pt x="1140" y="330"/>
                  </a:lnTo>
                  <a:lnTo>
                    <a:pt x="1098" y="332"/>
                  </a:lnTo>
                  <a:lnTo>
                    <a:pt x="1054" y="333"/>
                  </a:lnTo>
                  <a:lnTo>
                    <a:pt x="1008" y="332"/>
                  </a:lnTo>
                  <a:lnTo>
                    <a:pt x="962" y="333"/>
                  </a:lnTo>
                  <a:lnTo>
                    <a:pt x="916" y="337"/>
                  </a:lnTo>
                  <a:lnTo>
                    <a:pt x="872" y="346"/>
                  </a:lnTo>
                  <a:lnTo>
                    <a:pt x="830" y="363"/>
                  </a:lnTo>
                  <a:lnTo>
                    <a:pt x="792" y="392"/>
                  </a:lnTo>
                  <a:lnTo>
                    <a:pt x="773" y="454"/>
                  </a:lnTo>
                  <a:lnTo>
                    <a:pt x="776" y="514"/>
                  </a:lnTo>
                  <a:lnTo>
                    <a:pt x="797" y="567"/>
                  </a:lnTo>
                  <a:lnTo>
                    <a:pt x="834" y="608"/>
                  </a:lnTo>
                  <a:lnTo>
                    <a:pt x="881" y="632"/>
                  </a:lnTo>
                  <a:lnTo>
                    <a:pt x="937" y="637"/>
                  </a:lnTo>
                  <a:lnTo>
                    <a:pt x="1001" y="619"/>
                  </a:lnTo>
                  <a:lnTo>
                    <a:pt x="1068" y="573"/>
                  </a:lnTo>
                  <a:lnTo>
                    <a:pt x="1034" y="611"/>
                  </a:lnTo>
                  <a:lnTo>
                    <a:pt x="999" y="634"/>
                  </a:lnTo>
                  <a:lnTo>
                    <a:pt x="958" y="642"/>
                  </a:lnTo>
                  <a:lnTo>
                    <a:pt x="914" y="640"/>
                  </a:lnTo>
                  <a:lnTo>
                    <a:pt x="865" y="624"/>
                  </a:lnTo>
                  <a:lnTo>
                    <a:pt x="813" y="598"/>
                  </a:lnTo>
                  <a:lnTo>
                    <a:pt x="755" y="564"/>
                  </a:lnTo>
                  <a:lnTo>
                    <a:pt x="693" y="523"/>
                  </a:lnTo>
                  <a:lnTo>
                    <a:pt x="639" y="513"/>
                  </a:lnTo>
                  <a:lnTo>
                    <a:pt x="604" y="486"/>
                  </a:lnTo>
                  <a:lnTo>
                    <a:pt x="583" y="445"/>
                  </a:lnTo>
                  <a:lnTo>
                    <a:pt x="573" y="395"/>
                  </a:lnTo>
                  <a:lnTo>
                    <a:pt x="569" y="339"/>
                  </a:lnTo>
                  <a:lnTo>
                    <a:pt x="571" y="283"/>
                  </a:lnTo>
                  <a:lnTo>
                    <a:pt x="573" y="227"/>
                  </a:lnTo>
                  <a:lnTo>
                    <a:pt x="576" y="180"/>
                  </a:lnTo>
                  <a:close/>
                </a:path>
              </a:pathLst>
            </a:custGeom>
            <a:solidFill>
              <a:srgbClr val="E0943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94" name="Freeform 61"/>
            <p:cNvSpPr>
              <a:spLocks noChangeArrowheads="1"/>
            </p:cNvSpPr>
            <p:nvPr/>
          </p:nvSpPr>
          <p:spPr bwMode="auto">
            <a:xfrm>
              <a:off x="4626" y="1958"/>
              <a:ext cx="83" cy="154"/>
            </a:xfrm>
            <a:custGeom>
              <a:avLst/>
              <a:gdLst>
                <a:gd name="T0" fmla="*/ 0 w 127"/>
                <a:gd name="T1" fmla="*/ 42 h 183"/>
                <a:gd name="T2" fmla="*/ 1 w 127"/>
                <a:gd name="T3" fmla="*/ 44 h 183"/>
                <a:gd name="T4" fmla="*/ 1 w 127"/>
                <a:gd name="T5" fmla="*/ 46 h 183"/>
                <a:gd name="T6" fmla="*/ 1 w 127"/>
                <a:gd name="T7" fmla="*/ 40 h 183"/>
                <a:gd name="T8" fmla="*/ 1 w 127"/>
                <a:gd name="T9" fmla="*/ 33 h 183"/>
                <a:gd name="T10" fmla="*/ 1 w 127"/>
                <a:gd name="T11" fmla="*/ 24 h 183"/>
                <a:gd name="T12" fmla="*/ 2 w 127"/>
                <a:gd name="T13" fmla="*/ 18 h 183"/>
                <a:gd name="T14" fmla="*/ 2 w 127"/>
                <a:gd name="T15" fmla="*/ 12 h 183"/>
                <a:gd name="T16" fmla="*/ 3 w 127"/>
                <a:gd name="T17" fmla="*/ 7 h 183"/>
                <a:gd name="T18" fmla="*/ 3 w 127"/>
                <a:gd name="T19" fmla="*/ 3 h 183"/>
                <a:gd name="T20" fmla="*/ 5 w 127"/>
                <a:gd name="T21" fmla="*/ 1 h 183"/>
                <a:gd name="T22" fmla="*/ 3 w 127"/>
                <a:gd name="T23" fmla="*/ 0 h 183"/>
                <a:gd name="T24" fmla="*/ 3 w 127"/>
                <a:gd name="T25" fmla="*/ 3 h 183"/>
                <a:gd name="T26" fmla="*/ 2 w 127"/>
                <a:gd name="T27" fmla="*/ 8 h 183"/>
                <a:gd name="T28" fmla="*/ 2 w 127"/>
                <a:gd name="T29" fmla="*/ 14 h 183"/>
                <a:gd name="T30" fmla="*/ 1 w 127"/>
                <a:gd name="T31" fmla="*/ 20 h 183"/>
                <a:gd name="T32" fmla="*/ 1 w 127"/>
                <a:gd name="T33" fmla="*/ 29 h 183"/>
                <a:gd name="T34" fmla="*/ 1 w 127"/>
                <a:gd name="T35" fmla="*/ 35 h 183"/>
                <a:gd name="T36" fmla="*/ 0 w 127"/>
                <a:gd name="T37" fmla="*/ 42 h 18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7"/>
                <a:gd name="T58" fmla="*/ 0 h 183"/>
                <a:gd name="T59" fmla="*/ 127 w 127"/>
                <a:gd name="T60" fmla="*/ 183 h 18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7" h="183">
                  <a:moveTo>
                    <a:pt x="0" y="166"/>
                  </a:moveTo>
                  <a:lnTo>
                    <a:pt x="2" y="173"/>
                  </a:lnTo>
                  <a:lnTo>
                    <a:pt x="5" y="183"/>
                  </a:lnTo>
                  <a:lnTo>
                    <a:pt x="17" y="156"/>
                  </a:lnTo>
                  <a:lnTo>
                    <a:pt x="31" y="129"/>
                  </a:lnTo>
                  <a:lnTo>
                    <a:pt x="44" y="100"/>
                  </a:lnTo>
                  <a:lnTo>
                    <a:pt x="57" y="73"/>
                  </a:lnTo>
                  <a:lnTo>
                    <a:pt x="70" y="47"/>
                  </a:lnTo>
                  <a:lnTo>
                    <a:pt x="86" y="25"/>
                  </a:lnTo>
                  <a:lnTo>
                    <a:pt x="105" y="9"/>
                  </a:lnTo>
                  <a:lnTo>
                    <a:pt x="127" y="1"/>
                  </a:lnTo>
                  <a:lnTo>
                    <a:pt x="103" y="0"/>
                  </a:lnTo>
                  <a:lnTo>
                    <a:pt x="85" y="10"/>
                  </a:lnTo>
                  <a:lnTo>
                    <a:pt x="68" y="30"/>
                  </a:lnTo>
                  <a:lnTo>
                    <a:pt x="55" y="56"/>
                  </a:lnTo>
                  <a:lnTo>
                    <a:pt x="41" y="83"/>
                  </a:lnTo>
                  <a:lnTo>
                    <a:pt x="29" y="113"/>
                  </a:lnTo>
                  <a:lnTo>
                    <a:pt x="14" y="141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6E2100"/>
            </a:solidFill>
            <a:ln w="9360">
              <a:solidFill>
                <a:srgbClr val="6E21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95" name="Freeform 62"/>
            <p:cNvSpPr>
              <a:spLocks noChangeArrowheads="1"/>
            </p:cNvSpPr>
            <p:nvPr/>
          </p:nvSpPr>
          <p:spPr bwMode="auto">
            <a:xfrm>
              <a:off x="4699" y="2048"/>
              <a:ext cx="49" cy="289"/>
            </a:xfrm>
            <a:custGeom>
              <a:avLst/>
              <a:gdLst>
                <a:gd name="T0" fmla="*/ 2 w 74"/>
                <a:gd name="T1" fmla="*/ 82 h 346"/>
                <a:gd name="T2" fmla="*/ 1 w 74"/>
                <a:gd name="T3" fmla="*/ 69 h 346"/>
                <a:gd name="T4" fmla="*/ 1 w 74"/>
                <a:gd name="T5" fmla="*/ 58 h 346"/>
                <a:gd name="T6" fmla="*/ 0 w 74"/>
                <a:gd name="T7" fmla="*/ 48 h 346"/>
                <a:gd name="T8" fmla="*/ 1 w 74"/>
                <a:gd name="T9" fmla="*/ 38 h 346"/>
                <a:gd name="T10" fmla="*/ 1 w 74"/>
                <a:gd name="T11" fmla="*/ 28 h 346"/>
                <a:gd name="T12" fmla="*/ 1 w 74"/>
                <a:gd name="T13" fmla="*/ 18 h 346"/>
                <a:gd name="T14" fmla="*/ 2 w 74"/>
                <a:gd name="T15" fmla="*/ 9 h 346"/>
                <a:gd name="T16" fmla="*/ 3 w 74"/>
                <a:gd name="T17" fmla="*/ 0 h 346"/>
                <a:gd name="T18" fmla="*/ 2 w 74"/>
                <a:gd name="T19" fmla="*/ 11 h 346"/>
                <a:gd name="T20" fmla="*/ 1 w 74"/>
                <a:gd name="T21" fmla="*/ 20 h 346"/>
                <a:gd name="T22" fmla="*/ 1 w 74"/>
                <a:gd name="T23" fmla="*/ 31 h 346"/>
                <a:gd name="T24" fmla="*/ 1 w 74"/>
                <a:gd name="T25" fmla="*/ 40 h 346"/>
                <a:gd name="T26" fmla="*/ 1 w 74"/>
                <a:gd name="T27" fmla="*/ 51 h 346"/>
                <a:gd name="T28" fmla="*/ 1 w 74"/>
                <a:gd name="T29" fmla="*/ 61 h 346"/>
                <a:gd name="T30" fmla="*/ 2 w 74"/>
                <a:gd name="T31" fmla="*/ 71 h 346"/>
                <a:gd name="T32" fmla="*/ 3 w 74"/>
                <a:gd name="T33" fmla="*/ 82 h 346"/>
                <a:gd name="T34" fmla="*/ 3 w 74"/>
                <a:gd name="T35" fmla="*/ 82 h 346"/>
                <a:gd name="T36" fmla="*/ 2 w 74"/>
                <a:gd name="T37" fmla="*/ 82 h 34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4"/>
                <a:gd name="T58" fmla="*/ 0 h 346"/>
                <a:gd name="T59" fmla="*/ 74 w 74"/>
                <a:gd name="T60" fmla="*/ 346 h 34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4" h="346">
                  <a:moveTo>
                    <a:pt x="60" y="346"/>
                  </a:moveTo>
                  <a:lnTo>
                    <a:pt x="26" y="294"/>
                  </a:lnTo>
                  <a:lnTo>
                    <a:pt x="7" y="247"/>
                  </a:lnTo>
                  <a:lnTo>
                    <a:pt x="0" y="201"/>
                  </a:lnTo>
                  <a:lnTo>
                    <a:pt x="5" y="159"/>
                  </a:lnTo>
                  <a:lnTo>
                    <a:pt x="14" y="117"/>
                  </a:lnTo>
                  <a:lnTo>
                    <a:pt x="30" y="77"/>
                  </a:lnTo>
                  <a:lnTo>
                    <a:pt x="48" y="38"/>
                  </a:lnTo>
                  <a:lnTo>
                    <a:pt x="68" y="0"/>
                  </a:lnTo>
                  <a:lnTo>
                    <a:pt x="50" y="43"/>
                  </a:lnTo>
                  <a:lnTo>
                    <a:pt x="34" y="86"/>
                  </a:lnTo>
                  <a:lnTo>
                    <a:pt x="23" y="129"/>
                  </a:lnTo>
                  <a:lnTo>
                    <a:pt x="16" y="172"/>
                  </a:lnTo>
                  <a:lnTo>
                    <a:pt x="16" y="215"/>
                  </a:lnTo>
                  <a:lnTo>
                    <a:pt x="24" y="258"/>
                  </a:lnTo>
                  <a:lnTo>
                    <a:pt x="43" y="301"/>
                  </a:lnTo>
                  <a:lnTo>
                    <a:pt x="74" y="346"/>
                  </a:lnTo>
                  <a:lnTo>
                    <a:pt x="65" y="346"/>
                  </a:lnTo>
                  <a:lnTo>
                    <a:pt x="60" y="346"/>
                  </a:lnTo>
                  <a:close/>
                </a:path>
              </a:pathLst>
            </a:custGeom>
            <a:solidFill>
              <a:srgbClr val="6E2100"/>
            </a:solidFill>
            <a:ln w="9360">
              <a:solidFill>
                <a:srgbClr val="6E21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96" name="Freeform 63"/>
            <p:cNvSpPr>
              <a:spLocks noChangeArrowheads="1"/>
            </p:cNvSpPr>
            <p:nvPr/>
          </p:nvSpPr>
          <p:spPr bwMode="auto">
            <a:xfrm>
              <a:off x="5193" y="2491"/>
              <a:ext cx="154" cy="102"/>
            </a:xfrm>
            <a:custGeom>
              <a:avLst/>
              <a:gdLst>
                <a:gd name="T0" fmla="*/ 1 w 240"/>
                <a:gd name="T1" fmla="*/ 0 h 121"/>
                <a:gd name="T2" fmla="*/ 1 w 240"/>
                <a:gd name="T3" fmla="*/ 3 h 121"/>
                <a:gd name="T4" fmla="*/ 0 w 240"/>
                <a:gd name="T5" fmla="*/ 3 h 121"/>
                <a:gd name="T6" fmla="*/ 1 w 240"/>
                <a:gd name="T7" fmla="*/ 7 h 121"/>
                <a:gd name="T8" fmla="*/ 2 w 240"/>
                <a:gd name="T9" fmla="*/ 11 h 121"/>
                <a:gd name="T10" fmla="*/ 3 w 240"/>
                <a:gd name="T11" fmla="*/ 14 h 121"/>
                <a:gd name="T12" fmla="*/ 3 w 240"/>
                <a:gd name="T13" fmla="*/ 19 h 121"/>
                <a:gd name="T14" fmla="*/ 4 w 240"/>
                <a:gd name="T15" fmla="*/ 23 h 121"/>
                <a:gd name="T16" fmla="*/ 5 w 240"/>
                <a:gd name="T17" fmla="*/ 25 h 121"/>
                <a:gd name="T18" fmla="*/ 6 w 240"/>
                <a:gd name="T19" fmla="*/ 29 h 121"/>
                <a:gd name="T20" fmla="*/ 7 w 240"/>
                <a:gd name="T21" fmla="*/ 30 h 121"/>
                <a:gd name="T22" fmla="*/ 6 w 240"/>
                <a:gd name="T23" fmla="*/ 29 h 121"/>
                <a:gd name="T24" fmla="*/ 5 w 240"/>
                <a:gd name="T25" fmla="*/ 25 h 121"/>
                <a:gd name="T26" fmla="*/ 4 w 240"/>
                <a:gd name="T27" fmla="*/ 20 h 121"/>
                <a:gd name="T28" fmla="*/ 3 w 240"/>
                <a:gd name="T29" fmla="*/ 17 h 121"/>
                <a:gd name="T30" fmla="*/ 3 w 240"/>
                <a:gd name="T31" fmla="*/ 12 h 121"/>
                <a:gd name="T32" fmla="*/ 2 w 240"/>
                <a:gd name="T33" fmla="*/ 8 h 121"/>
                <a:gd name="T34" fmla="*/ 1 w 240"/>
                <a:gd name="T35" fmla="*/ 4 h 121"/>
                <a:gd name="T36" fmla="*/ 1 w 240"/>
                <a:gd name="T37" fmla="*/ 0 h 12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40"/>
                <a:gd name="T58" fmla="*/ 0 h 121"/>
                <a:gd name="T59" fmla="*/ 240 w 240"/>
                <a:gd name="T60" fmla="*/ 121 h 12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40" h="121">
                  <a:moveTo>
                    <a:pt x="15" y="0"/>
                  </a:moveTo>
                  <a:lnTo>
                    <a:pt x="7" y="5"/>
                  </a:lnTo>
                  <a:lnTo>
                    <a:pt x="0" y="12"/>
                  </a:lnTo>
                  <a:lnTo>
                    <a:pt x="29" y="26"/>
                  </a:lnTo>
                  <a:lnTo>
                    <a:pt x="57" y="42"/>
                  </a:lnTo>
                  <a:lnTo>
                    <a:pt x="84" y="57"/>
                  </a:lnTo>
                  <a:lnTo>
                    <a:pt x="113" y="74"/>
                  </a:lnTo>
                  <a:lnTo>
                    <a:pt x="140" y="89"/>
                  </a:lnTo>
                  <a:lnTo>
                    <a:pt x="171" y="102"/>
                  </a:lnTo>
                  <a:lnTo>
                    <a:pt x="204" y="114"/>
                  </a:lnTo>
                  <a:lnTo>
                    <a:pt x="240" y="121"/>
                  </a:lnTo>
                  <a:lnTo>
                    <a:pt x="202" y="110"/>
                  </a:lnTo>
                  <a:lnTo>
                    <a:pt x="171" y="97"/>
                  </a:lnTo>
                  <a:lnTo>
                    <a:pt x="142" y="81"/>
                  </a:lnTo>
                  <a:lnTo>
                    <a:pt x="116" y="67"/>
                  </a:lnTo>
                  <a:lnTo>
                    <a:pt x="91" y="48"/>
                  </a:lnTo>
                  <a:lnTo>
                    <a:pt x="67" y="33"/>
                  </a:lnTo>
                  <a:lnTo>
                    <a:pt x="40" y="16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6E21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97" name="Freeform 64"/>
            <p:cNvSpPr>
              <a:spLocks noChangeArrowheads="1"/>
            </p:cNvSpPr>
            <p:nvPr/>
          </p:nvSpPr>
          <p:spPr bwMode="auto">
            <a:xfrm>
              <a:off x="3634" y="2963"/>
              <a:ext cx="167" cy="267"/>
            </a:xfrm>
            <a:custGeom>
              <a:avLst/>
              <a:gdLst>
                <a:gd name="T0" fmla="*/ 1 w 263"/>
                <a:gd name="T1" fmla="*/ 66 h 322"/>
                <a:gd name="T2" fmla="*/ 1 w 263"/>
                <a:gd name="T3" fmla="*/ 66 h 322"/>
                <a:gd name="T4" fmla="*/ 1 w 263"/>
                <a:gd name="T5" fmla="*/ 69 h 322"/>
                <a:gd name="T6" fmla="*/ 1 w 263"/>
                <a:gd name="T7" fmla="*/ 70 h 322"/>
                <a:gd name="T8" fmla="*/ 0 w 263"/>
                <a:gd name="T9" fmla="*/ 71 h 322"/>
                <a:gd name="T10" fmla="*/ 1 w 263"/>
                <a:gd name="T11" fmla="*/ 63 h 322"/>
                <a:gd name="T12" fmla="*/ 2 w 263"/>
                <a:gd name="T13" fmla="*/ 56 h 322"/>
                <a:gd name="T14" fmla="*/ 3 w 263"/>
                <a:gd name="T15" fmla="*/ 49 h 322"/>
                <a:gd name="T16" fmla="*/ 4 w 263"/>
                <a:gd name="T17" fmla="*/ 42 h 322"/>
                <a:gd name="T18" fmla="*/ 5 w 263"/>
                <a:gd name="T19" fmla="*/ 35 h 322"/>
                <a:gd name="T20" fmla="*/ 6 w 263"/>
                <a:gd name="T21" fmla="*/ 27 h 322"/>
                <a:gd name="T22" fmla="*/ 6 w 263"/>
                <a:gd name="T23" fmla="*/ 14 h 322"/>
                <a:gd name="T24" fmla="*/ 7 w 263"/>
                <a:gd name="T25" fmla="*/ 0 h 322"/>
                <a:gd name="T26" fmla="*/ 6 w 263"/>
                <a:gd name="T27" fmla="*/ 12 h 322"/>
                <a:gd name="T28" fmla="*/ 6 w 263"/>
                <a:gd name="T29" fmla="*/ 22 h 322"/>
                <a:gd name="T30" fmla="*/ 5 w 263"/>
                <a:gd name="T31" fmla="*/ 31 h 322"/>
                <a:gd name="T32" fmla="*/ 4 w 263"/>
                <a:gd name="T33" fmla="*/ 38 h 322"/>
                <a:gd name="T34" fmla="*/ 3 w 263"/>
                <a:gd name="T35" fmla="*/ 46 h 322"/>
                <a:gd name="T36" fmla="*/ 2 w 263"/>
                <a:gd name="T37" fmla="*/ 51 h 322"/>
                <a:gd name="T38" fmla="*/ 1 w 263"/>
                <a:gd name="T39" fmla="*/ 58 h 322"/>
                <a:gd name="T40" fmla="*/ 1 w 263"/>
                <a:gd name="T41" fmla="*/ 66 h 32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63"/>
                <a:gd name="T64" fmla="*/ 0 h 322"/>
                <a:gd name="T65" fmla="*/ 263 w 263"/>
                <a:gd name="T66" fmla="*/ 322 h 32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63" h="322">
                  <a:moveTo>
                    <a:pt x="17" y="293"/>
                  </a:moveTo>
                  <a:lnTo>
                    <a:pt x="12" y="298"/>
                  </a:lnTo>
                  <a:lnTo>
                    <a:pt x="8" y="306"/>
                  </a:lnTo>
                  <a:lnTo>
                    <a:pt x="3" y="314"/>
                  </a:lnTo>
                  <a:lnTo>
                    <a:pt x="0" y="322"/>
                  </a:lnTo>
                  <a:lnTo>
                    <a:pt x="34" y="284"/>
                  </a:lnTo>
                  <a:lnTo>
                    <a:pt x="72" y="251"/>
                  </a:lnTo>
                  <a:lnTo>
                    <a:pt x="112" y="221"/>
                  </a:lnTo>
                  <a:lnTo>
                    <a:pt x="153" y="191"/>
                  </a:lnTo>
                  <a:lnTo>
                    <a:pt x="190" y="156"/>
                  </a:lnTo>
                  <a:lnTo>
                    <a:pt x="222" y="114"/>
                  </a:lnTo>
                  <a:lnTo>
                    <a:pt x="246" y="63"/>
                  </a:lnTo>
                  <a:lnTo>
                    <a:pt x="263" y="0"/>
                  </a:lnTo>
                  <a:lnTo>
                    <a:pt x="239" y="54"/>
                  </a:lnTo>
                  <a:lnTo>
                    <a:pt x="212" y="100"/>
                  </a:lnTo>
                  <a:lnTo>
                    <a:pt x="183" y="136"/>
                  </a:lnTo>
                  <a:lnTo>
                    <a:pt x="150" y="170"/>
                  </a:lnTo>
                  <a:lnTo>
                    <a:pt x="116" y="199"/>
                  </a:lnTo>
                  <a:lnTo>
                    <a:pt x="82" y="228"/>
                  </a:lnTo>
                  <a:lnTo>
                    <a:pt x="48" y="258"/>
                  </a:lnTo>
                  <a:lnTo>
                    <a:pt x="17" y="293"/>
                  </a:lnTo>
                  <a:close/>
                </a:path>
              </a:pathLst>
            </a:custGeom>
            <a:solidFill>
              <a:srgbClr val="450000"/>
            </a:solidFill>
            <a:ln w="9360">
              <a:solidFill>
                <a:srgbClr val="45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98" name="Freeform 65"/>
            <p:cNvSpPr>
              <a:spLocks noChangeArrowheads="1"/>
            </p:cNvSpPr>
            <p:nvPr/>
          </p:nvSpPr>
          <p:spPr bwMode="auto">
            <a:xfrm>
              <a:off x="3693" y="3695"/>
              <a:ext cx="598" cy="151"/>
            </a:xfrm>
            <a:custGeom>
              <a:avLst/>
              <a:gdLst>
                <a:gd name="T0" fmla="*/ 22 w 933"/>
                <a:gd name="T1" fmla="*/ 7 h 180"/>
                <a:gd name="T2" fmla="*/ 19 w 933"/>
                <a:gd name="T3" fmla="*/ 3 h 180"/>
                <a:gd name="T4" fmla="*/ 17 w 933"/>
                <a:gd name="T5" fmla="*/ 3 h 180"/>
                <a:gd name="T6" fmla="*/ 14 w 933"/>
                <a:gd name="T7" fmla="*/ 2 h 180"/>
                <a:gd name="T8" fmla="*/ 11 w 933"/>
                <a:gd name="T9" fmla="*/ 1 h 180"/>
                <a:gd name="T10" fmla="*/ 8 w 933"/>
                <a:gd name="T11" fmla="*/ 0 h 180"/>
                <a:gd name="T12" fmla="*/ 5 w 933"/>
                <a:gd name="T13" fmla="*/ 1 h 180"/>
                <a:gd name="T14" fmla="*/ 3 w 933"/>
                <a:gd name="T15" fmla="*/ 1 h 180"/>
                <a:gd name="T16" fmla="*/ 0 w 933"/>
                <a:gd name="T17" fmla="*/ 3 h 180"/>
                <a:gd name="T18" fmla="*/ 1 w 933"/>
                <a:gd name="T19" fmla="*/ 5 h 180"/>
                <a:gd name="T20" fmla="*/ 1 w 933"/>
                <a:gd name="T21" fmla="*/ 8 h 180"/>
                <a:gd name="T22" fmla="*/ 1 w 933"/>
                <a:gd name="T23" fmla="*/ 13 h 180"/>
                <a:gd name="T24" fmla="*/ 1 w 933"/>
                <a:gd name="T25" fmla="*/ 16 h 180"/>
                <a:gd name="T26" fmla="*/ 1 w 933"/>
                <a:gd name="T27" fmla="*/ 20 h 180"/>
                <a:gd name="T28" fmla="*/ 1 w 933"/>
                <a:gd name="T29" fmla="*/ 24 h 180"/>
                <a:gd name="T30" fmla="*/ 1 w 933"/>
                <a:gd name="T31" fmla="*/ 28 h 180"/>
                <a:gd name="T32" fmla="*/ 1 w 933"/>
                <a:gd name="T33" fmla="*/ 32 h 180"/>
                <a:gd name="T34" fmla="*/ 2 w 933"/>
                <a:gd name="T35" fmla="*/ 34 h 180"/>
                <a:gd name="T36" fmla="*/ 4 w 933"/>
                <a:gd name="T37" fmla="*/ 37 h 180"/>
                <a:gd name="T38" fmla="*/ 5 w 933"/>
                <a:gd name="T39" fmla="*/ 39 h 180"/>
                <a:gd name="T40" fmla="*/ 8 w 933"/>
                <a:gd name="T41" fmla="*/ 41 h 180"/>
                <a:gd name="T42" fmla="*/ 9 w 933"/>
                <a:gd name="T43" fmla="*/ 42 h 180"/>
                <a:gd name="T44" fmla="*/ 11 w 933"/>
                <a:gd name="T45" fmla="*/ 43 h 180"/>
                <a:gd name="T46" fmla="*/ 13 w 933"/>
                <a:gd name="T47" fmla="*/ 44 h 180"/>
                <a:gd name="T48" fmla="*/ 15 w 933"/>
                <a:gd name="T49" fmla="*/ 45 h 180"/>
                <a:gd name="T50" fmla="*/ 17 w 933"/>
                <a:gd name="T51" fmla="*/ 45 h 180"/>
                <a:gd name="T52" fmla="*/ 18 w 933"/>
                <a:gd name="T53" fmla="*/ 43 h 180"/>
                <a:gd name="T54" fmla="*/ 19 w 933"/>
                <a:gd name="T55" fmla="*/ 42 h 180"/>
                <a:gd name="T56" fmla="*/ 21 w 933"/>
                <a:gd name="T57" fmla="*/ 40 h 180"/>
                <a:gd name="T58" fmla="*/ 22 w 933"/>
                <a:gd name="T59" fmla="*/ 38 h 180"/>
                <a:gd name="T60" fmla="*/ 24 w 933"/>
                <a:gd name="T61" fmla="*/ 35 h 180"/>
                <a:gd name="T62" fmla="*/ 26 w 933"/>
                <a:gd name="T63" fmla="*/ 34 h 180"/>
                <a:gd name="T64" fmla="*/ 27 w 933"/>
                <a:gd name="T65" fmla="*/ 32 h 180"/>
                <a:gd name="T66" fmla="*/ 26 w 933"/>
                <a:gd name="T67" fmla="*/ 28 h 180"/>
                <a:gd name="T68" fmla="*/ 26 w 933"/>
                <a:gd name="T69" fmla="*/ 24 h 180"/>
                <a:gd name="T70" fmla="*/ 26 w 933"/>
                <a:gd name="T71" fmla="*/ 20 h 180"/>
                <a:gd name="T72" fmla="*/ 25 w 933"/>
                <a:gd name="T73" fmla="*/ 17 h 180"/>
                <a:gd name="T74" fmla="*/ 24 w 933"/>
                <a:gd name="T75" fmla="*/ 14 h 180"/>
                <a:gd name="T76" fmla="*/ 24 w 933"/>
                <a:gd name="T77" fmla="*/ 11 h 180"/>
                <a:gd name="T78" fmla="*/ 23 w 933"/>
                <a:gd name="T79" fmla="*/ 8 h 180"/>
                <a:gd name="T80" fmla="*/ 22 w 933"/>
                <a:gd name="T81" fmla="*/ 7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933"/>
                <a:gd name="T124" fmla="*/ 0 h 180"/>
                <a:gd name="T125" fmla="*/ 933 w 933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933" h="180">
                  <a:moveTo>
                    <a:pt x="785" y="26"/>
                  </a:moveTo>
                  <a:lnTo>
                    <a:pt x="686" y="14"/>
                  </a:lnTo>
                  <a:lnTo>
                    <a:pt x="588" y="8"/>
                  </a:lnTo>
                  <a:lnTo>
                    <a:pt x="490" y="2"/>
                  </a:lnTo>
                  <a:lnTo>
                    <a:pt x="392" y="1"/>
                  </a:lnTo>
                  <a:lnTo>
                    <a:pt x="293" y="0"/>
                  </a:lnTo>
                  <a:lnTo>
                    <a:pt x="196" y="1"/>
                  </a:lnTo>
                  <a:lnTo>
                    <a:pt x="97" y="1"/>
                  </a:lnTo>
                  <a:lnTo>
                    <a:pt x="0" y="4"/>
                  </a:lnTo>
                  <a:lnTo>
                    <a:pt x="1" y="19"/>
                  </a:lnTo>
                  <a:lnTo>
                    <a:pt x="3" y="35"/>
                  </a:lnTo>
                  <a:lnTo>
                    <a:pt x="4" y="51"/>
                  </a:lnTo>
                  <a:lnTo>
                    <a:pt x="7" y="66"/>
                  </a:lnTo>
                  <a:lnTo>
                    <a:pt x="8" y="82"/>
                  </a:lnTo>
                  <a:lnTo>
                    <a:pt x="10" y="98"/>
                  </a:lnTo>
                  <a:lnTo>
                    <a:pt x="11" y="113"/>
                  </a:lnTo>
                  <a:lnTo>
                    <a:pt x="14" y="129"/>
                  </a:lnTo>
                  <a:lnTo>
                    <a:pt x="73" y="139"/>
                  </a:lnTo>
                  <a:lnTo>
                    <a:pt x="133" y="150"/>
                  </a:lnTo>
                  <a:lnTo>
                    <a:pt x="193" y="158"/>
                  </a:lnTo>
                  <a:lnTo>
                    <a:pt x="257" y="167"/>
                  </a:lnTo>
                  <a:lnTo>
                    <a:pt x="320" y="172"/>
                  </a:lnTo>
                  <a:lnTo>
                    <a:pt x="385" y="177"/>
                  </a:lnTo>
                  <a:lnTo>
                    <a:pt x="450" y="179"/>
                  </a:lnTo>
                  <a:lnTo>
                    <a:pt x="519" y="180"/>
                  </a:lnTo>
                  <a:lnTo>
                    <a:pt x="577" y="180"/>
                  </a:lnTo>
                  <a:lnTo>
                    <a:pt x="632" y="176"/>
                  </a:lnTo>
                  <a:lnTo>
                    <a:pt x="684" y="171"/>
                  </a:lnTo>
                  <a:lnTo>
                    <a:pt x="737" y="164"/>
                  </a:lnTo>
                  <a:lnTo>
                    <a:pt x="786" y="154"/>
                  </a:lnTo>
                  <a:lnTo>
                    <a:pt x="834" y="146"/>
                  </a:lnTo>
                  <a:lnTo>
                    <a:pt x="882" y="137"/>
                  </a:lnTo>
                  <a:lnTo>
                    <a:pt x="933" y="129"/>
                  </a:lnTo>
                  <a:lnTo>
                    <a:pt x="920" y="113"/>
                  </a:lnTo>
                  <a:lnTo>
                    <a:pt x="907" y="99"/>
                  </a:lnTo>
                  <a:lnTo>
                    <a:pt x="893" y="85"/>
                  </a:lnTo>
                  <a:lnTo>
                    <a:pt x="878" y="72"/>
                  </a:lnTo>
                  <a:lnTo>
                    <a:pt x="858" y="59"/>
                  </a:lnTo>
                  <a:lnTo>
                    <a:pt x="837" y="47"/>
                  </a:lnTo>
                  <a:lnTo>
                    <a:pt x="813" y="35"/>
                  </a:lnTo>
                  <a:lnTo>
                    <a:pt x="785" y="26"/>
                  </a:lnTo>
                  <a:close/>
                </a:path>
              </a:pathLst>
            </a:custGeom>
            <a:solidFill>
              <a:srgbClr val="45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99" name="Freeform 66"/>
            <p:cNvSpPr>
              <a:spLocks noChangeArrowheads="1"/>
            </p:cNvSpPr>
            <p:nvPr/>
          </p:nvSpPr>
          <p:spPr bwMode="auto">
            <a:xfrm>
              <a:off x="3693" y="3695"/>
              <a:ext cx="598" cy="132"/>
            </a:xfrm>
            <a:custGeom>
              <a:avLst/>
              <a:gdLst>
                <a:gd name="T0" fmla="*/ 22 w 933"/>
                <a:gd name="T1" fmla="*/ 6 h 158"/>
                <a:gd name="T2" fmla="*/ 19 w 933"/>
                <a:gd name="T3" fmla="*/ 3 h 158"/>
                <a:gd name="T4" fmla="*/ 17 w 933"/>
                <a:gd name="T5" fmla="*/ 3 h 158"/>
                <a:gd name="T6" fmla="*/ 14 w 933"/>
                <a:gd name="T7" fmla="*/ 2 h 158"/>
                <a:gd name="T8" fmla="*/ 11 w 933"/>
                <a:gd name="T9" fmla="*/ 2 h 158"/>
                <a:gd name="T10" fmla="*/ 8 w 933"/>
                <a:gd name="T11" fmla="*/ 0 h 158"/>
                <a:gd name="T12" fmla="*/ 5 w 933"/>
                <a:gd name="T13" fmla="*/ 2 h 158"/>
                <a:gd name="T14" fmla="*/ 3 w 933"/>
                <a:gd name="T15" fmla="*/ 2 h 158"/>
                <a:gd name="T16" fmla="*/ 0 w 933"/>
                <a:gd name="T17" fmla="*/ 3 h 158"/>
                <a:gd name="T18" fmla="*/ 1 w 933"/>
                <a:gd name="T19" fmla="*/ 4 h 158"/>
                <a:gd name="T20" fmla="*/ 1 w 933"/>
                <a:gd name="T21" fmla="*/ 8 h 158"/>
                <a:gd name="T22" fmla="*/ 1 w 933"/>
                <a:gd name="T23" fmla="*/ 11 h 158"/>
                <a:gd name="T24" fmla="*/ 1 w 933"/>
                <a:gd name="T25" fmla="*/ 13 h 158"/>
                <a:gd name="T26" fmla="*/ 1 w 933"/>
                <a:gd name="T27" fmla="*/ 16 h 158"/>
                <a:gd name="T28" fmla="*/ 1 w 933"/>
                <a:gd name="T29" fmla="*/ 19 h 158"/>
                <a:gd name="T30" fmla="*/ 1 w 933"/>
                <a:gd name="T31" fmla="*/ 23 h 158"/>
                <a:gd name="T32" fmla="*/ 1 w 933"/>
                <a:gd name="T33" fmla="*/ 27 h 158"/>
                <a:gd name="T34" fmla="*/ 2 w 933"/>
                <a:gd name="T35" fmla="*/ 28 h 158"/>
                <a:gd name="T36" fmla="*/ 4 w 933"/>
                <a:gd name="T37" fmla="*/ 31 h 158"/>
                <a:gd name="T38" fmla="*/ 5 w 933"/>
                <a:gd name="T39" fmla="*/ 33 h 158"/>
                <a:gd name="T40" fmla="*/ 8 w 933"/>
                <a:gd name="T41" fmla="*/ 35 h 158"/>
                <a:gd name="T42" fmla="*/ 9 w 933"/>
                <a:gd name="T43" fmla="*/ 36 h 158"/>
                <a:gd name="T44" fmla="*/ 11 w 933"/>
                <a:gd name="T45" fmla="*/ 37 h 158"/>
                <a:gd name="T46" fmla="*/ 13 w 933"/>
                <a:gd name="T47" fmla="*/ 37 h 158"/>
                <a:gd name="T48" fmla="*/ 15 w 933"/>
                <a:gd name="T49" fmla="*/ 37 h 158"/>
                <a:gd name="T50" fmla="*/ 17 w 933"/>
                <a:gd name="T51" fmla="*/ 37 h 158"/>
                <a:gd name="T52" fmla="*/ 18 w 933"/>
                <a:gd name="T53" fmla="*/ 37 h 158"/>
                <a:gd name="T54" fmla="*/ 19 w 933"/>
                <a:gd name="T55" fmla="*/ 36 h 158"/>
                <a:gd name="T56" fmla="*/ 21 w 933"/>
                <a:gd name="T57" fmla="*/ 33 h 158"/>
                <a:gd name="T58" fmla="*/ 22 w 933"/>
                <a:gd name="T59" fmla="*/ 32 h 158"/>
                <a:gd name="T60" fmla="*/ 24 w 933"/>
                <a:gd name="T61" fmla="*/ 30 h 158"/>
                <a:gd name="T62" fmla="*/ 26 w 933"/>
                <a:gd name="T63" fmla="*/ 28 h 158"/>
                <a:gd name="T64" fmla="*/ 27 w 933"/>
                <a:gd name="T65" fmla="*/ 27 h 158"/>
                <a:gd name="T66" fmla="*/ 26 w 933"/>
                <a:gd name="T67" fmla="*/ 23 h 158"/>
                <a:gd name="T68" fmla="*/ 26 w 933"/>
                <a:gd name="T69" fmla="*/ 21 h 158"/>
                <a:gd name="T70" fmla="*/ 26 w 933"/>
                <a:gd name="T71" fmla="*/ 18 h 158"/>
                <a:gd name="T72" fmla="*/ 25 w 933"/>
                <a:gd name="T73" fmla="*/ 15 h 158"/>
                <a:gd name="T74" fmla="*/ 24 w 933"/>
                <a:gd name="T75" fmla="*/ 13 h 158"/>
                <a:gd name="T76" fmla="*/ 24 w 933"/>
                <a:gd name="T77" fmla="*/ 9 h 158"/>
                <a:gd name="T78" fmla="*/ 23 w 933"/>
                <a:gd name="T79" fmla="*/ 8 h 158"/>
                <a:gd name="T80" fmla="*/ 22 w 933"/>
                <a:gd name="T81" fmla="*/ 6 h 15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933"/>
                <a:gd name="T124" fmla="*/ 0 h 158"/>
                <a:gd name="T125" fmla="*/ 933 w 933"/>
                <a:gd name="T126" fmla="*/ 158 h 15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933" h="158">
                  <a:moveTo>
                    <a:pt x="785" y="23"/>
                  </a:moveTo>
                  <a:lnTo>
                    <a:pt x="686" y="12"/>
                  </a:lnTo>
                  <a:lnTo>
                    <a:pt x="588" y="7"/>
                  </a:lnTo>
                  <a:lnTo>
                    <a:pt x="490" y="2"/>
                  </a:lnTo>
                  <a:lnTo>
                    <a:pt x="392" y="2"/>
                  </a:lnTo>
                  <a:lnTo>
                    <a:pt x="293" y="0"/>
                  </a:lnTo>
                  <a:lnTo>
                    <a:pt x="196" y="2"/>
                  </a:lnTo>
                  <a:lnTo>
                    <a:pt x="97" y="2"/>
                  </a:lnTo>
                  <a:lnTo>
                    <a:pt x="0" y="4"/>
                  </a:lnTo>
                  <a:lnTo>
                    <a:pt x="1" y="17"/>
                  </a:lnTo>
                  <a:lnTo>
                    <a:pt x="3" y="30"/>
                  </a:lnTo>
                  <a:lnTo>
                    <a:pt x="4" y="44"/>
                  </a:lnTo>
                  <a:lnTo>
                    <a:pt x="7" y="58"/>
                  </a:lnTo>
                  <a:lnTo>
                    <a:pt x="8" y="71"/>
                  </a:lnTo>
                  <a:lnTo>
                    <a:pt x="10" y="85"/>
                  </a:lnTo>
                  <a:lnTo>
                    <a:pt x="11" y="98"/>
                  </a:lnTo>
                  <a:lnTo>
                    <a:pt x="14" y="113"/>
                  </a:lnTo>
                  <a:lnTo>
                    <a:pt x="73" y="122"/>
                  </a:lnTo>
                  <a:lnTo>
                    <a:pt x="133" y="131"/>
                  </a:lnTo>
                  <a:lnTo>
                    <a:pt x="193" y="139"/>
                  </a:lnTo>
                  <a:lnTo>
                    <a:pt x="257" y="147"/>
                  </a:lnTo>
                  <a:lnTo>
                    <a:pt x="320" y="151"/>
                  </a:lnTo>
                  <a:lnTo>
                    <a:pt x="385" y="156"/>
                  </a:lnTo>
                  <a:lnTo>
                    <a:pt x="450" y="157"/>
                  </a:lnTo>
                  <a:lnTo>
                    <a:pt x="519" y="158"/>
                  </a:lnTo>
                  <a:lnTo>
                    <a:pt x="577" y="157"/>
                  </a:lnTo>
                  <a:lnTo>
                    <a:pt x="632" y="155"/>
                  </a:lnTo>
                  <a:lnTo>
                    <a:pt x="684" y="149"/>
                  </a:lnTo>
                  <a:lnTo>
                    <a:pt x="737" y="144"/>
                  </a:lnTo>
                  <a:lnTo>
                    <a:pt x="786" y="136"/>
                  </a:lnTo>
                  <a:lnTo>
                    <a:pt x="834" y="128"/>
                  </a:lnTo>
                  <a:lnTo>
                    <a:pt x="882" y="119"/>
                  </a:lnTo>
                  <a:lnTo>
                    <a:pt x="933" y="113"/>
                  </a:lnTo>
                  <a:lnTo>
                    <a:pt x="920" y="100"/>
                  </a:lnTo>
                  <a:lnTo>
                    <a:pt x="907" y="88"/>
                  </a:lnTo>
                  <a:lnTo>
                    <a:pt x="893" y="76"/>
                  </a:lnTo>
                  <a:lnTo>
                    <a:pt x="878" y="64"/>
                  </a:lnTo>
                  <a:lnTo>
                    <a:pt x="858" y="53"/>
                  </a:lnTo>
                  <a:lnTo>
                    <a:pt x="837" y="41"/>
                  </a:lnTo>
                  <a:lnTo>
                    <a:pt x="813" y="30"/>
                  </a:lnTo>
                  <a:lnTo>
                    <a:pt x="785" y="23"/>
                  </a:lnTo>
                  <a:close/>
                </a:path>
              </a:pathLst>
            </a:custGeom>
            <a:solidFill>
              <a:srgbClr val="5205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00" name="Freeform 67"/>
            <p:cNvSpPr>
              <a:spLocks noChangeArrowheads="1"/>
            </p:cNvSpPr>
            <p:nvPr/>
          </p:nvSpPr>
          <p:spPr bwMode="auto">
            <a:xfrm>
              <a:off x="3693" y="3695"/>
              <a:ext cx="598" cy="114"/>
            </a:xfrm>
            <a:custGeom>
              <a:avLst/>
              <a:gdLst>
                <a:gd name="T0" fmla="*/ 22 w 933"/>
                <a:gd name="T1" fmla="*/ 5 h 136"/>
                <a:gd name="T2" fmla="*/ 19 w 933"/>
                <a:gd name="T3" fmla="*/ 3 h 136"/>
                <a:gd name="T4" fmla="*/ 17 w 933"/>
                <a:gd name="T5" fmla="*/ 3 h 136"/>
                <a:gd name="T6" fmla="*/ 14 w 933"/>
                <a:gd name="T7" fmla="*/ 0 h 136"/>
                <a:gd name="T8" fmla="*/ 11 w 933"/>
                <a:gd name="T9" fmla="*/ 0 h 136"/>
                <a:gd name="T10" fmla="*/ 8 w 933"/>
                <a:gd name="T11" fmla="*/ 0 h 136"/>
                <a:gd name="T12" fmla="*/ 5 w 933"/>
                <a:gd name="T13" fmla="*/ 0 h 136"/>
                <a:gd name="T14" fmla="*/ 3 w 933"/>
                <a:gd name="T15" fmla="*/ 2 h 136"/>
                <a:gd name="T16" fmla="*/ 0 w 933"/>
                <a:gd name="T17" fmla="*/ 3 h 136"/>
                <a:gd name="T18" fmla="*/ 1 w 933"/>
                <a:gd name="T19" fmla="*/ 4 h 136"/>
                <a:gd name="T20" fmla="*/ 1 w 933"/>
                <a:gd name="T21" fmla="*/ 7 h 136"/>
                <a:gd name="T22" fmla="*/ 1 w 933"/>
                <a:gd name="T23" fmla="*/ 9 h 136"/>
                <a:gd name="T24" fmla="*/ 1 w 933"/>
                <a:gd name="T25" fmla="*/ 12 h 136"/>
                <a:gd name="T26" fmla="*/ 1 w 933"/>
                <a:gd name="T27" fmla="*/ 15 h 136"/>
                <a:gd name="T28" fmla="*/ 1 w 933"/>
                <a:gd name="T29" fmla="*/ 18 h 136"/>
                <a:gd name="T30" fmla="*/ 1 w 933"/>
                <a:gd name="T31" fmla="*/ 20 h 136"/>
                <a:gd name="T32" fmla="*/ 1 w 933"/>
                <a:gd name="T33" fmla="*/ 24 h 136"/>
                <a:gd name="T34" fmla="*/ 2 w 933"/>
                <a:gd name="T35" fmla="*/ 26 h 136"/>
                <a:gd name="T36" fmla="*/ 4 w 933"/>
                <a:gd name="T37" fmla="*/ 28 h 136"/>
                <a:gd name="T38" fmla="*/ 5 w 933"/>
                <a:gd name="T39" fmla="*/ 29 h 136"/>
                <a:gd name="T40" fmla="*/ 8 w 933"/>
                <a:gd name="T41" fmla="*/ 31 h 136"/>
                <a:gd name="T42" fmla="*/ 9 w 933"/>
                <a:gd name="T43" fmla="*/ 31 h 136"/>
                <a:gd name="T44" fmla="*/ 11 w 933"/>
                <a:gd name="T45" fmla="*/ 32 h 136"/>
                <a:gd name="T46" fmla="*/ 13 w 933"/>
                <a:gd name="T47" fmla="*/ 33 h 136"/>
                <a:gd name="T48" fmla="*/ 15 w 933"/>
                <a:gd name="T49" fmla="*/ 33 h 136"/>
                <a:gd name="T50" fmla="*/ 17 w 933"/>
                <a:gd name="T51" fmla="*/ 33 h 136"/>
                <a:gd name="T52" fmla="*/ 18 w 933"/>
                <a:gd name="T53" fmla="*/ 32 h 136"/>
                <a:gd name="T54" fmla="*/ 19 w 933"/>
                <a:gd name="T55" fmla="*/ 31 h 136"/>
                <a:gd name="T56" fmla="*/ 21 w 933"/>
                <a:gd name="T57" fmla="*/ 29 h 136"/>
                <a:gd name="T58" fmla="*/ 22 w 933"/>
                <a:gd name="T59" fmla="*/ 29 h 136"/>
                <a:gd name="T60" fmla="*/ 24 w 933"/>
                <a:gd name="T61" fmla="*/ 27 h 136"/>
                <a:gd name="T62" fmla="*/ 26 w 933"/>
                <a:gd name="T63" fmla="*/ 24 h 136"/>
                <a:gd name="T64" fmla="*/ 27 w 933"/>
                <a:gd name="T65" fmla="*/ 24 h 136"/>
                <a:gd name="T66" fmla="*/ 26 w 933"/>
                <a:gd name="T67" fmla="*/ 20 h 136"/>
                <a:gd name="T68" fmla="*/ 26 w 933"/>
                <a:gd name="T69" fmla="*/ 18 h 136"/>
                <a:gd name="T70" fmla="*/ 26 w 933"/>
                <a:gd name="T71" fmla="*/ 16 h 136"/>
                <a:gd name="T72" fmla="*/ 25 w 933"/>
                <a:gd name="T73" fmla="*/ 13 h 136"/>
                <a:gd name="T74" fmla="*/ 24 w 933"/>
                <a:gd name="T75" fmla="*/ 11 h 136"/>
                <a:gd name="T76" fmla="*/ 24 w 933"/>
                <a:gd name="T77" fmla="*/ 8 h 136"/>
                <a:gd name="T78" fmla="*/ 23 w 933"/>
                <a:gd name="T79" fmla="*/ 7 h 136"/>
                <a:gd name="T80" fmla="*/ 22 w 933"/>
                <a:gd name="T81" fmla="*/ 5 h 1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933"/>
                <a:gd name="T124" fmla="*/ 0 h 136"/>
                <a:gd name="T125" fmla="*/ 933 w 933"/>
                <a:gd name="T126" fmla="*/ 136 h 1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933" h="136">
                  <a:moveTo>
                    <a:pt x="785" y="19"/>
                  </a:moveTo>
                  <a:lnTo>
                    <a:pt x="686" y="10"/>
                  </a:lnTo>
                  <a:lnTo>
                    <a:pt x="588" y="6"/>
                  </a:lnTo>
                  <a:lnTo>
                    <a:pt x="490" y="0"/>
                  </a:lnTo>
                  <a:lnTo>
                    <a:pt x="392" y="0"/>
                  </a:lnTo>
                  <a:lnTo>
                    <a:pt x="293" y="0"/>
                  </a:lnTo>
                  <a:lnTo>
                    <a:pt x="196" y="0"/>
                  </a:lnTo>
                  <a:lnTo>
                    <a:pt x="97" y="2"/>
                  </a:lnTo>
                  <a:lnTo>
                    <a:pt x="0" y="3"/>
                  </a:lnTo>
                  <a:lnTo>
                    <a:pt x="1" y="15"/>
                  </a:lnTo>
                  <a:lnTo>
                    <a:pt x="3" y="27"/>
                  </a:lnTo>
                  <a:lnTo>
                    <a:pt x="4" y="38"/>
                  </a:lnTo>
                  <a:lnTo>
                    <a:pt x="7" y="50"/>
                  </a:lnTo>
                  <a:lnTo>
                    <a:pt x="8" y="62"/>
                  </a:lnTo>
                  <a:lnTo>
                    <a:pt x="10" y="74"/>
                  </a:lnTo>
                  <a:lnTo>
                    <a:pt x="11" y="85"/>
                  </a:lnTo>
                  <a:lnTo>
                    <a:pt x="14" y="97"/>
                  </a:lnTo>
                  <a:lnTo>
                    <a:pt x="73" y="105"/>
                  </a:lnTo>
                  <a:lnTo>
                    <a:pt x="133" y="113"/>
                  </a:lnTo>
                  <a:lnTo>
                    <a:pt x="193" y="119"/>
                  </a:lnTo>
                  <a:lnTo>
                    <a:pt x="257" y="126"/>
                  </a:lnTo>
                  <a:lnTo>
                    <a:pt x="320" y="128"/>
                  </a:lnTo>
                  <a:lnTo>
                    <a:pt x="385" y="132"/>
                  </a:lnTo>
                  <a:lnTo>
                    <a:pt x="450" y="135"/>
                  </a:lnTo>
                  <a:lnTo>
                    <a:pt x="519" y="136"/>
                  </a:lnTo>
                  <a:lnTo>
                    <a:pt x="577" y="135"/>
                  </a:lnTo>
                  <a:lnTo>
                    <a:pt x="632" y="132"/>
                  </a:lnTo>
                  <a:lnTo>
                    <a:pt x="684" y="127"/>
                  </a:lnTo>
                  <a:lnTo>
                    <a:pt x="737" y="123"/>
                  </a:lnTo>
                  <a:lnTo>
                    <a:pt x="786" y="117"/>
                  </a:lnTo>
                  <a:lnTo>
                    <a:pt x="834" y="110"/>
                  </a:lnTo>
                  <a:lnTo>
                    <a:pt x="882" y="102"/>
                  </a:lnTo>
                  <a:lnTo>
                    <a:pt x="933" y="97"/>
                  </a:lnTo>
                  <a:lnTo>
                    <a:pt x="920" y="85"/>
                  </a:lnTo>
                  <a:lnTo>
                    <a:pt x="907" y="75"/>
                  </a:lnTo>
                  <a:lnTo>
                    <a:pt x="893" y="64"/>
                  </a:lnTo>
                  <a:lnTo>
                    <a:pt x="878" y="54"/>
                  </a:lnTo>
                  <a:lnTo>
                    <a:pt x="858" y="44"/>
                  </a:lnTo>
                  <a:lnTo>
                    <a:pt x="837" y="34"/>
                  </a:lnTo>
                  <a:lnTo>
                    <a:pt x="813" y="27"/>
                  </a:lnTo>
                  <a:lnTo>
                    <a:pt x="785" y="19"/>
                  </a:lnTo>
                  <a:close/>
                </a:path>
              </a:pathLst>
            </a:custGeom>
            <a:solidFill>
              <a:srgbClr val="5E12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01" name="Freeform 68"/>
            <p:cNvSpPr>
              <a:spLocks noChangeArrowheads="1"/>
            </p:cNvSpPr>
            <p:nvPr/>
          </p:nvSpPr>
          <p:spPr bwMode="auto">
            <a:xfrm>
              <a:off x="3693" y="3692"/>
              <a:ext cx="598" cy="97"/>
            </a:xfrm>
            <a:custGeom>
              <a:avLst/>
              <a:gdLst>
                <a:gd name="T0" fmla="*/ 22 w 933"/>
                <a:gd name="T1" fmla="*/ 5 h 115"/>
                <a:gd name="T2" fmla="*/ 19 w 933"/>
                <a:gd name="T3" fmla="*/ 3 h 115"/>
                <a:gd name="T4" fmla="*/ 17 w 933"/>
                <a:gd name="T5" fmla="*/ 3 h 115"/>
                <a:gd name="T6" fmla="*/ 14 w 933"/>
                <a:gd name="T7" fmla="*/ 1 h 115"/>
                <a:gd name="T8" fmla="*/ 11 w 933"/>
                <a:gd name="T9" fmla="*/ 1 h 115"/>
                <a:gd name="T10" fmla="*/ 8 w 933"/>
                <a:gd name="T11" fmla="*/ 0 h 115"/>
                <a:gd name="T12" fmla="*/ 5 w 933"/>
                <a:gd name="T13" fmla="*/ 1 h 115"/>
                <a:gd name="T14" fmla="*/ 3 w 933"/>
                <a:gd name="T15" fmla="*/ 1 h 115"/>
                <a:gd name="T16" fmla="*/ 0 w 933"/>
                <a:gd name="T17" fmla="*/ 3 h 115"/>
                <a:gd name="T18" fmla="*/ 1 w 933"/>
                <a:gd name="T19" fmla="*/ 3 h 115"/>
                <a:gd name="T20" fmla="*/ 1 w 933"/>
                <a:gd name="T21" fmla="*/ 6 h 115"/>
                <a:gd name="T22" fmla="*/ 1 w 933"/>
                <a:gd name="T23" fmla="*/ 8 h 115"/>
                <a:gd name="T24" fmla="*/ 1 w 933"/>
                <a:gd name="T25" fmla="*/ 11 h 115"/>
                <a:gd name="T26" fmla="*/ 1 w 933"/>
                <a:gd name="T27" fmla="*/ 13 h 115"/>
                <a:gd name="T28" fmla="*/ 1 w 933"/>
                <a:gd name="T29" fmla="*/ 16 h 115"/>
                <a:gd name="T30" fmla="*/ 1 w 933"/>
                <a:gd name="T31" fmla="*/ 18 h 115"/>
                <a:gd name="T32" fmla="*/ 1 w 933"/>
                <a:gd name="T33" fmla="*/ 21 h 115"/>
                <a:gd name="T34" fmla="*/ 2 w 933"/>
                <a:gd name="T35" fmla="*/ 23 h 115"/>
                <a:gd name="T36" fmla="*/ 4 w 933"/>
                <a:gd name="T37" fmla="*/ 24 h 115"/>
                <a:gd name="T38" fmla="*/ 5 w 933"/>
                <a:gd name="T39" fmla="*/ 25 h 115"/>
                <a:gd name="T40" fmla="*/ 8 w 933"/>
                <a:gd name="T41" fmla="*/ 27 h 115"/>
                <a:gd name="T42" fmla="*/ 9 w 933"/>
                <a:gd name="T43" fmla="*/ 28 h 115"/>
                <a:gd name="T44" fmla="*/ 11 w 933"/>
                <a:gd name="T45" fmla="*/ 29 h 115"/>
                <a:gd name="T46" fmla="*/ 13 w 933"/>
                <a:gd name="T47" fmla="*/ 29 h 115"/>
                <a:gd name="T48" fmla="*/ 15 w 933"/>
                <a:gd name="T49" fmla="*/ 30 h 115"/>
                <a:gd name="T50" fmla="*/ 17 w 933"/>
                <a:gd name="T51" fmla="*/ 29 h 115"/>
                <a:gd name="T52" fmla="*/ 18 w 933"/>
                <a:gd name="T53" fmla="*/ 29 h 115"/>
                <a:gd name="T54" fmla="*/ 19 w 933"/>
                <a:gd name="T55" fmla="*/ 28 h 115"/>
                <a:gd name="T56" fmla="*/ 21 w 933"/>
                <a:gd name="T57" fmla="*/ 26 h 115"/>
                <a:gd name="T58" fmla="*/ 22 w 933"/>
                <a:gd name="T59" fmla="*/ 25 h 115"/>
                <a:gd name="T60" fmla="*/ 24 w 933"/>
                <a:gd name="T61" fmla="*/ 24 h 115"/>
                <a:gd name="T62" fmla="*/ 26 w 933"/>
                <a:gd name="T63" fmla="*/ 22 h 115"/>
                <a:gd name="T64" fmla="*/ 27 w 933"/>
                <a:gd name="T65" fmla="*/ 21 h 115"/>
                <a:gd name="T66" fmla="*/ 26 w 933"/>
                <a:gd name="T67" fmla="*/ 18 h 115"/>
                <a:gd name="T68" fmla="*/ 26 w 933"/>
                <a:gd name="T69" fmla="*/ 16 h 115"/>
                <a:gd name="T70" fmla="*/ 26 w 933"/>
                <a:gd name="T71" fmla="*/ 14 h 115"/>
                <a:gd name="T72" fmla="*/ 25 w 933"/>
                <a:gd name="T73" fmla="*/ 12 h 115"/>
                <a:gd name="T74" fmla="*/ 24 w 933"/>
                <a:gd name="T75" fmla="*/ 10 h 115"/>
                <a:gd name="T76" fmla="*/ 24 w 933"/>
                <a:gd name="T77" fmla="*/ 8 h 115"/>
                <a:gd name="T78" fmla="*/ 23 w 933"/>
                <a:gd name="T79" fmla="*/ 6 h 115"/>
                <a:gd name="T80" fmla="*/ 22 w 933"/>
                <a:gd name="T81" fmla="*/ 5 h 11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933"/>
                <a:gd name="T124" fmla="*/ 0 h 115"/>
                <a:gd name="T125" fmla="*/ 933 w 933"/>
                <a:gd name="T126" fmla="*/ 115 h 11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933" h="115">
                  <a:moveTo>
                    <a:pt x="785" y="18"/>
                  </a:moveTo>
                  <a:lnTo>
                    <a:pt x="686" y="10"/>
                  </a:lnTo>
                  <a:lnTo>
                    <a:pt x="588" y="5"/>
                  </a:lnTo>
                  <a:lnTo>
                    <a:pt x="490" y="1"/>
                  </a:lnTo>
                  <a:lnTo>
                    <a:pt x="392" y="1"/>
                  </a:lnTo>
                  <a:lnTo>
                    <a:pt x="293" y="0"/>
                  </a:lnTo>
                  <a:lnTo>
                    <a:pt x="196" y="1"/>
                  </a:lnTo>
                  <a:lnTo>
                    <a:pt x="97" y="1"/>
                  </a:lnTo>
                  <a:lnTo>
                    <a:pt x="0" y="4"/>
                  </a:lnTo>
                  <a:lnTo>
                    <a:pt x="1" y="13"/>
                  </a:lnTo>
                  <a:lnTo>
                    <a:pt x="3" y="23"/>
                  </a:lnTo>
                  <a:lnTo>
                    <a:pt x="4" y="32"/>
                  </a:lnTo>
                  <a:lnTo>
                    <a:pt x="7" y="43"/>
                  </a:lnTo>
                  <a:lnTo>
                    <a:pt x="8" y="52"/>
                  </a:lnTo>
                  <a:lnTo>
                    <a:pt x="10" y="63"/>
                  </a:lnTo>
                  <a:lnTo>
                    <a:pt x="11" y="72"/>
                  </a:lnTo>
                  <a:lnTo>
                    <a:pt x="14" y="82"/>
                  </a:lnTo>
                  <a:lnTo>
                    <a:pt x="73" y="89"/>
                  </a:lnTo>
                  <a:lnTo>
                    <a:pt x="133" y="95"/>
                  </a:lnTo>
                  <a:lnTo>
                    <a:pt x="193" y="100"/>
                  </a:lnTo>
                  <a:lnTo>
                    <a:pt x="257" y="106"/>
                  </a:lnTo>
                  <a:lnTo>
                    <a:pt x="320" y="108"/>
                  </a:lnTo>
                  <a:lnTo>
                    <a:pt x="385" y="112"/>
                  </a:lnTo>
                  <a:lnTo>
                    <a:pt x="450" y="113"/>
                  </a:lnTo>
                  <a:lnTo>
                    <a:pt x="519" y="115"/>
                  </a:lnTo>
                  <a:lnTo>
                    <a:pt x="577" y="113"/>
                  </a:lnTo>
                  <a:lnTo>
                    <a:pt x="632" y="112"/>
                  </a:lnTo>
                  <a:lnTo>
                    <a:pt x="684" y="108"/>
                  </a:lnTo>
                  <a:lnTo>
                    <a:pt x="737" y="104"/>
                  </a:lnTo>
                  <a:lnTo>
                    <a:pt x="786" y="98"/>
                  </a:lnTo>
                  <a:lnTo>
                    <a:pt x="834" y="93"/>
                  </a:lnTo>
                  <a:lnTo>
                    <a:pt x="882" y="86"/>
                  </a:lnTo>
                  <a:lnTo>
                    <a:pt x="933" y="82"/>
                  </a:lnTo>
                  <a:lnTo>
                    <a:pt x="920" y="72"/>
                  </a:lnTo>
                  <a:lnTo>
                    <a:pt x="907" y="63"/>
                  </a:lnTo>
                  <a:lnTo>
                    <a:pt x="893" y="55"/>
                  </a:lnTo>
                  <a:lnTo>
                    <a:pt x="878" y="47"/>
                  </a:lnTo>
                  <a:lnTo>
                    <a:pt x="858" y="39"/>
                  </a:lnTo>
                  <a:lnTo>
                    <a:pt x="837" y="31"/>
                  </a:lnTo>
                  <a:lnTo>
                    <a:pt x="813" y="23"/>
                  </a:lnTo>
                  <a:lnTo>
                    <a:pt x="785" y="18"/>
                  </a:lnTo>
                  <a:close/>
                </a:path>
              </a:pathLst>
            </a:custGeom>
            <a:solidFill>
              <a:srgbClr val="6B1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02" name="Freeform 69"/>
            <p:cNvSpPr>
              <a:spLocks noChangeArrowheads="1"/>
            </p:cNvSpPr>
            <p:nvPr/>
          </p:nvSpPr>
          <p:spPr bwMode="auto">
            <a:xfrm>
              <a:off x="4196" y="3538"/>
              <a:ext cx="625" cy="282"/>
            </a:xfrm>
            <a:custGeom>
              <a:avLst/>
              <a:gdLst>
                <a:gd name="T0" fmla="*/ 28 w 975"/>
                <a:gd name="T1" fmla="*/ 16 h 338"/>
                <a:gd name="T2" fmla="*/ 23 w 975"/>
                <a:gd name="T3" fmla="*/ 7 h 338"/>
                <a:gd name="T4" fmla="*/ 19 w 975"/>
                <a:gd name="T5" fmla="*/ 2 h 338"/>
                <a:gd name="T6" fmla="*/ 15 w 975"/>
                <a:gd name="T7" fmla="*/ 0 h 338"/>
                <a:gd name="T8" fmla="*/ 12 w 975"/>
                <a:gd name="T9" fmla="*/ 4 h 338"/>
                <a:gd name="T10" fmla="*/ 8 w 975"/>
                <a:gd name="T11" fmla="*/ 11 h 338"/>
                <a:gd name="T12" fmla="*/ 5 w 975"/>
                <a:gd name="T13" fmla="*/ 23 h 338"/>
                <a:gd name="T14" fmla="*/ 3 w 975"/>
                <a:gd name="T15" fmla="*/ 36 h 338"/>
                <a:gd name="T16" fmla="*/ 0 w 975"/>
                <a:gd name="T17" fmla="*/ 50 h 338"/>
                <a:gd name="T18" fmla="*/ 1 w 975"/>
                <a:gd name="T19" fmla="*/ 54 h 338"/>
                <a:gd name="T20" fmla="*/ 1 w 975"/>
                <a:gd name="T21" fmla="*/ 59 h 338"/>
                <a:gd name="T22" fmla="*/ 1 w 975"/>
                <a:gd name="T23" fmla="*/ 63 h 338"/>
                <a:gd name="T24" fmla="*/ 2 w 975"/>
                <a:gd name="T25" fmla="*/ 66 h 338"/>
                <a:gd name="T26" fmla="*/ 3 w 975"/>
                <a:gd name="T27" fmla="*/ 69 h 338"/>
                <a:gd name="T28" fmla="*/ 4 w 975"/>
                <a:gd name="T29" fmla="*/ 72 h 338"/>
                <a:gd name="T30" fmla="*/ 5 w 975"/>
                <a:gd name="T31" fmla="*/ 73 h 338"/>
                <a:gd name="T32" fmla="*/ 6 w 975"/>
                <a:gd name="T33" fmla="*/ 75 h 338"/>
                <a:gd name="T34" fmla="*/ 8 w 975"/>
                <a:gd name="T35" fmla="*/ 75 h 338"/>
                <a:gd name="T36" fmla="*/ 10 w 975"/>
                <a:gd name="T37" fmla="*/ 77 h 338"/>
                <a:gd name="T38" fmla="*/ 12 w 975"/>
                <a:gd name="T39" fmla="*/ 77 h 338"/>
                <a:gd name="T40" fmla="*/ 14 w 975"/>
                <a:gd name="T41" fmla="*/ 78 h 338"/>
                <a:gd name="T42" fmla="*/ 17 w 975"/>
                <a:gd name="T43" fmla="*/ 78 h 338"/>
                <a:gd name="T44" fmla="*/ 19 w 975"/>
                <a:gd name="T45" fmla="*/ 78 h 338"/>
                <a:gd name="T46" fmla="*/ 21 w 975"/>
                <a:gd name="T47" fmla="*/ 78 h 338"/>
                <a:gd name="T48" fmla="*/ 23 w 975"/>
                <a:gd name="T49" fmla="*/ 79 h 338"/>
                <a:gd name="T50" fmla="*/ 24 w 975"/>
                <a:gd name="T51" fmla="*/ 78 h 338"/>
                <a:gd name="T52" fmla="*/ 25 w 975"/>
                <a:gd name="T53" fmla="*/ 73 h 338"/>
                <a:gd name="T54" fmla="*/ 26 w 975"/>
                <a:gd name="T55" fmla="*/ 67 h 338"/>
                <a:gd name="T56" fmla="*/ 26 w 975"/>
                <a:gd name="T57" fmla="*/ 58 h 338"/>
                <a:gd name="T58" fmla="*/ 27 w 975"/>
                <a:gd name="T59" fmla="*/ 48 h 338"/>
                <a:gd name="T60" fmla="*/ 27 w 975"/>
                <a:gd name="T61" fmla="*/ 38 h 338"/>
                <a:gd name="T62" fmla="*/ 28 w 975"/>
                <a:gd name="T63" fmla="*/ 28 h 338"/>
                <a:gd name="T64" fmla="*/ 28 w 975"/>
                <a:gd name="T65" fmla="*/ 16 h 33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75"/>
                <a:gd name="T100" fmla="*/ 0 h 338"/>
                <a:gd name="T101" fmla="*/ 975 w 975"/>
                <a:gd name="T102" fmla="*/ 338 h 33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75" h="338">
                  <a:moveTo>
                    <a:pt x="975" y="70"/>
                  </a:moveTo>
                  <a:lnTo>
                    <a:pt x="808" y="25"/>
                  </a:lnTo>
                  <a:lnTo>
                    <a:pt x="660" y="2"/>
                  </a:lnTo>
                  <a:lnTo>
                    <a:pt x="525" y="0"/>
                  </a:lnTo>
                  <a:lnTo>
                    <a:pt x="403" y="17"/>
                  </a:lnTo>
                  <a:lnTo>
                    <a:pt x="290" y="48"/>
                  </a:lnTo>
                  <a:lnTo>
                    <a:pt x="186" y="94"/>
                  </a:lnTo>
                  <a:lnTo>
                    <a:pt x="90" y="150"/>
                  </a:lnTo>
                  <a:lnTo>
                    <a:pt x="0" y="214"/>
                  </a:lnTo>
                  <a:lnTo>
                    <a:pt x="14" y="233"/>
                  </a:lnTo>
                  <a:lnTo>
                    <a:pt x="32" y="252"/>
                  </a:lnTo>
                  <a:lnTo>
                    <a:pt x="52" y="267"/>
                  </a:lnTo>
                  <a:lnTo>
                    <a:pt x="76" y="283"/>
                  </a:lnTo>
                  <a:lnTo>
                    <a:pt x="101" y="295"/>
                  </a:lnTo>
                  <a:lnTo>
                    <a:pt x="131" y="305"/>
                  </a:lnTo>
                  <a:lnTo>
                    <a:pt x="163" y="313"/>
                  </a:lnTo>
                  <a:lnTo>
                    <a:pt x="200" y="321"/>
                  </a:lnTo>
                  <a:lnTo>
                    <a:pt x="273" y="322"/>
                  </a:lnTo>
                  <a:lnTo>
                    <a:pt x="348" y="325"/>
                  </a:lnTo>
                  <a:lnTo>
                    <a:pt x="423" y="326"/>
                  </a:lnTo>
                  <a:lnTo>
                    <a:pt x="499" y="329"/>
                  </a:lnTo>
                  <a:lnTo>
                    <a:pt x="573" y="330"/>
                  </a:lnTo>
                  <a:lnTo>
                    <a:pt x="648" y="333"/>
                  </a:lnTo>
                  <a:lnTo>
                    <a:pt x="722" y="334"/>
                  </a:lnTo>
                  <a:lnTo>
                    <a:pt x="799" y="338"/>
                  </a:lnTo>
                  <a:lnTo>
                    <a:pt x="841" y="331"/>
                  </a:lnTo>
                  <a:lnTo>
                    <a:pt x="875" y="313"/>
                  </a:lnTo>
                  <a:lnTo>
                    <a:pt x="900" y="286"/>
                  </a:lnTo>
                  <a:lnTo>
                    <a:pt x="921" y="250"/>
                  </a:lnTo>
                  <a:lnTo>
                    <a:pt x="935" y="209"/>
                  </a:lnTo>
                  <a:lnTo>
                    <a:pt x="950" y="163"/>
                  </a:lnTo>
                  <a:lnTo>
                    <a:pt x="961" y="116"/>
                  </a:lnTo>
                  <a:lnTo>
                    <a:pt x="975" y="70"/>
                  </a:lnTo>
                  <a:close/>
                </a:path>
              </a:pathLst>
            </a:custGeom>
            <a:solidFill>
              <a:srgbClr val="6317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03" name="Freeform 70"/>
            <p:cNvSpPr>
              <a:spLocks noChangeArrowheads="1"/>
            </p:cNvSpPr>
            <p:nvPr/>
          </p:nvSpPr>
          <p:spPr bwMode="auto">
            <a:xfrm>
              <a:off x="4217" y="3546"/>
              <a:ext cx="583" cy="262"/>
            </a:xfrm>
            <a:custGeom>
              <a:avLst/>
              <a:gdLst>
                <a:gd name="T0" fmla="*/ 26 w 909"/>
                <a:gd name="T1" fmla="*/ 15 h 315"/>
                <a:gd name="T2" fmla="*/ 22 w 909"/>
                <a:gd name="T3" fmla="*/ 5 h 315"/>
                <a:gd name="T4" fmla="*/ 18 w 909"/>
                <a:gd name="T5" fmla="*/ 1 h 315"/>
                <a:gd name="T6" fmla="*/ 14 w 909"/>
                <a:gd name="T7" fmla="*/ 0 h 315"/>
                <a:gd name="T8" fmla="*/ 11 w 909"/>
                <a:gd name="T9" fmla="*/ 3 h 315"/>
                <a:gd name="T10" fmla="*/ 8 w 909"/>
                <a:gd name="T11" fmla="*/ 10 h 315"/>
                <a:gd name="T12" fmla="*/ 5 w 909"/>
                <a:gd name="T13" fmla="*/ 20 h 315"/>
                <a:gd name="T14" fmla="*/ 3 w 909"/>
                <a:gd name="T15" fmla="*/ 32 h 315"/>
                <a:gd name="T16" fmla="*/ 0 w 909"/>
                <a:gd name="T17" fmla="*/ 46 h 315"/>
                <a:gd name="T18" fmla="*/ 1 w 909"/>
                <a:gd name="T19" fmla="*/ 50 h 315"/>
                <a:gd name="T20" fmla="*/ 1 w 909"/>
                <a:gd name="T21" fmla="*/ 53 h 315"/>
                <a:gd name="T22" fmla="*/ 1 w 909"/>
                <a:gd name="T23" fmla="*/ 57 h 315"/>
                <a:gd name="T24" fmla="*/ 2 w 909"/>
                <a:gd name="T25" fmla="*/ 60 h 315"/>
                <a:gd name="T26" fmla="*/ 3 w 909"/>
                <a:gd name="T27" fmla="*/ 63 h 315"/>
                <a:gd name="T28" fmla="*/ 3 w 909"/>
                <a:gd name="T29" fmla="*/ 65 h 315"/>
                <a:gd name="T30" fmla="*/ 4 w 909"/>
                <a:gd name="T31" fmla="*/ 67 h 315"/>
                <a:gd name="T32" fmla="*/ 5 w 909"/>
                <a:gd name="T33" fmla="*/ 68 h 315"/>
                <a:gd name="T34" fmla="*/ 8 w 909"/>
                <a:gd name="T35" fmla="*/ 68 h 315"/>
                <a:gd name="T36" fmla="*/ 9 w 909"/>
                <a:gd name="T37" fmla="*/ 69 h 315"/>
                <a:gd name="T38" fmla="*/ 12 w 909"/>
                <a:gd name="T39" fmla="*/ 70 h 315"/>
                <a:gd name="T40" fmla="*/ 13 w 909"/>
                <a:gd name="T41" fmla="*/ 70 h 315"/>
                <a:gd name="T42" fmla="*/ 15 w 909"/>
                <a:gd name="T43" fmla="*/ 70 h 315"/>
                <a:gd name="T44" fmla="*/ 17 w 909"/>
                <a:gd name="T45" fmla="*/ 71 h 315"/>
                <a:gd name="T46" fmla="*/ 19 w 909"/>
                <a:gd name="T47" fmla="*/ 72 h 315"/>
                <a:gd name="T48" fmla="*/ 21 w 909"/>
                <a:gd name="T49" fmla="*/ 72 h 315"/>
                <a:gd name="T50" fmla="*/ 22 w 909"/>
                <a:gd name="T51" fmla="*/ 70 h 315"/>
                <a:gd name="T52" fmla="*/ 24 w 909"/>
                <a:gd name="T53" fmla="*/ 67 h 315"/>
                <a:gd name="T54" fmla="*/ 24 w 909"/>
                <a:gd name="T55" fmla="*/ 61 h 315"/>
                <a:gd name="T56" fmla="*/ 24 w 909"/>
                <a:gd name="T57" fmla="*/ 53 h 315"/>
                <a:gd name="T58" fmla="*/ 25 w 909"/>
                <a:gd name="T59" fmla="*/ 44 h 315"/>
                <a:gd name="T60" fmla="*/ 26 w 909"/>
                <a:gd name="T61" fmla="*/ 35 h 315"/>
                <a:gd name="T62" fmla="*/ 26 w 909"/>
                <a:gd name="T63" fmla="*/ 25 h 315"/>
                <a:gd name="T64" fmla="*/ 26 w 909"/>
                <a:gd name="T65" fmla="*/ 15 h 31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09"/>
                <a:gd name="T100" fmla="*/ 0 h 315"/>
                <a:gd name="T101" fmla="*/ 909 w 909"/>
                <a:gd name="T102" fmla="*/ 315 h 31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09" h="315">
                  <a:moveTo>
                    <a:pt x="909" y="66"/>
                  </a:moveTo>
                  <a:lnTo>
                    <a:pt x="753" y="22"/>
                  </a:lnTo>
                  <a:lnTo>
                    <a:pt x="615" y="1"/>
                  </a:lnTo>
                  <a:lnTo>
                    <a:pt x="488" y="0"/>
                  </a:lnTo>
                  <a:lnTo>
                    <a:pt x="375" y="16"/>
                  </a:lnTo>
                  <a:lnTo>
                    <a:pt x="269" y="46"/>
                  </a:lnTo>
                  <a:lnTo>
                    <a:pt x="173" y="87"/>
                  </a:lnTo>
                  <a:lnTo>
                    <a:pt x="83" y="138"/>
                  </a:lnTo>
                  <a:lnTo>
                    <a:pt x="0" y="198"/>
                  </a:lnTo>
                  <a:lnTo>
                    <a:pt x="11" y="217"/>
                  </a:lnTo>
                  <a:lnTo>
                    <a:pt x="28" y="235"/>
                  </a:lnTo>
                  <a:lnTo>
                    <a:pt x="48" y="249"/>
                  </a:lnTo>
                  <a:lnTo>
                    <a:pt x="70" y="264"/>
                  </a:lnTo>
                  <a:lnTo>
                    <a:pt x="94" y="274"/>
                  </a:lnTo>
                  <a:lnTo>
                    <a:pt x="122" y="285"/>
                  </a:lnTo>
                  <a:lnTo>
                    <a:pt x="152" y="291"/>
                  </a:lnTo>
                  <a:lnTo>
                    <a:pt x="186" y="298"/>
                  </a:lnTo>
                  <a:lnTo>
                    <a:pt x="255" y="299"/>
                  </a:lnTo>
                  <a:lnTo>
                    <a:pt x="324" y="301"/>
                  </a:lnTo>
                  <a:lnTo>
                    <a:pt x="393" y="303"/>
                  </a:lnTo>
                  <a:lnTo>
                    <a:pt x="464" y="305"/>
                  </a:lnTo>
                  <a:lnTo>
                    <a:pt x="533" y="307"/>
                  </a:lnTo>
                  <a:lnTo>
                    <a:pt x="604" y="309"/>
                  </a:lnTo>
                  <a:lnTo>
                    <a:pt x="673" y="312"/>
                  </a:lnTo>
                  <a:lnTo>
                    <a:pt x="743" y="315"/>
                  </a:lnTo>
                  <a:lnTo>
                    <a:pt x="783" y="308"/>
                  </a:lnTo>
                  <a:lnTo>
                    <a:pt x="814" y="292"/>
                  </a:lnTo>
                  <a:lnTo>
                    <a:pt x="838" y="266"/>
                  </a:lnTo>
                  <a:lnTo>
                    <a:pt x="858" y="234"/>
                  </a:lnTo>
                  <a:lnTo>
                    <a:pt x="872" y="194"/>
                  </a:lnTo>
                  <a:lnTo>
                    <a:pt x="885" y="153"/>
                  </a:lnTo>
                  <a:lnTo>
                    <a:pt x="896" y="108"/>
                  </a:lnTo>
                  <a:lnTo>
                    <a:pt x="909" y="66"/>
                  </a:lnTo>
                  <a:close/>
                </a:path>
              </a:pathLst>
            </a:custGeom>
            <a:solidFill>
              <a:srgbClr val="7024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04" name="Freeform 71"/>
            <p:cNvSpPr>
              <a:spLocks noChangeArrowheads="1"/>
            </p:cNvSpPr>
            <p:nvPr/>
          </p:nvSpPr>
          <p:spPr bwMode="auto">
            <a:xfrm>
              <a:off x="4237" y="3555"/>
              <a:ext cx="540" cy="242"/>
            </a:xfrm>
            <a:custGeom>
              <a:avLst/>
              <a:gdLst>
                <a:gd name="T0" fmla="*/ 24 w 843"/>
                <a:gd name="T1" fmla="*/ 14 h 291"/>
                <a:gd name="T2" fmla="*/ 20 w 843"/>
                <a:gd name="T3" fmla="*/ 5 h 291"/>
                <a:gd name="T4" fmla="*/ 16 w 843"/>
                <a:gd name="T5" fmla="*/ 1 h 291"/>
                <a:gd name="T6" fmla="*/ 13 w 843"/>
                <a:gd name="T7" fmla="*/ 0 h 291"/>
                <a:gd name="T8" fmla="*/ 10 w 843"/>
                <a:gd name="T9" fmla="*/ 3 h 291"/>
                <a:gd name="T10" fmla="*/ 7 w 843"/>
                <a:gd name="T11" fmla="*/ 10 h 291"/>
                <a:gd name="T12" fmla="*/ 4 w 843"/>
                <a:gd name="T13" fmla="*/ 18 h 291"/>
                <a:gd name="T14" fmla="*/ 2 w 843"/>
                <a:gd name="T15" fmla="*/ 29 h 291"/>
                <a:gd name="T16" fmla="*/ 0 w 843"/>
                <a:gd name="T17" fmla="*/ 42 h 291"/>
                <a:gd name="T18" fmla="*/ 1 w 843"/>
                <a:gd name="T19" fmla="*/ 47 h 291"/>
                <a:gd name="T20" fmla="*/ 1 w 843"/>
                <a:gd name="T21" fmla="*/ 50 h 291"/>
                <a:gd name="T22" fmla="*/ 1 w 843"/>
                <a:gd name="T23" fmla="*/ 53 h 291"/>
                <a:gd name="T24" fmla="*/ 2 w 843"/>
                <a:gd name="T25" fmla="*/ 56 h 291"/>
                <a:gd name="T26" fmla="*/ 3 w 843"/>
                <a:gd name="T27" fmla="*/ 58 h 291"/>
                <a:gd name="T28" fmla="*/ 3 w 843"/>
                <a:gd name="T29" fmla="*/ 60 h 291"/>
                <a:gd name="T30" fmla="*/ 4 w 843"/>
                <a:gd name="T31" fmla="*/ 62 h 291"/>
                <a:gd name="T32" fmla="*/ 5 w 843"/>
                <a:gd name="T33" fmla="*/ 63 h 291"/>
                <a:gd name="T34" fmla="*/ 7 w 843"/>
                <a:gd name="T35" fmla="*/ 63 h 291"/>
                <a:gd name="T36" fmla="*/ 8 w 843"/>
                <a:gd name="T37" fmla="*/ 64 h 291"/>
                <a:gd name="T38" fmla="*/ 10 w 843"/>
                <a:gd name="T39" fmla="*/ 64 h 291"/>
                <a:gd name="T40" fmla="*/ 12 w 843"/>
                <a:gd name="T41" fmla="*/ 64 h 291"/>
                <a:gd name="T42" fmla="*/ 14 w 843"/>
                <a:gd name="T43" fmla="*/ 65 h 291"/>
                <a:gd name="T44" fmla="*/ 15 w 843"/>
                <a:gd name="T45" fmla="*/ 66 h 291"/>
                <a:gd name="T46" fmla="*/ 18 w 843"/>
                <a:gd name="T47" fmla="*/ 67 h 291"/>
                <a:gd name="T48" fmla="*/ 19 w 843"/>
                <a:gd name="T49" fmla="*/ 67 h 291"/>
                <a:gd name="T50" fmla="*/ 20 w 843"/>
                <a:gd name="T51" fmla="*/ 65 h 291"/>
                <a:gd name="T52" fmla="*/ 21 w 843"/>
                <a:gd name="T53" fmla="*/ 62 h 291"/>
                <a:gd name="T54" fmla="*/ 22 w 843"/>
                <a:gd name="T55" fmla="*/ 56 h 291"/>
                <a:gd name="T56" fmla="*/ 22 w 843"/>
                <a:gd name="T57" fmla="*/ 50 h 291"/>
                <a:gd name="T58" fmla="*/ 23 w 843"/>
                <a:gd name="T59" fmla="*/ 42 h 291"/>
                <a:gd name="T60" fmla="*/ 23 w 843"/>
                <a:gd name="T61" fmla="*/ 32 h 291"/>
                <a:gd name="T62" fmla="*/ 24 w 843"/>
                <a:gd name="T63" fmla="*/ 22 h 291"/>
                <a:gd name="T64" fmla="*/ 24 w 843"/>
                <a:gd name="T65" fmla="*/ 14 h 29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43"/>
                <a:gd name="T100" fmla="*/ 0 h 291"/>
                <a:gd name="T101" fmla="*/ 843 w 843"/>
                <a:gd name="T102" fmla="*/ 291 h 29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43" h="291">
                  <a:moveTo>
                    <a:pt x="843" y="61"/>
                  </a:moveTo>
                  <a:lnTo>
                    <a:pt x="700" y="21"/>
                  </a:lnTo>
                  <a:lnTo>
                    <a:pt x="572" y="1"/>
                  </a:lnTo>
                  <a:lnTo>
                    <a:pt x="454" y="0"/>
                  </a:lnTo>
                  <a:lnTo>
                    <a:pt x="349" y="14"/>
                  </a:lnTo>
                  <a:lnTo>
                    <a:pt x="250" y="42"/>
                  </a:lnTo>
                  <a:lnTo>
                    <a:pt x="161" y="81"/>
                  </a:lnTo>
                  <a:lnTo>
                    <a:pt x="78" y="128"/>
                  </a:lnTo>
                  <a:lnTo>
                    <a:pt x="0" y="184"/>
                  </a:lnTo>
                  <a:lnTo>
                    <a:pt x="11" y="201"/>
                  </a:lnTo>
                  <a:lnTo>
                    <a:pt x="27" y="218"/>
                  </a:lnTo>
                  <a:lnTo>
                    <a:pt x="44" y="231"/>
                  </a:lnTo>
                  <a:lnTo>
                    <a:pt x="66" y="244"/>
                  </a:lnTo>
                  <a:lnTo>
                    <a:pt x="87" y="255"/>
                  </a:lnTo>
                  <a:lnTo>
                    <a:pt x="113" y="264"/>
                  </a:lnTo>
                  <a:lnTo>
                    <a:pt x="141" y="270"/>
                  </a:lnTo>
                  <a:lnTo>
                    <a:pt x="172" y="276"/>
                  </a:lnTo>
                  <a:lnTo>
                    <a:pt x="236" y="277"/>
                  </a:lnTo>
                  <a:lnTo>
                    <a:pt x="301" y="279"/>
                  </a:lnTo>
                  <a:lnTo>
                    <a:pt x="366" y="281"/>
                  </a:lnTo>
                  <a:lnTo>
                    <a:pt x="431" y="283"/>
                  </a:lnTo>
                  <a:lnTo>
                    <a:pt x="494" y="285"/>
                  </a:lnTo>
                  <a:lnTo>
                    <a:pt x="560" y="287"/>
                  </a:lnTo>
                  <a:lnTo>
                    <a:pt x="624" y="289"/>
                  </a:lnTo>
                  <a:lnTo>
                    <a:pt x="690" y="291"/>
                  </a:lnTo>
                  <a:lnTo>
                    <a:pt x="726" y="285"/>
                  </a:lnTo>
                  <a:lnTo>
                    <a:pt x="755" y="270"/>
                  </a:lnTo>
                  <a:lnTo>
                    <a:pt x="778" y="245"/>
                  </a:lnTo>
                  <a:lnTo>
                    <a:pt x="796" y="215"/>
                  </a:lnTo>
                  <a:lnTo>
                    <a:pt x="809" y="179"/>
                  </a:lnTo>
                  <a:lnTo>
                    <a:pt x="820" y="140"/>
                  </a:lnTo>
                  <a:lnTo>
                    <a:pt x="830" y="99"/>
                  </a:lnTo>
                  <a:lnTo>
                    <a:pt x="843" y="61"/>
                  </a:lnTo>
                  <a:close/>
                </a:path>
              </a:pathLst>
            </a:custGeom>
            <a:solidFill>
              <a:srgbClr val="8033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05" name="Freeform 72"/>
            <p:cNvSpPr>
              <a:spLocks noChangeArrowheads="1"/>
            </p:cNvSpPr>
            <p:nvPr/>
          </p:nvSpPr>
          <p:spPr bwMode="auto">
            <a:xfrm>
              <a:off x="4259" y="3560"/>
              <a:ext cx="496" cy="228"/>
            </a:xfrm>
            <a:custGeom>
              <a:avLst/>
              <a:gdLst>
                <a:gd name="T0" fmla="*/ 22 w 775"/>
                <a:gd name="T1" fmla="*/ 15 h 270"/>
                <a:gd name="T2" fmla="*/ 18 w 775"/>
                <a:gd name="T3" fmla="*/ 5 h 270"/>
                <a:gd name="T4" fmla="*/ 15 w 775"/>
                <a:gd name="T5" fmla="*/ 1 h 270"/>
                <a:gd name="T6" fmla="*/ 12 w 775"/>
                <a:gd name="T7" fmla="*/ 0 h 270"/>
                <a:gd name="T8" fmla="*/ 9 w 775"/>
                <a:gd name="T9" fmla="*/ 3 h 270"/>
                <a:gd name="T10" fmla="*/ 6 w 775"/>
                <a:gd name="T11" fmla="*/ 10 h 270"/>
                <a:gd name="T12" fmla="*/ 4 w 775"/>
                <a:gd name="T13" fmla="*/ 19 h 270"/>
                <a:gd name="T14" fmla="*/ 2 w 775"/>
                <a:gd name="T15" fmla="*/ 30 h 270"/>
                <a:gd name="T16" fmla="*/ 0 w 775"/>
                <a:gd name="T17" fmla="*/ 44 h 270"/>
                <a:gd name="T18" fmla="*/ 1 w 775"/>
                <a:gd name="T19" fmla="*/ 48 h 270"/>
                <a:gd name="T20" fmla="*/ 1 w 775"/>
                <a:gd name="T21" fmla="*/ 52 h 270"/>
                <a:gd name="T22" fmla="*/ 1 w 775"/>
                <a:gd name="T23" fmla="*/ 55 h 270"/>
                <a:gd name="T24" fmla="*/ 2 w 775"/>
                <a:gd name="T25" fmla="*/ 58 h 270"/>
                <a:gd name="T26" fmla="*/ 2 w 775"/>
                <a:gd name="T27" fmla="*/ 60 h 270"/>
                <a:gd name="T28" fmla="*/ 3 w 775"/>
                <a:gd name="T29" fmla="*/ 62 h 270"/>
                <a:gd name="T30" fmla="*/ 4 w 775"/>
                <a:gd name="T31" fmla="*/ 64 h 270"/>
                <a:gd name="T32" fmla="*/ 4 w 775"/>
                <a:gd name="T33" fmla="*/ 66 h 270"/>
                <a:gd name="T34" fmla="*/ 6 w 775"/>
                <a:gd name="T35" fmla="*/ 67 h 270"/>
                <a:gd name="T36" fmla="*/ 8 w 775"/>
                <a:gd name="T37" fmla="*/ 67 h 270"/>
                <a:gd name="T38" fmla="*/ 10 w 775"/>
                <a:gd name="T39" fmla="*/ 68 h 270"/>
                <a:gd name="T40" fmla="*/ 12 w 775"/>
                <a:gd name="T41" fmla="*/ 68 h 270"/>
                <a:gd name="T42" fmla="*/ 13 w 775"/>
                <a:gd name="T43" fmla="*/ 68 h 270"/>
                <a:gd name="T44" fmla="*/ 14 w 775"/>
                <a:gd name="T45" fmla="*/ 68 h 270"/>
                <a:gd name="T46" fmla="*/ 16 w 775"/>
                <a:gd name="T47" fmla="*/ 69 h 270"/>
                <a:gd name="T48" fmla="*/ 18 w 775"/>
                <a:gd name="T49" fmla="*/ 71 h 270"/>
                <a:gd name="T50" fmla="*/ 19 w 775"/>
                <a:gd name="T51" fmla="*/ 68 h 270"/>
                <a:gd name="T52" fmla="*/ 19 w 775"/>
                <a:gd name="T53" fmla="*/ 64 h 270"/>
                <a:gd name="T54" fmla="*/ 20 w 775"/>
                <a:gd name="T55" fmla="*/ 58 h 270"/>
                <a:gd name="T56" fmla="*/ 21 w 775"/>
                <a:gd name="T57" fmla="*/ 51 h 270"/>
                <a:gd name="T58" fmla="*/ 21 w 775"/>
                <a:gd name="T59" fmla="*/ 43 h 270"/>
                <a:gd name="T60" fmla="*/ 21 w 775"/>
                <a:gd name="T61" fmla="*/ 34 h 270"/>
                <a:gd name="T62" fmla="*/ 21 w 775"/>
                <a:gd name="T63" fmla="*/ 25 h 270"/>
                <a:gd name="T64" fmla="*/ 22 w 775"/>
                <a:gd name="T65" fmla="*/ 15 h 27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75"/>
                <a:gd name="T100" fmla="*/ 0 h 270"/>
                <a:gd name="T101" fmla="*/ 775 w 775"/>
                <a:gd name="T102" fmla="*/ 270 h 27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75" h="270">
                  <a:moveTo>
                    <a:pt x="775" y="57"/>
                  </a:moveTo>
                  <a:lnTo>
                    <a:pt x="644" y="19"/>
                  </a:lnTo>
                  <a:lnTo>
                    <a:pt x="525" y="1"/>
                  </a:lnTo>
                  <a:lnTo>
                    <a:pt x="418" y="0"/>
                  </a:lnTo>
                  <a:lnTo>
                    <a:pt x="320" y="13"/>
                  </a:lnTo>
                  <a:lnTo>
                    <a:pt x="230" y="38"/>
                  </a:lnTo>
                  <a:lnTo>
                    <a:pt x="148" y="74"/>
                  </a:lnTo>
                  <a:lnTo>
                    <a:pt x="72" y="119"/>
                  </a:lnTo>
                  <a:lnTo>
                    <a:pt x="0" y="170"/>
                  </a:lnTo>
                  <a:lnTo>
                    <a:pt x="11" y="185"/>
                  </a:lnTo>
                  <a:lnTo>
                    <a:pt x="25" y="201"/>
                  </a:lnTo>
                  <a:lnTo>
                    <a:pt x="41" y="213"/>
                  </a:lnTo>
                  <a:lnTo>
                    <a:pt x="61" y="226"/>
                  </a:lnTo>
                  <a:lnTo>
                    <a:pt x="80" y="235"/>
                  </a:lnTo>
                  <a:lnTo>
                    <a:pt x="104" y="243"/>
                  </a:lnTo>
                  <a:lnTo>
                    <a:pt x="130" y="249"/>
                  </a:lnTo>
                  <a:lnTo>
                    <a:pt x="158" y="254"/>
                  </a:lnTo>
                  <a:lnTo>
                    <a:pt x="217" y="256"/>
                  </a:lnTo>
                  <a:lnTo>
                    <a:pt x="277" y="258"/>
                  </a:lnTo>
                  <a:lnTo>
                    <a:pt x="336" y="260"/>
                  </a:lnTo>
                  <a:lnTo>
                    <a:pt x="395" y="262"/>
                  </a:lnTo>
                  <a:lnTo>
                    <a:pt x="454" y="264"/>
                  </a:lnTo>
                  <a:lnTo>
                    <a:pt x="514" y="266"/>
                  </a:lnTo>
                  <a:lnTo>
                    <a:pt x="573" y="268"/>
                  </a:lnTo>
                  <a:lnTo>
                    <a:pt x="634" y="270"/>
                  </a:lnTo>
                  <a:lnTo>
                    <a:pt x="668" y="264"/>
                  </a:lnTo>
                  <a:lnTo>
                    <a:pt x="694" y="249"/>
                  </a:lnTo>
                  <a:lnTo>
                    <a:pt x="714" y="226"/>
                  </a:lnTo>
                  <a:lnTo>
                    <a:pt x="731" y="198"/>
                  </a:lnTo>
                  <a:lnTo>
                    <a:pt x="744" y="164"/>
                  </a:lnTo>
                  <a:lnTo>
                    <a:pt x="755" y="129"/>
                  </a:lnTo>
                  <a:lnTo>
                    <a:pt x="763" y="93"/>
                  </a:lnTo>
                  <a:lnTo>
                    <a:pt x="775" y="57"/>
                  </a:lnTo>
                  <a:close/>
                </a:path>
              </a:pathLst>
            </a:custGeom>
            <a:solidFill>
              <a:srgbClr val="8F42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06" name="Freeform 73"/>
            <p:cNvSpPr>
              <a:spLocks noChangeArrowheads="1"/>
            </p:cNvSpPr>
            <p:nvPr/>
          </p:nvSpPr>
          <p:spPr bwMode="auto">
            <a:xfrm>
              <a:off x="4322" y="3630"/>
              <a:ext cx="187" cy="274"/>
            </a:xfrm>
            <a:custGeom>
              <a:avLst/>
              <a:gdLst>
                <a:gd name="T0" fmla="*/ 7 w 289"/>
                <a:gd name="T1" fmla="*/ 64 h 329"/>
                <a:gd name="T2" fmla="*/ 8 w 289"/>
                <a:gd name="T3" fmla="*/ 56 h 329"/>
                <a:gd name="T4" fmla="*/ 8 w 289"/>
                <a:gd name="T5" fmla="*/ 48 h 329"/>
                <a:gd name="T6" fmla="*/ 8 w 289"/>
                <a:gd name="T7" fmla="*/ 40 h 329"/>
                <a:gd name="T8" fmla="*/ 8 w 289"/>
                <a:gd name="T9" fmla="*/ 32 h 329"/>
                <a:gd name="T10" fmla="*/ 8 w 289"/>
                <a:gd name="T11" fmla="*/ 24 h 329"/>
                <a:gd name="T12" fmla="*/ 9 w 289"/>
                <a:gd name="T13" fmla="*/ 15 h 329"/>
                <a:gd name="T14" fmla="*/ 9 w 289"/>
                <a:gd name="T15" fmla="*/ 7 h 329"/>
                <a:gd name="T16" fmla="*/ 9 w 289"/>
                <a:gd name="T17" fmla="*/ 0 h 329"/>
                <a:gd name="T18" fmla="*/ 6 w 289"/>
                <a:gd name="T19" fmla="*/ 1 h 329"/>
                <a:gd name="T20" fmla="*/ 5 w 289"/>
                <a:gd name="T21" fmla="*/ 2 h 329"/>
                <a:gd name="T22" fmla="*/ 4 w 289"/>
                <a:gd name="T23" fmla="*/ 7 h 329"/>
                <a:gd name="T24" fmla="*/ 3 w 289"/>
                <a:gd name="T25" fmla="*/ 12 h 329"/>
                <a:gd name="T26" fmla="*/ 1 w 289"/>
                <a:gd name="T27" fmla="*/ 21 h 329"/>
                <a:gd name="T28" fmla="*/ 1 w 289"/>
                <a:gd name="T29" fmla="*/ 31 h 329"/>
                <a:gd name="T30" fmla="*/ 1 w 289"/>
                <a:gd name="T31" fmla="*/ 42 h 329"/>
                <a:gd name="T32" fmla="*/ 0 w 289"/>
                <a:gd name="T33" fmla="*/ 57 h 329"/>
                <a:gd name="T34" fmla="*/ 1 w 289"/>
                <a:gd name="T35" fmla="*/ 66 h 329"/>
                <a:gd name="T36" fmla="*/ 1 w 289"/>
                <a:gd name="T37" fmla="*/ 72 h 329"/>
                <a:gd name="T38" fmla="*/ 2 w 289"/>
                <a:gd name="T39" fmla="*/ 76 h 329"/>
                <a:gd name="T40" fmla="*/ 3 w 289"/>
                <a:gd name="T41" fmla="*/ 77 h 329"/>
                <a:gd name="T42" fmla="*/ 4 w 289"/>
                <a:gd name="T43" fmla="*/ 75 h 329"/>
                <a:gd name="T44" fmla="*/ 5 w 289"/>
                <a:gd name="T45" fmla="*/ 72 h 329"/>
                <a:gd name="T46" fmla="*/ 6 w 289"/>
                <a:gd name="T47" fmla="*/ 68 h 329"/>
                <a:gd name="T48" fmla="*/ 7 w 289"/>
                <a:gd name="T49" fmla="*/ 64 h 3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89"/>
                <a:gd name="T76" fmla="*/ 0 h 329"/>
                <a:gd name="T77" fmla="*/ 289 w 289"/>
                <a:gd name="T78" fmla="*/ 329 h 3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89" h="329">
                  <a:moveTo>
                    <a:pt x="240" y="280"/>
                  </a:moveTo>
                  <a:lnTo>
                    <a:pt x="246" y="244"/>
                  </a:lnTo>
                  <a:lnTo>
                    <a:pt x="251" y="209"/>
                  </a:lnTo>
                  <a:lnTo>
                    <a:pt x="257" y="174"/>
                  </a:lnTo>
                  <a:lnTo>
                    <a:pt x="264" y="140"/>
                  </a:lnTo>
                  <a:lnTo>
                    <a:pt x="270" y="105"/>
                  </a:lnTo>
                  <a:lnTo>
                    <a:pt x="277" y="69"/>
                  </a:lnTo>
                  <a:lnTo>
                    <a:pt x="282" y="34"/>
                  </a:lnTo>
                  <a:lnTo>
                    <a:pt x="289" y="0"/>
                  </a:lnTo>
                  <a:lnTo>
                    <a:pt x="225" y="1"/>
                  </a:lnTo>
                  <a:lnTo>
                    <a:pt x="168" y="12"/>
                  </a:lnTo>
                  <a:lnTo>
                    <a:pt x="119" y="30"/>
                  </a:lnTo>
                  <a:lnTo>
                    <a:pt x="79" y="56"/>
                  </a:lnTo>
                  <a:lnTo>
                    <a:pt x="45" y="90"/>
                  </a:lnTo>
                  <a:lnTo>
                    <a:pt x="21" y="133"/>
                  </a:lnTo>
                  <a:lnTo>
                    <a:pt x="6" y="184"/>
                  </a:lnTo>
                  <a:lnTo>
                    <a:pt x="0" y="246"/>
                  </a:lnTo>
                  <a:lnTo>
                    <a:pt x="16" y="286"/>
                  </a:lnTo>
                  <a:lnTo>
                    <a:pt x="38" y="312"/>
                  </a:lnTo>
                  <a:lnTo>
                    <a:pt x="64" y="325"/>
                  </a:lnTo>
                  <a:lnTo>
                    <a:pt x="96" y="329"/>
                  </a:lnTo>
                  <a:lnTo>
                    <a:pt x="129" y="323"/>
                  </a:lnTo>
                  <a:lnTo>
                    <a:pt x="164" y="311"/>
                  </a:lnTo>
                  <a:lnTo>
                    <a:pt x="202" y="295"/>
                  </a:lnTo>
                  <a:lnTo>
                    <a:pt x="240" y="280"/>
                  </a:lnTo>
                  <a:close/>
                </a:path>
              </a:pathLst>
            </a:custGeom>
            <a:solidFill>
              <a:srgbClr val="802B2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07" name="Freeform 74"/>
            <p:cNvSpPr>
              <a:spLocks noChangeArrowheads="1"/>
            </p:cNvSpPr>
            <p:nvPr/>
          </p:nvSpPr>
          <p:spPr bwMode="auto">
            <a:xfrm>
              <a:off x="4347" y="3672"/>
              <a:ext cx="137" cy="201"/>
            </a:xfrm>
            <a:custGeom>
              <a:avLst/>
              <a:gdLst>
                <a:gd name="T0" fmla="*/ 5 w 212"/>
                <a:gd name="T1" fmla="*/ 49 h 240"/>
                <a:gd name="T2" fmla="*/ 6 w 212"/>
                <a:gd name="T3" fmla="*/ 44 h 240"/>
                <a:gd name="T4" fmla="*/ 6 w 212"/>
                <a:gd name="T5" fmla="*/ 37 h 240"/>
                <a:gd name="T6" fmla="*/ 6 w 212"/>
                <a:gd name="T7" fmla="*/ 31 h 240"/>
                <a:gd name="T8" fmla="*/ 6 w 212"/>
                <a:gd name="T9" fmla="*/ 23 h 240"/>
                <a:gd name="T10" fmla="*/ 6 w 212"/>
                <a:gd name="T11" fmla="*/ 19 h 240"/>
                <a:gd name="T12" fmla="*/ 6 w 212"/>
                <a:gd name="T13" fmla="*/ 13 h 240"/>
                <a:gd name="T14" fmla="*/ 6 w 212"/>
                <a:gd name="T15" fmla="*/ 7 h 240"/>
                <a:gd name="T16" fmla="*/ 6 w 212"/>
                <a:gd name="T17" fmla="*/ 0 h 240"/>
                <a:gd name="T18" fmla="*/ 5 w 212"/>
                <a:gd name="T19" fmla="*/ 0 h 240"/>
                <a:gd name="T20" fmla="*/ 4 w 212"/>
                <a:gd name="T21" fmla="*/ 3 h 240"/>
                <a:gd name="T22" fmla="*/ 3 w 212"/>
                <a:gd name="T23" fmla="*/ 6 h 240"/>
                <a:gd name="T24" fmla="*/ 2 w 212"/>
                <a:gd name="T25" fmla="*/ 9 h 240"/>
                <a:gd name="T26" fmla="*/ 1 w 212"/>
                <a:gd name="T27" fmla="*/ 16 h 240"/>
                <a:gd name="T28" fmla="*/ 1 w 212"/>
                <a:gd name="T29" fmla="*/ 23 h 240"/>
                <a:gd name="T30" fmla="*/ 1 w 212"/>
                <a:gd name="T31" fmla="*/ 32 h 240"/>
                <a:gd name="T32" fmla="*/ 0 w 212"/>
                <a:gd name="T33" fmla="*/ 44 h 240"/>
                <a:gd name="T34" fmla="*/ 1 w 212"/>
                <a:gd name="T35" fmla="*/ 49 h 240"/>
                <a:gd name="T36" fmla="*/ 1 w 212"/>
                <a:gd name="T37" fmla="*/ 54 h 240"/>
                <a:gd name="T38" fmla="*/ 1 w 212"/>
                <a:gd name="T39" fmla="*/ 58 h 240"/>
                <a:gd name="T40" fmla="*/ 2 w 212"/>
                <a:gd name="T41" fmla="*/ 59 h 240"/>
                <a:gd name="T42" fmla="*/ 3 w 212"/>
                <a:gd name="T43" fmla="*/ 57 h 240"/>
                <a:gd name="T44" fmla="*/ 4 w 212"/>
                <a:gd name="T45" fmla="*/ 54 h 240"/>
                <a:gd name="T46" fmla="*/ 5 w 212"/>
                <a:gd name="T47" fmla="*/ 53 h 240"/>
                <a:gd name="T48" fmla="*/ 5 w 212"/>
                <a:gd name="T49" fmla="*/ 49 h 24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2"/>
                <a:gd name="T76" fmla="*/ 0 h 240"/>
                <a:gd name="T77" fmla="*/ 212 w 212"/>
                <a:gd name="T78" fmla="*/ 240 h 24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2" h="240">
                  <a:moveTo>
                    <a:pt x="177" y="204"/>
                  </a:moveTo>
                  <a:lnTo>
                    <a:pt x="181" y="178"/>
                  </a:lnTo>
                  <a:lnTo>
                    <a:pt x="185" y="153"/>
                  </a:lnTo>
                  <a:lnTo>
                    <a:pt x="189" y="127"/>
                  </a:lnTo>
                  <a:lnTo>
                    <a:pt x="195" y="102"/>
                  </a:lnTo>
                  <a:lnTo>
                    <a:pt x="199" y="76"/>
                  </a:lnTo>
                  <a:lnTo>
                    <a:pt x="203" y="51"/>
                  </a:lnTo>
                  <a:lnTo>
                    <a:pt x="208" y="25"/>
                  </a:lnTo>
                  <a:lnTo>
                    <a:pt x="212" y="0"/>
                  </a:lnTo>
                  <a:lnTo>
                    <a:pt x="164" y="0"/>
                  </a:lnTo>
                  <a:lnTo>
                    <a:pt x="123" y="8"/>
                  </a:lnTo>
                  <a:lnTo>
                    <a:pt x="88" y="21"/>
                  </a:lnTo>
                  <a:lnTo>
                    <a:pt x="58" y="41"/>
                  </a:lnTo>
                  <a:lnTo>
                    <a:pt x="33" y="64"/>
                  </a:lnTo>
                  <a:lnTo>
                    <a:pt x="16" y="95"/>
                  </a:lnTo>
                  <a:lnTo>
                    <a:pt x="4" y="133"/>
                  </a:lnTo>
                  <a:lnTo>
                    <a:pt x="0" y="179"/>
                  </a:lnTo>
                  <a:lnTo>
                    <a:pt x="11" y="208"/>
                  </a:lnTo>
                  <a:lnTo>
                    <a:pt x="27" y="227"/>
                  </a:lnTo>
                  <a:lnTo>
                    <a:pt x="47" y="238"/>
                  </a:lnTo>
                  <a:lnTo>
                    <a:pt x="71" y="240"/>
                  </a:lnTo>
                  <a:lnTo>
                    <a:pt x="95" y="235"/>
                  </a:lnTo>
                  <a:lnTo>
                    <a:pt x="122" y="226"/>
                  </a:lnTo>
                  <a:lnTo>
                    <a:pt x="148" y="214"/>
                  </a:lnTo>
                  <a:lnTo>
                    <a:pt x="177" y="204"/>
                  </a:lnTo>
                  <a:close/>
                </a:path>
              </a:pathLst>
            </a:custGeom>
            <a:solidFill>
              <a:srgbClr val="A65247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08" name="Freeform 75"/>
            <p:cNvSpPr>
              <a:spLocks noChangeArrowheads="1"/>
            </p:cNvSpPr>
            <p:nvPr/>
          </p:nvSpPr>
          <p:spPr bwMode="auto">
            <a:xfrm>
              <a:off x="4595" y="3658"/>
              <a:ext cx="120" cy="172"/>
            </a:xfrm>
            <a:custGeom>
              <a:avLst/>
              <a:gdLst>
                <a:gd name="T0" fmla="*/ 3 w 186"/>
                <a:gd name="T1" fmla="*/ 50 h 205"/>
                <a:gd name="T2" fmla="*/ 2 w 186"/>
                <a:gd name="T3" fmla="*/ 46 h 205"/>
                <a:gd name="T4" fmla="*/ 1 w 186"/>
                <a:gd name="T5" fmla="*/ 42 h 205"/>
                <a:gd name="T6" fmla="*/ 1 w 186"/>
                <a:gd name="T7" fmla="*/ 38 h 205"/>
                <a:gd name="T8" fmla="*/ 1 w 186"/>
                <a:gd name="T9" fmla="*/ 29 h 205"/>
                <a:gd name="T10" fmla="*/ 1 w 186"/>
                <a:gd name="T11" fmla="*/ 23 h 205"/>
                <a:gd name="T12" fmla="*/ 1 w 186"/>
                <a:gd name="T13" fmla="*/ 14 h 205"/>
                <a:gd name="T14" fmla="*/ 1 w 186"/>
                <a:gd name="T15" fmla="*/ 7 h 205"/>
                <a:gd name="T16" fmla="*/ 0 w 186"/>
                <a:gd name="T17" fmla="*/ 0 h 205"/>
                <a:gd name="T18" fmla="*/ 1 w 186"/>
                <a:gd name="T19" fmla="*/ 3 h 205"/>
                <a:gd name="T20" fmla="*/ 3 w 186"/>
                <a:gd name="T21" fmla="*/ 7 h 205"/>
                <a:gd name="T22" fmla="*/ 4 w 186"/>
                <a:gd name="T23" fmla="*/ 11 h 205"/>
                <a:gd name="T24" fmla="*/ 5 w 186"/>
                <a:gd name="T25" fmla="*/ 16 h 205"/>
                <a:gd name="T26" fmla="*/ 5 w 186"/>
                <a:gd name="T27" fmla="*/ 22 h 205"/>
                <a:gd name="T28" fmla="*/ 6 w 186"/>
                <a:gd name="T29" fmla="*/ 29 h 205"/>
                <a:gd name="T30" fmla="*/ 6 w 186"/>
                <a:gd name="T31" fmla="*/ 38 h 205"/>
                <a:gd name="T32" fmla="*/ 5 w 186"/>
                <a:gd name="T33" fmla="*/ 47 h 205"/>
                <a:gd name="T34" fmla="*/ 5 w 186"/>
                <a:gd name="T35" fmla="*/ 48 h 205"/>
                <a:gd name="T36" fmla="*/ 4 w 186"/>
                <a:gd name="T37" fmla="*/ 50 h 205"/>
                <a:gd name="T38" fmla="*/ 4 w 186"/>
                <a:gd name="T39" fmla="*/ 50 h 205"/>
                <a:gd name="T40" fmla="*/ 4 w 186"/>
                <a:gd name="T41" fmla="*/ 50 h 205"/>
                <a:gd name="T42" fmla="*/ 4 w 186"/>
                <a:gd name="T43" fmla="*/ 50 h 205"/>
                <a:gd name="T44" fmla="*/ 3 w 186"/>
                <a:gd name="T45" fmla="*/ 50 h 205"/>
                <a:gd name="T46" fmla="*/ 3 w 186"/>
                <a:gd name="T47" fmla="*/ 50 h 205"/>
                <a:gd name="T48" fmla="*/ 3 w 186"/>
                <a:gd name="T49" fmla="*/ 50 h 20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6"/>
                <a:gd name="T76" fmla="*/ 0 h 205"/>
                <a:gd name="T77" fmla="*/ 186 w 186"/>
                <a:gd name="T78" fmla="*/ 205 h 20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6" h="205">
                  <a:moveTo>
                    <a:pt x="98" y="200"/>
                  </a:moveTo>
                  <a:lnTo>
                    <a:pt x="57" y="191"/>
                  </a:lnTo>
                  <a:lnTo>
                    <a:pt x="31" y="175"/>
                  </a:lnTo>
                  <a:lnTo>
                    <a:pt x="15" y="151"/>
                  </a:lnTo>
                  <a:lnTo>
                    <a:pt x="9" y="123"/>
                  </a:lnTo>
                  <a:lnTo>
                    <a:pt x="7" y="92"/>
                  </a:lnTo>
                  <a:lnTo>
                    <a:pt x="7" y="59"/>
                  </a:lnTo>
                  <a:lnTo>
                    <a:pt x="5" y="28"/>
                  </a:lnTo>
                  <a:lnTo>
                    <a:pt x="0" y="0"/>
                  </a:lnTo>
                  <a:lnTo>
                    <a:pt x="45" y="12"/>
                  </a:lnTo>
                  <a:lnTo>
                    <a:pt x="87" y="28"/>
                  </a:lnTo>
                  <a:lnTo>
                    <a:pt x="124" y="45"/>
                  </a:lnTo>
                  <a:lnTo>
                    <a:pt x="155" y="66"/>
                  </a:lnTo>
                  <a:lnTo>
                    <a:pt x="175" y="89"/>
                  </a:lnTo>
                  <a:lnTo>
                    <a:pt x="186" y="118"/>
                  </a:lnTo>
                  <a:lnTo>
                    <a:pt x="184" y="152"/>
                  </a:lnTo>
                  <a:lnTo>
                    <a:pt x="170" y="192"/>
                  </a:lnTo>
                  <a:lnTo>
                    <a:pt x="158" y="196"/>
                  </a:lnTo>
                  <a:lnTo>
                    <a:pt x="148" y="201"/>
                  </a:lnTo>
                  <a:lnTo>
                    <a:pt x="138" y="203"/>
                  </a:lnTo>
                  <a:lnTo>
                    <a:pt x="129" y="205"/>
                  </a:lnTo>
                  <a:lnTo>
                    <a:pt x="120" y="204"/>
                  </a:lnTo>
                  <a:lnTo>
                    <a:pt x="111" y="203"/>
                  </a:lnTo>
                  <a:lnTo>
                    <a:pt x="104" y="201"/>
                  </a:lnTo>
                  <a:lnTo>
                    <a:pt x="98" y="200"/>
                  </a:lnTo>
                  <a:close/>
                </a:path>
              </a:pathLst>
            </a:custGeom>
            <a:solidFill>
              <a:srgbClr val="802B2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09" name="Freeform 76"/>
            <p:cNvSpPr>
              <a:spLocks noChangeArrowheads="1"/>
            </p:cNvSpPr>
            <p:nvPr/>
          </p:nvSpPr>
          <p:spPr bwMode="auto">
            <a:xfrm>
              <a:off x="4618" y="3692"/>
              <a:ext cx="73" cy="105"/>
            </a:xfrm>
            <a:custGeom>
              <a:avLst/>
              <a:gdLst>
                <a:gd name="T0" fmla="*/ 2 w 114"/>
                <a:gd name="T1" fmla="*/ 30 h 125"/>
                <a:gd name="T2" fmla="*/ 1 w 114"/>
                <a:gd name="T3" fmla="*/ 29 h 125"/>
                <a:gd name="T4" fmla="*/ 1 w 114"/>
                <a:gd name="T5" fmla="*/ 27 h 125"/>
                <a:gd name="T6" fmla="*/ 1 w 114"/>
                <a:gd name="T7" fmla="*/ 24 h 125"/>
                <a:gd name="T8" fmla="*/ 1 w 114"/>
                <a:gd name="T9" fmla="*/ 19 h 125"/>
                <a:gd name="T10" fmla="*/ 1 w 114"/>
                <a:gd name="T11" fmla="*/ 14 h 125"/>
                <a:gd name="T12" fmla="*/ 1 w 114"/>
                <a:gd name="T13" fmla="*/ 8 h 125"/>
                <a:gd name="T14" fmla="*/ 1 w 114"/>
                <a:gd name="T15" fmla="*/ 4 h 125"/>
                <a:gd name="T16" fmla="*/ 0 w 114"/>
                <a:gd name="T17" fmla="*/ 0 h 125"/>
                <a:gd name="T18" fmla="*/ 1 w 114"/>
                <a:gd name="T19" fmla="*/ 3 h 125"/>
                <a:gd name="T20" fmla="*/ 2 w 114"/>
                <a:gd name="T21" fmla="*/ 4 h 125"/>
                <a:gd name="T22" fmla="*/ 2 w 114"/>
                <a:gd name="T23" fmla="*/ 7 h 125"/>
                <a:gd name="T24" fmla="*/ 3 w 114"/>
                <a:gd name="T25" fmla="*/ 10 h 125"/>
                <a:gd name="T26" fmla="*/ 3 w 114"/>
                <a:gd name="T27" fmla="*/ 13 h 125"/>
                <a:gd name="T28" fmla="*/ 3 w 114"/>
                <a:gd name="T29" fmla="*/ 17 h 125"/>
                <a:gd name="T30" fmla="*/ 3 w 114"/>
                <a:gd name="T31" fmla="*/ 23 h 125"/>
                <a:gd name="T32" fmla="*/ 3 w 114"/>
                <a:gd name="T33" fmla="*/ 29 h 125"/>
                <a:gd name="T34" fmla="*/ 3 w 114"/>
                <a:gd name="T35" fmla="*/ 30 h 125"/>
                <a:gd name="T36" fmla="*/ 2 w 114"/>
                <a:gd name="T37" fmla="*/ 31 h 125"/>
                <a:gd name="T38" fmla="*/ 2 w 114"/>
                <a:gd name="T39" fmla="*/ 30 h 125"/>
                <a:gd name="T40" fmla="*/ 2 w 114"/>
                <a:gd name="T41" fmla="*/ 30 h 12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4"/>
                <a:gd name="T64" fmla="*/ 0 h 125"/>
                <a:gd name="T65" fmla="*/ 114 w 114"/>
                <a:gd name="T66" fmla="*/ 125 h 12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4" h="125">
                  <a:moveTo>
                    <a:pt x="60" y="123"/>
                  </a:moveTo>
                  <a:lnTo>
                    <a:pt x="34" y="117"/>
                  </a:lnTo>
                  <a:lnTo>
                    <a:pt x="18" y="107"/>
                  </a:lnTo>
                  <a:lnTo>
                    <a:pt x="8" y="93"/>
                  </a:lnTo>
                  <a:lnTo>
                    <a:pt x="5" y="76"/>
                  </a:lnTo>
                  <a:lnTo>
                    <a:pt x="4" y="55"/>
                  </a:lnTo>
                  <a:lnTo>
                    <a:pt x="4" y="35"/>
                  </a:lnTo>
                  <a:lnTo>
                    <a:pt x="2" y="16"/>
                  </a:lnTo>
                  <a:lnTo>
                    <a:pt x="0" y="0"/>
                  </a:lnTo>
                  <a:lnTo>
                    <a:pt x="26" y="8"/>
                  </a:lnTo>
                  <a:lnTo>
                    <a:pt x="53" y="17"/>
                  </a:lnTo>
                  <a:lnTo>
                    <a:pt x="74" y="27"/>
                  </a:lnTo>
                  <a:lnTo>
                    <a:pt x="94" y="40"/>
                  </a:lnTo>
                  <a:lnTo>
                    <a:pt x="106" y="53"/>
                  </a:lnTo>
                  <a:lnTo>
                    <a:pt x="114" y="72"/>
                  </a:lnTo>
                  <a:lnTo>
                    <a:pt x="113" y="91"/>
                  </a:lnTo>
                  <a:lnTo>
                    <a:pt x="104" y="116"/>
                  </a:lnTo>
                  <a:lnTo>
                    <a:pt x="90" y="123"/>
                  </a:lnTo>
                  <a:lnTo>
                    <a:pt x="79" y="125"/>
                  </a:lnTo>
                  <a:lnTo>
                    <a:pt x="69" y="124"/>
                  </a:lnTo>
                  <a:lnTo>
                    <a:pt x="60" y="123"/>
                  </a:lnTo>
                  <a:close/>
                </a:path>
              </a:pathLst>
            </a:custGeom>
            <a:solidFill>
              <a:srgbClr val="A65247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10" name="Freeform 77"/>
            <p:cNvSpPr>
              <a:spLocks noChangeArrowheads="1"/>
            </p:cNvSpPr>
            <p:nvPr/>
          </p:nvSpPr>
          <p:spPr bwMode="auto">
            <a:xfrm>
              <a:off x="4451" y="3632"/>
              <a:ext cx="186" cy="254"/>
            </a:xfrm>
            <a:custGeom>
              <a:avLst/>
              <a:gdLst>
                <a:gd name="T0" fmla="*/ 5 w 292"/>
                <a:gd name="T1" fmla="*/ 69 h 304"/>
                <a:gd name="T2" fmla="*/ 7 w 292"/>
                <a:gd name="T3" fmla="*/ 58 h 304"/>
                <a:gd name="T4" fmla="*/ 8 w 292"/>
                <a:gd name="T5" fmla="*/ 48 h 304"/>
                <a:gd name="T6" fmla="*/ 8 w 292"/>
                <a:gd name="T7" fmla="*/ 36 h 304"/>
                <a:gd name="T8" fmla="*/ 8 w 292"/>
                <a:gd name="T9" fmla="*/ 23 h 304"/>
                <a:gd name="T10" fmla="*/ 7 w 292"/>
                <a:gd name="T11" fmla="*/ 13 h 304"/>
                <a:gd name="T12" fmla="*/ 6 w 292"/>
                <a:gd name="T13" fmla="*/ 6 h 304"/>
                <a:gd name="T14" fmla="*/ 4 w 292"/>
                <a:gd name="T15" fmla="*/ 2 h 304"/>
                <a:gd name="T16" fmla="*/ 3 w 292"/>
                <a:gd name="T17" fmla="*/ 0 h 304"/>
                <a:gd name="T18" fmla="*/ 2 w 292"/>
                <a:gd name="T19" fmla="*/ 9 h 304"/>
                <a:gd name="T20" fmla="*/ 2 w 292"/>
                <a:gd name="T21" fmla="*/ 19 h 304"/>
                <a:gd name="T22" fmla="*/ 1 w 292"/>
                <a:gd name="T23" fmla="*/ 28 h 304"/>
                <a:gd name="T24" fmla="*/ 1 w 292"/>
                <a:gd name="T25" fmla="*/ 40 h 304"/>
                <a:gd name="T26" fmla="*/ 0 w 292"/>
                <a:gd name="T27" fmla="*/ 48 h 304"/>
                <a:gd name="T28" fmla="*/ 1 w 292"/>
                <a:gd name="T29" fmla="*/ 58 h 304"/>
                <a:gd name="T30" fmla="*/ 1 w 292"/>
                <a:gd name="T31" fmla="*/ 66 h 304"/>
                <a:gd name="T32" fmla="*/ 3 w 292"/>
                <a:gd name="T33" fmla="*/ 72 h 304"/>
                <a:gd name="T34" fmla="*/ 3 w 292"/>
                <a:gd name="T35" fmla="*/ 72 h 304"/>
                <a:gd name="T36" fmla="*/ 3 w 292"/>
                <a:gd name="T37" fmla="*/ 73 h 304"/>
                <a:gd name="T38" fmla="*/ 4 w 292"/>
                <a:gd name="T39" fmla="*/ 72 h 304"/>
                <a:gd name="T40" fmla="*/ 4 w 292"/>
                <a:gd name="T41" fmla="*/ 72 h 304"/>
                <a:gd name="T42" fmla="*/ 4 w 292"/>
                <a:gd name="T43" fmla="*/ 71 h 304"/>
                <a:gd name="T44" fmla="*/ 4 w 292"/>
                <a:gd name="T45" fmla="*/ 70 h 304"/>
                <a:gd name="T46" fmla="*/ 4 w 292"/>
                <a:gd name="T47" fmla="*/ 70 h 304"/>
                <a:gd name="T48" fmla="*/ 5 w 292"/>
                <a:gd name="T49" fmla="*/ 69 h 30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92"/>
                <a:gd name="T76" fmla="*/ 0 h 304"/>
                <a:gd name="T77" fmla="*/ 292 w 292"/>
                <a:gd name="T78" fmla="*/ 304 h 30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92" h="304">
                  <a:moveTo>
                    <a:pt x="179" y="293"/>
                  </a:moveTo>
                  <a:lnTo>
                    <a:pt x="246" y="248"/>
                  </a:lnTo>
                  <a:lnTo>
                    <a:pt x="282" y="199"/>
                  </a:lnTo>
                  <a:lnTo>
                    <a:pt x="292" y="149"/>
                  </a:lnTo>
                  <a:lnTo>
                    <a:pt x="282" y="102"/>
                  </a:lnTo>
                  <a:lnTo>
                    <a:pt x="251" y="57"/>
                  </a:lnTo>
                  <a:lnTo>
                    <a:pt x="208" y="23"/>
                  </a:lnTo>
                  <a:lnTo>
                    <a:pt x="151" y="2"/>
                  </a:lnTo>
                  <a:lnTo>
                    <a:pt x="90" y="0"/>
                  </a:lnTo>
                  <a:lnTo>
                    <a:pt x="75" y="38"/>
                  </a:lnTo>
                  <a:lnTo>
                    <a:pt x="54" y="81"/>
                  </a:lnTo>
                  <a:lnTo>
                    <a:pt x="28" y="122"/>
                  </a:lnTo>
                  <a:lnTo>
                    <a:pt x="9" y="166"/>
                  </a:lnTo>
                  <a:lnTo>
                    <a:pt x="0" y="206"/>
                  </a:lnTo>
                  <a:lnTo>
                    <a:pt x="9" y="244"/>
                  </a:lnTo>
                  <a:lnTo>
                    <a:pt x="41" y="275"/>
                  </a:lnTo>
                  <a:lnTo>
                    <a:pt x="105" y="303"/>
                  </a:lnTo>
                  <a:lnTo>
                    <a:pt x="116" y="303"/>
                  </a:lnTo>
                  <a:lnTo>
                    <a:pt x="127" y="304"/>
                  </a:lnTo>
                  <a:lnTo>
                    <a:pt x="136" y="303"/>
                  </a:lnTo>
                  <a:lnTo>
                    <a:pt x="145" y="303"/>
                  </a:lnTo>
                  <a:lnTo>
                    <a:pt x="153" y="300"/>
                  </a:lnTo>
                  <a:lnTo>
                    <a:pt x="161" y="297"/>
                  </a:lnTo>
                  <a:lnTo>
                    <a:pt x="169" y="295"/>
                  </a:lnTo>
                  <a:lnTo>
                    <a:pt x="179" y="293"/>
                  </a:lnTo>
                  <a:close/>
                </a:path>
              </a:pathLst>
            </a:custGeom>
            <a:solidFill>
              <a:srgbClr val="802B2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11" name="Freeform 78"/>
            <p:cNvSpPr>
              <a:spLocks noChangeArrowheads="1"/>
            </p:cNvSpPr>
            <p:nvPr/>
          </p:nvSpPr>
          <p:spPr bwMode="auto">
            <a:xfrm>
              <a:off x="4491" y="3687"/>
              <a:ext cx="104" cy="139"/>
            </a:xfrm>
            <a:custGeom>
              <a:avLst/>
              <a:gdLst>
                <a:gd name="T0" fmla="*/ 3 w 161"/>
                <a:gd name="T1" fmla="*/ 39 h 166"/>
                <a:gd name="T2" fmla="*/ 4 w 161"/>
                <a:gd name="T3" fmla="*/ 33 h 166"/>
                <a:gd name="T4" fmla="*/ 5 w 161"/>
                <a:gd name="T5" fmla="*/ 27 h 166"/>
                <a:gd name="T6" fmla="*/ 5 w 161"/>
                <a:gd name="T7" fmla="*/ 19 h 166"/>
                <a:gd name="T8" fmla="*/ 5 w 161"/>
                <a:gd name="T9" fmla="*/ 13 h 166"/>
                <a:gd name="T10" fmla="*/ 4 w 161"/>
                <a:gd name="T11" fmla="*/ 8 h 166"/>
                <a:gd name="T12" fmla="*/ 3 w 161"/>
                <a:gd name="T13" fmla="*/ 3 h 166"/>
                <a:gd name="T14" fmla="*/ 3 w 161"/>
                <a:gd name="T15" fmla="*/ 2 h 166"/>
                <a:gd name="T16" fmla="*/ 2 w 161"/>
                <a:gd name="T17" fmla="*/ 0 h 166"/>
                <a:gd name="T18" fmla="*/ 1 w 161"/>
                <a:gd name="T19" fmla="*/ 6 h 166"/>
                <a:gd name="T20" fmla="*/ 1 w 161"/>
                <a:gd name="T21" fmla="*/ 11 h 166"/>
                <a:gd name="T22" fmla="*/ 1 w 161"/>
                <a:gd name="T23" fmla="*/ 16 h 166"/>
                <a:gd name="T24" fmla="*/ 1 w 161"/>
                <a:gd name="T25" fmla="*/ 23 h 166"/>
                <a:gd name="T26" fmla="*/ 0 w 161"/>
                <a:gd name="T27" fmla="*/ 28 h 166"/>
                <a:gd name="T28" fmla="*/ 1 w 161"/>
                <a:gd name="T29" fmla="*/ 32 h 166"/>
                <a:gd name="T30" fmla="*/ 1 w 161"/>
                <a:gd name="T31" fmla="*/ 37 h 166"/>
                <a:gd name="T32" fmla="*/ 2 w 161"/>
                <a:gd name="T33" fmla="*/ 40 h 166"/>
                <a:gd name="T34" fmla="*/ 2 w 161"/>
                <a:gd name="T35" fmla="*/ 40 h 166"/>
                <a:gd name="T36" fmla="*/ 3 w 161"/>
                <a:gd name="T37" fmla="*/ 40 h 166"/>
                <a:gd name="T38" fmla="*/ 3 w 161"/>
                <a:gd name="T39" fmla="*/ 39 h 166"/>
                <a:gd name="T40" fmla="*/ 3 w 161"/>
                <a:gd name="T41" fmla="*/ 39 h 16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1"/>
                <a:gd name="T64" fmla="*/ 0 h 166"/>
                <a:gd name="T65" fmla="*/ 161 w 161"/>
                <a:gd name="T66" fmla="*/ 166 h 16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1" h="166">
                  <a:moveTo>
                    <a:pt x="100" y="161"/>
                  </a:moveTo>
                  <a:lnTo>
                    <a:pt x="136" y="136"/>
                  </a:lnTo>
                  <a:lnTo>
                    <a:pt x="155" y="110"/>
                  </a:lnTo>
                  <a:lnTo>
                    <a:pt x="161" y="81"/>
                  </a:lnTo>
                  <a:lnTo>
                    <a:pt x="155" y="55"/>
                  </a:lnTo>
                  <a:lnTo>
                    <a:pt x="137" y="30"/>
                  </a:lnTo>
                  <a:lnTo>
                    <a:pt x="113" y="13"/>
                  </a:lnTo>
                  <a:lnTo>
                    <a:pt x="82" y="2"/>
                  </a:lnTo>
                  <a:lnTo>
                    <a:pt x="49" y="0"/>
                  </a:lnTo>
                  <a:lnTo>
                    <a:pt x="41" y="21"/>
                  </a:lnTo>
                  <a:lnTo>
                    <a:pt x="30" y="45"/>
                  </a:lnTo>
                  <a:lnTo>
                    <a:pt x="16" y="68"/>
                  </a:lnTo>
                  <a:lnTo>
                    <a:pt x="6" y="92"/>
                  </a:lnTo>
                  <a:lnTo>
                    <a:pt x="0" y="113"/>
                  </a:lnTo>
                  <a:lnTo>
                    <a:pt x="6" y="133"/>
                  </a:lnTo>
                  <a:lnTo>
                    <a:pt x="24" y="150"/>
                  </a:lnTo>
                  <a:lnTo>
                    <a:pt x="59" y="166"/>
                  </a:lnTo>
                  <a:lnTo>
                    <a:pt x="69" y="166"/>
                  </a:lnTo>
                  <a:lnTo>
                    <a:pt x="80" y="166"/>
                  </a:lnTo>
                  <a:lnTo>
                    <a:pt x="89" y="164"/>
                  </a:lnTo>
                  <a:lnTo>
                    <a:pt x="100" y="161"/>
                  </a:lnTo>
                  <a:close/>
                </a:path>
              </a:pathLst>
            </a:custGeom>
            <a:solidFill>
              <a:srgbClr val="A65247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12" name="Freeform 79"/>
            <p:cNvSpPr>
              <a:spLocks noChangeArrowheads="1"/>
            </p:cNvSpPr>
            <p:nvPr/>
          </p:nvSpPr>
          <p:spPr bwMode="auto">
            <a:xfrm>
              <a:off x="4374" y="3847"/>
              <a:ext cx="64" cy="101"/>
            </a:xfrm>
            <a:custGeom>
              <a:avLst/>
              <a:gdLst>
                <a:gd name="T0" fmla="*/ 3 w 99"/>
                <a:gd name="T1" fmla="*/ 7 h 120"/>
                <a:gd name="T2" fmla="*/ 3 w 99"/>
                <a:gd name="T3" fmla="*/ 4 h 120"/>
                <a:gd name="T4" fmla="*/ 2 w 99"/>
                <a:gd name="T5" fmla="*/ 3 h 120"/>
                <a:gd name="T6" fmla="*/ 2 w 99"/>
                <a:gd name="T7" fmla="*/ 3 h 120"/>
                <a:gd name="T8" fmla="*/ 2 w 99"/>
                <a:gd name="T9" fmla="*/ 3 h 120"/>
                <a:gd name="T10" fmla="*/ 1 w 99"/>
                <a:gd name="T11" fmla="*/ 0 h 120"/>
                <a:gd name="T12" fmla="*/ 1 w 99"/>
                <a:gd name="T13" fmla="*/ 0 h 120"/>
                <a:gd name="T14" fmla="*/ 1 w 99"/>
                <a:gd name="T15" fmla="*/ 0 h 120"/>
                <a:gd name="T16" fmla="*/ 0 w 99"/>
                <a:gd name="T17" fmla="*/ 2 h 120"/>
                <a:gd name="T18" fmla="*/ 1 w 99"/>
                <a:gd name="T19" fmla="*/ 5 h 120"/>
                <a:gd name="T20" fmla="*/ 1 w 99"/>
                <a:gd name="T21" fmla="*/ 10 h 120"/>
                <a:gd name="T22" fmla="*/ 1 w 99"/>
                <a:gd name="T23" fmla="*/ 14 h 120"/>
                <a:gd name="T24" fmla="*/ 1 w 99"/>
                <a:gd name="T25" fmla="*/ 19 h 120"/>
                <a:gd name="T26" fmla="*/ 1 w 99"/>
                <a:gd name="T27" fmla="*/ 22 h 120"/>
                <a:gd name="T28" fmla="*/ 2 w 99"/>
                <a:gd name="T29" fmla="*/ 25 h 120"/>
                <a:gd name="T30" fmla="*/ 2 w 99"/>
                <a:gd name="T31" fmla="*/ 29 h 120"/>
                <a:gd name="T32" fmla="*/ 3 w 99"/>
                <a:gd name="T33" fmla="*/ 30 h 120"/>
                <a:gd name="T34" fmla="*/ 3 w 99"/>
                <a:gd name="T35" fmla="*/ 28 h 120"/>
                <a:gd name="T36" fmla="*/ 3 w 99"/>
                <a:gd name="T37" fmla="*/ 24 h 120"/>
                <a:gd name="T38" fmla="*/ 3 w 99"/>
                <a:gd name="T39" fmla="*/ 21 h 120"/>
                <a:gd name="T40" fmla="*/ 3 w 99"/>
                <a:gd name="T41" fmla="*/ 19 h 120"/>
                <a:gd name="T42" fmla="*/ 3 w 99"/>
                <a:gd name="T43" fmla="*/ 16 h 120"/>
                <a:gd name="T44" fmla="*/ 3 w 99"/>
                <a:gd name="T45" fmla="*/ 13 h 120"/>
                <a:gd name="T46" fmla="*/ 3 w 99"/>
                <a:gd name="T47" fmla="*/ 10 h 120"/>
                <a:gd name="T48" fmla="*/ 3 w 99"/>
                <a:gd name="T49" fmla="*/ 7 h 1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9"/>
                <a:gd name="T76" fmla="*/ 0 h 120"/>
                <a:gd name="T77" fmla="*/ 99 w 99"/>
                <a:gd name="T78" fmla="*/ 120 h 12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9" h="120">
                  <a:moveTo>
                    <a:pt x="99" y="29"/>
                  </a:moveTo>
                  <a:lnTo>
                    <a:pt x="86" y="17"/>
                  </a:lnTo>
                  <a:lnTo>
                    <a:pt x="74" y="11"/>
                  </a:lnTo>
                  <a:lnTo>
                    <a:pt x="61" y="5"/>
                  </a:lnTo>
                  <a:lnTo>
                    <a:pt x="50" y="3"/>
                  </a:lnTo>
                  <a:lnTo>
                    <a:pt x="37" y="0"/>
                  </a:lnTo>
                  <a:lnTo>
                    <a:pt x="24" y="0"/>
                  </a:lnTo>
                  <a:lnTo>
                    <a:pt x="11" y="0"/>
                  </a:lnTo>
                  <a:lnTo>
                    <a:pt x="0" y="2"/>
                  </a:lnTo>
                  <a:lnTo>
                    <a:pt x="2" y="20"/>
                  </a:lnTo>
                  <a:lnTo>
                    <a:pt x="7" y="39"/>
                  </a:lnTo>
                  <a:lnTo>
                    <a:pt x="13" y="58"/>
                  </a:lnTo>
                  <a:lnTo>
                    <a:pt x="23" y="75"/>
                  </a:lnTo>
                  <a:lnTo>
                    <a:pt x="34" y="88"/>
                  </a:lnTo>
                  <a:lnTo>
                    <a:pt x="50" y="101"/>
                  </a:lnTo>
                  <a:lnTo>
                    <a:pt x="68" y="111"/>
                  </a:lnTo>
                  <a:lnTo>
                    <a:pt x="92" y="120"/>
                  </a:lnTo>
                  <a:lnTo>
                    <a:pt x="86" y="109"/>
                  </a:lnTo>
                  <a:lnTo>
                    <a:pt x="85" y="97"/>
                  </a:lnTo>
                  <a:lnTo>
                    <a:pt x="83" y="85"/>
                  </a:lnTo>
                  <a:lnTo>
                    <a:pt x="85" y="75"/>
                  </a:lnTo>
                  <a:lnTo>
                    <a:pt x="85" y="63"/>
                  </a:lnTo>
                  <a:lnTo>
                    <a:pt x="89" y="51"/>
                  </a:lnTo>
                  <a:lnTo>
                    <a:pt x="93" y="39"/>
                  </a:lnTo>
                  <a:lnTo>
                    <a:pt x="99" y="29"/>
                  </a:lnTo>
                  <a:close/>
                </a:path>
              </a:pathLst>
            </a:custGeom>
            <a:solidFill>
              <a:srgbClr val="FFFFC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13" name="Freeform 80"/>
            <p:cNvSpPr>
              <a:spLocks noChangeArrowheads="1"/>
            </p:cNvSpPr>
            <p:nvPr/>
          </p:nvSpPr>
          <p:spPr bwMode="auto">
            <a:xfrm>
              <a:off x="4659" y="3804"/>
              <a:ext cx="34" cy="70"/>
            </a:xfrm>
            <a:custGeom>
              <a:avLst/>
              <a:gdLst>
                <a:gd name="T0" fmla="*/ 0 w 52"/>
                <a:gd name="T1" fmla="*/ 4 h 85"/>
                <a:gd name="T2" fmla="*/ 1 w 52"/>
                <a:gd name="T3" fmla="*/ 2 h 85"/>
                <a:gd name="T4" fmla="*/ 1 w 52"/>
                <a:gd name="T5" fmla="*/ 2 h 85"/>
                <a:gd name="T6" fmla="*/ 1 w 52"/>
                <a:gd name="T7" fmla="*/ 2 h 85"/>
                <a:gd name="T8" fmla="*/ 1 w 52"/>
                <a:gd name="T9" fmla="*/ 1 h 85"/>
                <a:gd name="T10" fmla="*/ 1 w 52"/>
                <a:gd name="T11" fmla="*/ 0 h 85"/>
                <a:gd name="T12" fmla="*/ 2 w 52"/>
                <a:gd name="T13" fmla="*/ 1 h 85"/>
                <a:gd name="T14" fmla="*/ 2 w 52"/>
                <a:gd name="T15" fmla="*/ 3 h 85"/>
                <a:gd name="T16" fmla="*/ 2 w 52"/>
                <a:gd name="T17" fmla="*/ 6 h 85"/>
                <a:gd name="T18" fmla="*/ 1 w 52"/>
                <a:gd name="T19" fmla="*/ 8 h 85"/>
                <a:gd name="T20" fmla="*/ 1 w 52"/>
                <a:gd name="T21" fmla="*/ 11 h 85"/>
                <a:gd name="T22" fmla="*/ 1 w 52"/>
                <a:gd name="T23" fmla="*/ 13 h 85"/>
                <a:gd name="T24" fmla="*/ 1 w 52"/>
                <a:gd name="T25" fmla="*/ 15 h 85"/>
                <a:gd name="T26" fmla="*/ 1 w 52"/>
                <a:gd name="T27" fmla="*/ 17 h 85"/>
                <a:gd name="T28" fmla="*/ 1 w 52"/>
                <a:gd name="T29" fmla="*/ 18 h 85"/>
                <a:gd name="T30" fmla="*/ 1 w 52"/>
                <a:gd name="T31" fmla="*/ 16 h 85"/>
                <a:gd name="T32" fmla="*/ 1 w 52"/>
                <a:gd name="T33" fmla="*/ 14 h 85"/>
                <a:gd name="T34" fmla="*/ 1 w 52"/>
                <a:gd name="T35" fmla="*/ 12 h 85"/>
                <a:gd name="T36" fmla="*/ 1 w 52"/>
                <a:gd name="T37" fmla="*/ 11 h 85"/>
                <a:gd name="T38" fmla="*/ 1 w 52"/>
                <a:gd name="T39" fmla="*/ 9 h 85"/>
                <a:gd name="T40" fmla="*/ 1 w 52"/>
                <a:gd name="T41" fmla="*/ 7 h 85"/>
                <a:gd name="T42" fmla="*/ 1 w 52"/>
                <a:gd name="T43" fmla="*/ 6 h 85"/>
                <a:gd name="T44" fmla="*/ 0 w 52"/>
                <a:gd name="T45" fmla="*/ 4 h 8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2"/>
                <a:gd name="T70" fmla="*/ 0 h 85"/>
                <a:gd name="T71" fmla="*/ 52 w 52"/>
                <a:gd name="T72" fmla="*/ 85 h 8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2" h="85">
                  <a:moveTo>
                    <a:pt x="0" y="20"/>
                  </a:moveTo>
                  <a:lnTo>
                    <a:pt x="6" y="12"/>
                  </a:lnTo>
                  <a:lnTo>
                    <a:pt x="13" y="7"/>
                  </a:lnTo>
                  <a:lnTo>
                    <a:pt x="19" y="3"/>
                  </a:lnTo>
                  <a:lnTo>
                    <a:pt x="26" y="1"/>
                  </a:lnTo>
                  <a:lnTo>
                    <a:pt x="38" y="0"/>
                  </a:lnTo>
                  <a:lnTo>
                    <a:pt x="52" y="1"/>
                  </a:lnTo>
                  <a:lnTo>
                    <a:pt x="50" y="14"/>
                  </a:lnTo>
                  <a:lnTo>
                    <a:pt x="47" y="27"/>
                  </a:lnTo>
                  <a:lnTo>
                    <a:pt x="43" y="39"/>
                  </a:lnTo>
                  <a:lnTo>
                    <a:pt x="40" y="52"/>
                  </a:lnTo>
                  <a:lnTo>
                    <a:pt x="33" y="61"/>
                  </a:lnTo>
                  <a:lnTo>
                    <a:pt x="26" y="71"/>
                  </a:lnTo>
                  <a:lnTo>
                    <a:pt x="16" y="78"/>
                  </a:lnTo>
                  <a:lnTo>
                    <a:pt x="6" y="85"/>
                  </a:lnTo>
                  <a:lnTo>
                    <a:pt x="6" y="76"/>
                  </a:lnTo>
                  <a:lnTo>
                    <a:pt x="7" y="68"/>
                  </a:lnTo>
                  <a:lnTo>
                    <a:pt x="7" y="60"/>
                  </a:lnTo>
                  <a:lnTo>
                    <a:pt x="7" y="52"/>
                  </a:lnTo>
                  <a:lnTo>
                    <a:pt x="4" y="43"/>
                  </a:lnTo>
                  <a:lnTo>
                    <a:pt x="3" y="35"/>
                  </a:lnTo>
                  <a:lnTo>
                    <a:pt x="2" y="27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FC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14" name="Freeform 81"/>
            <p:cNvSpPr>
              <a:spLocks noChangeArrowheads="1"/>
            </p:cNvSpPr>
            <p:nvPr/>
          </p:nvSpPr>
          <p:spPr bwMode="auto">
            <a:xfrm>
              <a:off x="4518" y="3846"/>
              <a:ext cx="44" cy="82"/>
            </a:xfrm>
            <a:custGeom>
              <a:avLst/>
              <a:gdLst>
                <a:gd name="T0" fmla="*/ 2 w 69"/>
                <a:gd name="T1" fmla="*/ 6 h 99"/>
                <a:gd name="T2" fmla="*/ 2 w 69"/>
                <a:gd name="T3" fmla="*/ 4 h 99"/>
                <a:gd name="T4" fmla="*/ 2 w 69"/>
                <a:gd name="T5" fmla="*/ 2 h 99"/>
                <a:gd name="T6" fmla="*/ 1 w 69"/>
                <a:gd name="T7" fmla="*/ 2 h 99"/>
                <a:gd name="T8" fmla="*/ 1 w 69"/>
                <a:gd name="T9" fmla="*/ 2 h 99"/>
                <a:gd name="T10" fmla="*/ 1 w 69"/>
                <a:gd name="T11" fmla="*/ 0 h 99"/>
                <a:gd name="T12" fmla="*/ 1 w 69"/>
                <a:gd name="T13" fmla="*/ 0 h 99"/>
                <a:gd name="T14" fmla="*/ 1 w 69"/>
                <a:gd name="T15" fmla="*/ 0 h 99"/>
                <a:gd name="T16" fmla="*/ 0 w 69"/>
                <a:gd name="T17" fmla="*/ 2 h 99"/>
                <a:gd name="T18" fmla="*/ 1 w 69"/>
                <a:gd name="T19" fmla="*/ 3 h 99"/>
                <a:gd name="T20" fmla="*/ 1 w 69"/>
                <a:gd name="T21" fmla="*/ 6 h 99"/>
                <a:gd name="T22" fmla="*/ 1 w 69"/>
                <a:gd name="T23" fmla="*/ 8 h 99"/>
                <a:gd name="T24" fmla="*/ 1 w 69"/>
                <a:gd name="T25" fmla="*/ 10 h 99"/>
                <a:gd name="T26" fmla="*/ 1 w 69"/>
                <a:gd name="T27" fmla="*/ 12 h 99"/>
                <a:gd name="T28" fmla="*/ 1 w 69"/>
                <a:gd name="T29" fmla="*/ 15 h 99"/>
                <a:gd name="T30" fmla="*/ 1 w 69"/>
                <a:gd name="T31" fmla="*/ 18 h 99"/>
                <a:gd name="T32" fmla="*/ 1 w 69"/>
                <a:gd name="T33" fmla="*/ 22 h 99"/>
                <a:gd name="T34" fmla="*/ 1 w 69"/>
                <a:gd name="T35" fmla="*/ 22 h 99"/>
                <a:gd name="T36" fmla="*/ 1 w 69"/>
                <a:gd name="T37" fmla="*/ 20 h 99"/>
                <a:gd name="T38" fmla="*/ 1 w 69"/>
                <a:gd name="T39" fmla="*/ 18 h 99"/>
                <a:gd name="T40" fmla="*/ 1 w 69"/>
                <a:gd name="T41" fmla="*/ 16 h 99"/>
                <a:gd name="T42" fmla="*/ 1 w 69"/>
                <a:gd name="T43" fmla="*/ 14 h 99"/>
                <a:gd name="T44" fmla="*/ 2 w 69"/>
                <a:gd name="T45" fmla="*/ 12 h 99"/>
                <a:gd name="T46" fmla="*/ 2 w 69"/>
                <a:gd name="T47" fmla="*/ 8 h 99"/>
                <a:gd name="T48" fmla="*/ 2 w 69"/>
                <a:gd name="T49" fmla="*/ 6 h 9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9"/>
                <a:gd name="T76" fmla="*/ 0 h 99"/>
                <a:gd name="T77" fmla="*/ 69 w 69"/>
                <a:gd name="T78" fmla="*/ 99 h 9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9" h="99">
                  <a:moveTo>
                    <a:pt x="69" y="27"/>
                  </a:moveTo>
                  <a:lnTo>
                    <a:pt x="62" y="19"/>
                  </a:lnTo>
                  <a:lnTo>
                    <a:pt x="55" y="13"/>
                  </a:lnTo>
                  <a:lnTo>
                    <a:pt x="48" y="7"/>
                  </a:lnTo>
                  <a:lnTo>
                    <a:pt x="41" y="4"/>
                  </a:lnTo>
                  <a:lnTo>
                    <a:pt x="31" y="0"/>
                  </a:lnTo>
                  <a:lnTo>
                    <a:pt x="23" y="0"/>
                  </a:lnTo>
                  <a:lnTo>
                    <a:pt x="11" y="0"/>
                  </a:lnTo>
                  <a:lnTo>
                    <a:pt x="0" y="4"/>
                  </a:lnTo>
                  <a:lnTo>
                    <a:pt x="1" y="14"/>
                  </a:lnTo>
                  <a:lnTo>
                    <a:pt x="4" y="24"/>
                  </a:lnTo>
                  <a:lnTo>
                    <a:pt x="7" y="35"/>
                  </a:lnTo>
                  <a:lnTo>
                    <a:pt x="11" y="47"/>
                  </a:lnTo>
                  <a:lnTo>
                    <a:pt x="13" y="58"/>
                  </a:lnTo>
                  <a:lnTo>
                    <a:pt x="14" y="70"/>
                  </a:lnTo>
                  <a:lnTo>
                    <a:pt x="14" y="83"/>
                  </a:lnTo>
                  <a:lnTo>
                    <a:pt x="14" y="99"/>
                  </a:lnTo>
                  <a:lnTo>
                    <a:pt x="21" y="95"/>
                  </a:lnTo>
                  <a:lnTo>
                    <a:pt x="28" y="90"/>
                  </a:lnTo>
                  <a:lnTo>
                    <a:pt x="35" y="82"/>
                  </a:lnTo>
                  <a:lnTo>
                    <a:pt x="44" y="73"/>
                  </a:lnTo>
                  <a:lnTo>
                    <a:pt x="49" y="61"/>
                  </a:lnTo>
                  <a:lnTo>
                    <a:pt x="56" y="51"/>
                  </a:lnTo>
                  <a:lnTo>
                    <a:pt x="62" y="39"/>
                  </a:lnTo>
                  <a:lnTo>
                    <a:pt x="69" y="27"/>
                  </a:lnTo>
                  <a:close/>
                </a:path>
              </a:pathLst>
            </a:custGeom>
            <a:solidFill>
              <a:srgbClr val="FFFFC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15" name="Freeform 82"/>
            <p:cNvSpPr>
              <a:spLocks noChangeArrowheads="1"/>
            </p:cNvSpPr>
            <p:nvPr/>
          </p:nvSpPr>
          <p:spPr bwMode="auto">
            <a:xfrm>
              <a:off x="3454" y="3791"/>
              <a:ext cx="258" cy="232"/>
            </a:xfrm>
            <a:custGeom>
              <a:avLst/>
              <a:gdLst>
                <a:gd name="T0" fmla="*/ 7 w 402"/>
                <a:gd name="T1" fmla="*/ 58 h 279"/>
                <a:gd name="T2" fmla="*/ 8 w 402"/>
                <a:gd name="T3" fmla="*/ 52 h 279"/>
                <a:gd name="T4" fmla="*/ 10 w 402"/>
                <a:gd name="T5" fmla="*/ 45 h 279"/>
                <a:gd name="T6" fmla="*/ 11 w 402"/>
                <a:gd name="T7" fmla="*/ 39 h 279"/>
                <a:gd name="T8" fmla="*/ 11 w 402"/>
                <a:gd name="T9" fmla="*/ 32 h 279"/>
                <a:gd name="T10" fmla="*/ 12 w 402"/>
                <a:gd name="T11" fmla="*/ 24 h 279"/>
                <a:gd name="T12" fmla="*/ 12 w 402"/>
                <a:gd name="T13" fmla="*/ 16 h 279"/>
                <a:gd name="T14" fmla="*/ 12 w 402"/>
                <a:gd name="T15" fmla="*/ 8 h 279"/>
                <a:gd name="T16" fmla="*/ 12 w 402"/>
                <a:gd name="T17" fmla="*/ 0 h 279"/>
                <a:gd name="T18" fmla="*/ 10 w 402"/>
                <a:gd name="T19" fmla="*/ 8 h 279"/>
                <a:gd name="T20" fmla="*/ 9 w 402"/>
                <a:gd name="T21" fmla="*/ 14 h 279"/>
                <a:gd name="T22" fmla="*/ 8 w 402"/>
                <a:gd name="T23" fmla="*/ 17 h 279"/>
                <a:gd name="T24" fmla="*/ 5 w 402"/>
                <a:gd name="T25" fmla="*/ 18 h 279"/>
                <a:gd name="T26" fmla="*/ 4 w 402"/>
                <a:gd name="T27" fmla="*/ 22 h 279"/>
                <a:gd name="T28" fmla="*/ 2 w 402"/>
                <a:gd name="T29" fmla="*/ 26 h 279"/>
                <a:gd name="T30" fmla="*/ 1 w 402"/>
                <a:gd name="T31" fmla="*/ 33 h 279"/>
                <a:gd name="T32" fmla="*/ 0 w 402"/>
                <a:gd name="T33" fmla="*/ 47 h 279"/>
                <a:gd name="T34" fmla="*/ 1 w 402"/>
                <a:gd name="T35" fmla="*/ 52 h 279"/>
                <a:gd name="T36" fmla="*/ 1 w 402"/>
                <a:gd name="T37" fmla="*/ 58 h 279"/>
                <a:gd name="T38" fmla="*/ 2 w 402"/>
                <a:gd name="T39" fmla="*/ 61 h 279"/>
                <a:gd name="T40" fmla="*/ 2 w 402"/>
                <a:gd name="T41" fmla="*/ 63 h 279"/>
                <a:gd name="T42" fmla="*/ 3 w 402"/>
                <a:gd name="T43" fmla="*/ 64 h 279"/>
                <a:gd name="T44" fmla="*/ 4 w 402"/>
                <a:gd name="T45" fmla="*/ 63 h 279"/>
                <a:gd name="T46" fmla="*/ 5 w 402"/>
                <a:gd name="T47" fmla="*/ 61 h 279"/>
                <a:gd name="T48" fmla="*/ 7 w 402"/>
                <a:gd name="T49" fmla="*/ 58 h 27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02"/>
                <a:gd name="T76" fmla="*/ 0 h 279"/>
                <a:gd name="T77" fmla="*/ 402 w 402"/>
                <a:gd name="T78" fmla="*/ 279 h 27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02" h="279">
                  <a:moveTo>
                    <a:pt x="242" y="253"/>
                  </a:moveTo>
                  <a:lnTo>
                    <a:pt x="293" y="225"/>
                  </a:lnTo>
                  <a:lnTo>
                    <a:pt x="333" y="197"/>
                  </a:lnTo>
                  <a:lnTo>
                    <a:pt x="362" y="167"/>
                  </a:lnTo>
                  <a:lnTo>
                    <a:pt x="385" y="137"/>
                  </a:lnTo>
                  <a:lnTo>
                    <a:pt x="396" y="103"/>
                  </a:lnTo>
                  <a:lnTo>
                    <a:pt x="402" y="71"/>
                  </a:lnTo>
                  <a:lnTo>
                    <a:pt x="399" y="35"/>
                  </a:lnTo>
                  <a:lnTo>
                    <a:pt x="392" y="0"/>
                  </a:lnTo>
                  <a:lnTo>
                    <a:pt x="357" y="39"/>
                  </a:lnTo>
                  <a:lnTo>
                    <a:pt x="309" y="63"/>
                  </a:lnTo>
                  <a:lnTo>
                    <a:pt x="252" y="74"/>
                  </a:lnTo>
                  <a:lnTo>
                    <a:pt x="192" y="84"/>
                  </a:lnTo>
                  <a:lnTo>
                    <a:pt x="131" y="93"/>
                  </a:lnTo>
                  <a:lnTo>
                    <a:pt x="76" y="112"/>
                  </a:lnTo>
                  <a:lnTo>
                    <a:pt x="31" y="146"/>
                  </a:lnTo>
                  <a:lnTo>
                    <a:pt x="0" y="202"/>
                  </a:lnTo>
                  <a:lnTo>
                    <a:pt x="12" y="229"/>
                  </a:lnTo>
                  <a:lnTo>
                    <a:pt x="31" y="251"/>
                  </a:lnTo>
                  <a:lnTo>
                    <a:pt x="53" y="266"/>
                  </a:lnTo>
                  <a:lnTo>
                    <a:pt x="81" y="277"/>
                  </a:lnTo>
                  <a:lnTo>
                    <a:pt x="114" y="279"/>
                  </a:lnTo>
                  <a:lnTo>
                    <a:pt x="152" y="277"/>
                  </a:lnTo>
                  <a:lnTo>
                    <a:pt x="194" y="268"/>
                  </a:lnTo>
                  <a:lnTo>
                    <a:pt x="242" y="253"/>
                  </a:lnTo>
                  <a:close/>
                </a:path>
              </a:pathLst>
            </a:custGeom>
            <a:solidFill>
              <a:srgbClr val="52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16" name="Freeform 83"/>
            <p:cNvSpPr>
              <a:spLocks noChangeArrowheads="1"/>
            </p:cNvSpPr>
            <p:nvPr/>
          </p:nvSpPr>
          <p:spPr bwMode="auto">
            <a:xfrm>
              <a:off x="3507" y="3827"/>
              <a:ext cx="204" cy="164"/>
            </a:xfrm>
            <a:custGeom>
              <a:avLst/>
              <a:gdLst>
                <a:gd name="T0" fmla="*/ 4 w 319"/>
                <a:gd name="T1" fmla="*/ 44 h 196"/>
                <a:gd name="T2" fmla="*/ 5 w 319"/>
                <a:gd name="T3" fmla="*/ 38 h 196"/>
                <a:gd name="T4" fmla="*/ 6 w 319"/>
                <a:gd name="T5" fmla="*/ 33 h 196"/>
                <a:gd name="T6" fmla="*/ 7 w 319"/>
                <a:gd name="T7" fmla="*/ 28 h 196"/>
                <a:gd name="T8" fmla="*/ 8 w 319"/>
                <a:gd name="T9" fmla="*/ 23 h 196"/>
                <a:gd name="T10" fmla="*/ 8 w 319"/>
                <a:gd name="T11" fmla="*/ 18 h 196"/>
                <a:gd name="T12" fmla="*/ 8 w 319"/>
                <a:gd name="T13" fmla="*/ 12 h 196"/>
                <a:gd name="T14" fmla="*/ 8 w 319"/>
                <a:gd name="T15" fmla="*/ 7 h 196"/>
                <a:gd name="T16" fmla="*/ 9 w 319"/>
                <a:gd name="T17" fmla="*/ 0 h 196"/>
                <a:gd name="T18" fmla="*/ 8 w 319"/>
                <a:gd name="T19" fmla="*/ 7 h 196"/>
                <a:gd name="T20" fmla="*/ 7 w 319"/>
                <a:gd name="T21" fmla="*/ 11 h 196"/>
                <a:gd name="T22" fmla="*/ 6 w 319"/>
                <a:gd name="T23" fmla="*/ 13 h 196"/>
                <a:gd name="T24" fmla="*/ 4 w 319"/>
                <a:gd name="T25" fmla="*/ 13 h 196"/>
                <a:gd name="T26" fmla="*/ 3 w 319"/>
                <a:gd name="T27" fmla="*/ 16 h 196"/>
                <a:gd name="T28" fmla="*/ 2 w 319"/>
                <a:gd name="T29" fmla="*/ 19 h 196"/>
                <a:gd name="T30" fmla="*/ 1 w 319"/>
                <a:gd name="T31" fmla="*/ 25 h 196"/>
                <a:gd name="T32" fmla="*/ 0 w 319"/>
                <a:gd name="T33" fmla="*/ 34 h 196"/>
                <a:gd name="T34" fmla="*/ 1 w 319"/>
                <a:gd name="T35" fmla="*/ 38 h 196"/>
                <a:gd name="T36" fmla="*/ 1 w 319"/>
                <a:gd name="T37" fmla="*/ 43 h 196"/>
                <a:gd name="T38" fmla="*/ 1 w 319"/>
                <a:gd name="T39" fmla="*/ 45 h 196"/>
                <a:gd name="T40" fmla="*/ 1 w 319"/>
                <a:gd name="T41" fmla="*/ 46 h 196"/>
                <a:gd name="T42" fmla="*/ 2 w 319"/>
                <a:gd name="T43" fmla="*/ 47 h 196"/>
                <a:gd name="T44" fmla="*/ 3 w 319"/>
                <a:gd name="T45" fmla="*/ 46 h 196"/>
                <a:gd name="T46" fmla="*/ 3 w 319"/>
                <a:gd name="T47" fmla="*/ 45 h 196"/>
                <a:gd name="T48" fmla="*/ 4 w 319"/>
                <a:gd name="T49" fmla="*/ 44 h 19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19"/>
                <a:gd name="T76" fmla="*/ 0 h 196"/>
                <a:gd name="T77" fmla="*/ 319 w 319"/>
                <a:gd name="T78" fmla="*/ 196 h 19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19" h="196">
                  <a:moveTo>
                    <a:pt x="159" y="178"/>
                  </a:moveTo>
                  <a:lnTo>
                    <a:pt x="200" y="158"/>
                  </a:lnTo>
                  <a:lnTo>
                    <a:pt x="234" y="139"/>
                  </a:lnTo>
                  <a:lnTo>
                    <a:pt x="262" y="118"/>
                  </a:lnTo>
                  <a:lnTo>
                    <a:pt x="285" y="97"/>
                  </a:lnTo>
                  <a:lnTo>
                    <a:pt x="299" y="74"/>
                  </a:lnTo>
                  <a:lnTo>
                    <a:pt x="310" y="50"/>
                  </a:lnTo>
                  <a:lnTo>
                    <a:pt x="316" y="25"/>
                  </a:lnTo>
                  <a:lnTo>
                    <a:pt x="319" y="0"/>
                  </a:lnTo>
                  <a:lnTo>
                    <a:pt x="285" y="28"/>
                  </a:lnTo>
                  <a:lnTo>
                    <a:pt x="247" y="44"/>
                  </a:lnTo>
                  <a:lnTo>
                    <a:pt x="205" y="51"/>
                  </a:lnTo>
                  <a:lnTo>
                    <a:pt x="161" y="58"/>
                  </a:lnTo>
                  <a:lnTo>
                    <a:pt x="116" y="64"/>
                  </a:lnTo>
                  <a:lnTo>
                    <a:pt x="73" y="79"/>
                  </a:lnTo>
                  <a:lnTo>
                    <a:pt x="32" y="104"/>
                  </a:lnTo>
                  <a:lnTo>
                    <a:pt x="0" y="144"/>
                  </a:lnTo>
                  <a:lnTo>
                    <a:pt x="3" y="162"/>
                  </a:lnTo>
                  <a:lnTo>
                    <a:pt x="11" y="177"/>
                  </a:lnTo>
                  <a:lnTo>
                    <a:pt x="24" y="187"/>
                  </a:lnTo>
                  <a:lnTo>
                    <a:pt x="41" y="195"/>
                  </a:lnTo>
                  <a:lnTo>
                    <a:pt x="62" y="196"/>
                  </a:lnTo>
                  <a:lnTo>
                    <a:pt x="90" y="194"/>
                  </a:lnTo>
                  <a:lnTo>
                    <a:pt x="121" y="187"/>
                  </a:lnTo>
                  <a:lnTo>
                    <a:pt x="159" y="178"/>
                  </a:lnTo>
                  <a:close/>
                </a:path>
              </a:pathLst>
            </a:custGeom>
            <a:solidFill>
              <a:srgbClr val="8C382E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17" name="Freeform 84"/>
            <p:cNvSpPr>
              <a:spLocks noChangeArrowheads="1"/>
            </p:cNvSpPr>
            <p:nvPr/>
          </p:nvSpPr>
          <p:spPr bwMode="auto">
            <a:xfrm>
              <a:off x="3575" y="3779"/>
              <a:ext cx="340" cy="234"/>
            </a:xfrm>
            <a:custGeom>
              <a:avLst/>
              <a:gdLst>
                <a:gd name="T0" fmla="*/ 7 w 532"/>
                <a:gd name="T1" fmla="*/ 59 h 281"/>
                <a:gd name="T2" fmla="*/ 10 w 532"/>
                <a:gd name="T3" fmla="*/ 49 h 281"/>
                <a:gd name="T4" fmla="*/ 13 w 532"/>
                <a:gd name="T5" fmla="*/ 39 h 281"/>
                <a:gd name="T6" fmla="*/ 14 w 532"/>
                <a:gd name="T7" fmla="*/ 31 h 281"/>
                <a:gd name="T8" fmla="*/ 15 w 532"/>
                <a:gd name="T9" fmla="*/ 23 h 281"/>
                <a:gd name="T10" fmla="*/ 15 w 532"/>
                <a:gd name="T11" fmla="*/ 17 h 281"/>
                <a:gd name="T12" fmla="*/ 14 w 532"/>
                <a:gd name="T13" fmla="*/ 10 h 281"/>
                <a:gd name="T14" fmla="*/ 13 w 532"/>
                <a:gd name="T15" fmla="*/ 5 h 281"/>
                <a:gd name="T16" fmla="*/ 11 w 532"/>
                <a:gd name="T17" fmla="*/ 2 h 281"/>
                <a:gd name="T18" fmla="*/ 10 w 532"/>
                <a:gd name="T19" fmla="*/ 2 h 281"/>
                <a:gd name="T20" fmla="*/ 9 w 532"/>
                <a:gd name="T21" fmla="*/ 1 h 281"/>
                <a:gd name="T22" fmla="*/ 8 w 532"/>
                <a:gd name="T23" fmla="*/ 0 h 281"/>
                <a:gd name="T24" fmla="*/ 7 w 532"/>
                <a:gd name="T25" fmla="*/ 2 h 281"/>
                <a:gd name="T26" fmla="*/ 6 w 532"/>
                <a:gd name="T27" fmla="*/ 2 h 281"/>
                <a:gd name="T28" fmla="*/ 6 w 532"/>
                <a:gd name="T29" fmla="*/ 6 h 281"/>
                <a:gd name="T30" fmla="*/ 6 w 532"/>
                <a:gd name="T31" fmla="*/ 10 h 281"/>
                <a:gd name="T32" fmla="*/ 6 w 532"/>
                <a:gd name="T33" fmla="*/ 18 h 281"/>
                <a:gd name="T34" fmla="*/ 5 w 532"/>
                <a:gd name="T35" fmla="*/ 20 h 281"/>
                <a:gd name="T36" fmla="*/ 4 w 532"/>
                <a:gd name="T37" fmla="*/ 22 h 281"/>
                <a:gd name="T38" fmla="*/ 3 w 532"/>
                <a:gd name="T39" fmla="*/ 22 h 281"/>
                <a:gd name="T40" fmla="*/ 3 w 532"/>
                <a:gd name="T41" fmla="*/ 26 h 281"/>
                <a:gd name="T42" fmla="*/ 2 w 532"/>
                <a:gd name="T43" fmla="*/ 29 h 281"/>
                <a:gd name="T44" fmla="*/ 1 w 532"/>
                <a:gd name="T45" fmla="*/ 34 h 281"/>
                <a:gd name="T46" fmla="*/ 1 w 532"/>
                <a:gd name="T47" fmla="*/ 39 h 281"/>
                <a:gd name="T48" fmla="*/ 0 w 532"/>
                <a:gd name="T49" fmla="*/ 47 h 281"/>
                <a:gd name="T50" fmla="*/ 1 w 532"/>
                <a:gd name="T51" fmla="*/ 53 h 281"/>
                <a:gd name="T52" fmla="*/ 1 w 532"/>
                <a:gd name="T53" fmla="*/ 59 h 281"/>
                <a:gd name="T54" fmla="*/ 2 w 532"/>
                <a:gd name="T55" fmla="*/ 62 h 281"/>
                <a:gd name="T56" fmla="*/ 3 w 532"/>
                <a:gd name="T57" fmla="*/ 64 h 281"/>
                <a:gd name="T58" fmla="*/ 3 w 532"/>
                <a:gd name="T59" fmla="*/ 64 h 281"/>
                <a:gd name="T60" fmla="*/ 4 w 532"/>
                <a:gd name="T61" fmla="*/ 64 h 281"/>
                <a:gd name="T62" fmla="*/ 5 w 532"/>
                <a:gd name="T63" fmla="*/ 62 h 281"/>
                <a:gd name="T64" fmla="*/ 7 w 532"/>
                <a:gd name="T65" fmla="*/ 59 h 2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32"/>
                <a:gd name="T100" fmla="*/ 0 h 281"/>
                <a:gd name="T101" fmla="*/ 532 w 532"/>
                <a:gd name="T102" fmla="*/ 281 h 2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32" h="281">
                  <a:moveTo>
                    <a:pt x="243" y="257"/>
                  </a:moveTo>
                  <a:lnTo>
                    <a:pt x="363" y="212"/>
                  </a:lnTo>
                  <a:lnTo>
                    <a:pt x="449" y="171"/>
                  </a:lnTo>
                  <a:lnTo>
                    <a:pt x="506" y="134"/>
                  </a:lnTo>
                  <a:lnTo>
                    <a:pt x="532" y="102"/>
                  </a:lnTo>
                  <a:lnTo>
                    <a:pt x="531" y="72"/>
                  </a:lnTo>
                  <a:lnTo>
                    <a:pt x="507" y="47"/>
                  </a:lnTo>
                  <a:lnTo>
                    <a:pt x="460" y="23"/>
                  </a:lnTo>
                  <a:lnTo>
                    <a:pt x="394" y="4"/>
                  </a:lnTo>
                  <a:lnTo>
                    <a:pt x="356" y="3"/>
                  </a:lnTo>
                  <a:lnTo>
                    <a:pt x="319" y="1"/>
                  </a:lnTo>
                  <a:lnTo>
                    <a:pt x="283" y="0"/>
                  </a:lnTo>
                  <a:lnTo>
                    <a:pt x="253" y="4"/>
                  </a:lnTo>
                  <a:lnTo>
                    <a:pt x="228" y="10"/>
                  </a:lnTo>
                  <a:lnTo>
                    <a:pt x="212" y="25"/>
                  </a:lnTo>
                  <a:lnTo>
                    <a:pt x="205" y="48"/>
                  </a:lnTo>
                  <a:lnTo>
                    <a:pt x="211" y="84"/>
                  </a:lnTo>
                  <a:lnTo>
                    <a:pt x="177" y="87"/>
                  </a:lnTo>
                  <a:lnTo>
                    <a:pt x="144" y="93"/>
                  </a:lnTo>
                  <a:lnTo>
                    <a:pt x="113" y="99"/>
                  </a:lnTo>
                  <a:lnTo>
                    <a:pt x="85" y="111"/>
                  </a:lnTo>
                  <a:lnTo>
                    <a:pt x="57" y="125"/>
                  </a:lnTo>
                  <a:lnTo>
                    <a:pt x="34" y="146"/>
                  </a:lnTo>
                  <a:lnTo>
                    <a:pt x="14" y="172"/>
                  </a:lnTo>
                  <a:lnTo>
                    <a:pt x="0" y="206"/>
                  </a:lnTo>
                  <a:lnTo>
                    <a:pt x="13" y="232"/>
                  </a:lnTo>
                  <a:lnTo>
                    <a:pt x="31" y="253"/>
                  </a:lnTo>
                  <a:lnTo>
                    <a:pt x="54" y="268"/>
                  </a:lnTo>
                  <a:lnTo>
                    <a:pt x="84" y="278"/>
                  </a:lnTo>
                  <a:lnTo>
                    <a:pt x="116" y="281"/>
                  </a:lnTo>
                  <a:lnTo>
                    <a:pt x="153" y="279"/>
                  </a:lnTo>
                  <a:lnTo>
                    <a:pt x="195" y="270"/>
                  </a:lnTo>
                  <a:lnTo>
                    <a:pt x="243" y="257"/>
                  </a:lnTo>
                  <a:close/>
                </a:path>
              </a:pathLst>
            </a:custGeom>
            <a:solidFill>
              <a:srgbClr val="802B21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18" name="Freeform 85"/>
            <p:cNvSpPr>
              <a:spLocks noChangeArrowheads="1"/>
            </p:cNvSpPr>
            <p:nvPr/>
          </p:nvSpPr>
          <p:spPr bwMode="auto">
            <a:xfrm>
              <a:off x="3648" y="3822"/>
              <a:ext cx="212" cy="147"/>
            </a:xfrm>
            <a:custGeom>
              <a:avLst/>
              <a:gdLst>
                <a:gd name="T0" fmla="*/ 4 w 331"/>
                <a:gd name="T1" fmla="*/ 39 h 175"/>
                <a:gd name="T2" fmla="*/ 6 w 331"/>
                <a:gd name="T3" fmla="*/ 33 h 175"/>
                <a:gd name="T4" fmla="*/ 8 w 331"/>
                <a:gd name="T5" fmla="*/ 27 h 175"/>
                <a:gd name="T6" fmla="*/ 9 w 331"/>
                <a:gd name="T7" fmla="*/ 20 h 175"/>
                <a:gd name="T8" fmla="*/ 10 w 331"/>
                <a:gd name="T9" fmla="*/ 16 h 175"/>
                <a:gd name="T10" fmla="*/ 10 w 331"/>
                <a:gd name="T11" fmla="*/ 11 h 175"/>
                <a:gd name="T12" fmla="*/ 9 w 331"/>
                <a:gd name="T13" fmla="*/ 7 h 175"/>
                <a:gd name="T14" fmla="*/ 8 w 331"/>
                <a:gd name="T15" fmla="*/ 4 h 175"/>
                <a:gd name="T16" fmla="*/ 7 w 331"/>
                <a:gd name="T17" fmla="*/ 3 h 175"/>
                <a:gd name="T18" fmla="*/ 6 w 331"/>
                <a:gd name="T19" fmla="*/ 2 h 175"/>
                <a:gd name="T20" fmla="*/ 5 w 331"/>
                <a:gd name="T21" fmla="*/ 0 h 175"/>
                <a:gd name="T22" fmla="*/ 5 w 331"/>
                <a:gd name="T23" fmla="*/ 0 h 175"/>
                <a:gd name="T24" fmla="*/ 4 w 331"/>
                <a:gd name="T25" fmla="*/ 3 h 175"/>
                <a:gd name="T26" fmla="*/ 4 w 331"/>
                <a:gd name="T27" fmla="*/ 3 h 175"/>
                <a:gd name="T28" fmla="*/ 4 w 331"/>
                <a:gd name="T29" fmla="*/ 4 h 175"/>
                <a:gd name="T30" fmla="*/ 3 w 331"/>
                <a:gd name="T31" fmla="*/ 8 h 175"/>
                <a:gd name="T32" fmla="*/ 4 w 331"/>
                <a:gd name="T33" fmla="*/ 13 h 175"/>
                <a:gd name="T34" fmla="*/ 3 w 331"/>
                <a:gd name="T35" fmla="*/ 14 h 175"/>
                <a:gd name="T36" fmla="*/ 3 w 331"/>
                <a:gd name="T37" fmla="*/ 14 h 175"/>
                <a:gd name="T38" fmla="*/ 2 w 331"/>
                <a:gd name="T39" fmla="*/ 16 h 175"/>
                <a:gd name="T40" fmla="*/ 1 w 331"/>
                <a:gd name="T41" fmla="*/ 17 h 175"/>
                <a:gd name="T42" fmla="*/ 1 w 331"/>
                <a:gd name="T43" fmla="*/ 20 h 175"/>
                <a:gd name="T44" fmla="*/ 1 w 331"/>
                <a:gd name="T45" fmla="*/ 24 h 175"/>
                <a:gd name="T46" fmla="*/ 1 w 331"/>
                <a:gd name="T47" fmla="*/ 27 h 175"/>
                <a:gd name="T48" fmla="*/ 0 w 331"/>
                <a:gd name="T49" fmla="*/ 32 h 175"/>
                <a:gd name="T50" fmla="*/ 1 w 331"/>
                <a:gd name="T51" fmla="*/ 35 h 175"/>
                <a:gd name="T52" fmla="*/ 1 w 331"/>
                <a:gd name="T53" fmla="*/ 39 h 175"/>
                <a:gd name="T54" fmla="*/ 1 w 331"/>
                <a:gd name="T55" fmla="*/ 42 h 175"/>
                <a:gd name="T56" fmla="*/ 1 w 331"/>
                <a:gd name="T57" fmla="*/ 43 h 175"/>
                <a:gd name="T58" fmla="*/ 2 w 331"/>
                <a:gd name="T59" fmla="*/ 43 h 175"/>
                <a:gd name="T60" fmla="*/ 3 w 331"/>
                <a:gd name="T61" fmla="*/ 43 h 175"/>
                <a:gd name="T62" fmla="*/ 3 w 331"/>
                <a:gd name="T63" fmla="*/ 42 h 175"/>
                <a:gd name="T64" fmla="*/ 4 w 331"/>
                <a:gd name="T65" fmla="*/ 39 h 17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31"/>
                <a:gd name="T100" fmla="*/ 0 h 175"/>
                <a:gd name="T101" fmla="*/ 331 w 331"/>
                <a:gd name="T102" fmla="*/ 175 h 17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31" h="175">
                  <a:moveTo>
                    <a:pt x="152" y="161"/>
                  </a:moveTo>
                  <a:lnTo>
                    <a:pt x="226" y="132"/>
                  </a:lnTo>
                  <a:lnTo>
                    <a:pt x="279" y="106"/>
                  </a:lnTo>
                  <a:lnTo>
                    <a:pt x="313" y="82"/>
                  </a:lnTo>
                  <a:lnTo>
                    <a:pt x="331" y="64"/>
                  </a:lnTo>
                  <a:lnTo>
                    <a:pt x="331" y="45"/>
                  </a:lnTo>
                  <a:lnTo>
                    <a:pt x="316" y="29"/>
                  </a:lnTo>
                  <a:lnTo>
                    <a:pt x="288" y="15"/>
                  </a:lnTo>
                  <a:lnTo>
                    <a:pt x="247" y="3"/>
                  </a:lnTo>
                  <a:lnTo>
                    <a:pt x="223" y="2"/>
                  </a:lnTo>
                  <a:lnTo>
                    <a:pt x="199" y="0"/>
                  </a:lnTo>
                  <a:lnTo>
                    <a:pt x="176" y="0"/>
                  </a:lnTo>
                  <a:lnTo>
                    <a:pt x="158" y="3"/>
                  </a:lnTo>
                  <a:lnTo>
                    <a:pt x="141" y="7"/>
                  </a:lnTo>
                  <a:lnTo>
                    <a:pt x="131" y="16"/>
                  </a:lnTo>
                  <a:lnTo>
                    <a:pt x="127" y="30"/>
                  </a:lnTo>
                  <a:lnTo>
                    <a:pt x="131" y="54"/>
                  </a:lnTo>
                  <a:lnTo>
                    <a:pt x="110" y="55"/>
                  </a:lnTo>
                  <a:lnTo>
                    <a:pt x="89" y="59"/>
                  </a:lnTo>
                  <a:lnTo>
                    <a:pt x="69" y="63"/>
                  </a:lnTo>
                  <a:lnTo>
                    <a:pt x="52" y="71"/>
                  </a:lnTo>
                  <a:lnTo>
                    <a:pt x="35" y="79"/>
                  </a:lnTo>
                  <a:lnTo>
                    <a:pt x="21" y="92"/>
                  </a:lnTo>
                  <a:lnTo>
                    <a:pt x="8" y="107"/>
                  </a:lnTo>
                  <a:lnTo>
                    <a:pt x="0" y="129"/>
                  </a:lnTo>
                  <a:lnTo>
                    <a:pt x="7" y="145"/>
                  </a:lnTo>
                  <a:lnTo>
                    <a:pt x="19" y="160"/>
                  </a:lnTo>
                  <a:lnTo>
                    <a:pt x="34" y="167"/>
                  </a:lnTo>
                  <a:lnTo>
                    <a:pt x="52" y="174"/>
                  </a:lnTo>
                  <a:lnTo>
                    <a:pt x="72" y="175"/>
                  </a:lnTo>
                  <a:lnTo>
                    <a:pt x="96" y="174"/>
                  </a:lnTo>
                  <a:lnTo>
                    <a:pt x="121" y="169"/>
                  </a:lnTo>
                  <a:lnTo>
                    <a:pt x="152" y="161"/>
                  </a:lnTo>
                  <a:close/>
                </a:path>
              </a:pathLst>
            </a:custGeom>
            <a:solidFill>
              <a:srgbClr val="A65247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19" name="Freeform 86"/>
            <p:cNvSpPr>
              <a:spLocks noChangeArrowheads="1"/>
            </p:cNvSpPr>
            <p:nvPr/>
          </p:nvSpPr>
          <p:spPr bwMode="auto">
            <a:xfrm>
              <a:off x="3417" y="3961"/>
              <a:ext cx="73" cy="110"/>
            </a:xfrm>
            <a:custGeom>
              <a:avLst/>
              <a:gdLst>
                <a:gd name="T0" fmla="*/ 3 w 112"/>
                <a:gd name="T1" fmla="*/ 12 h 132"/>
                <a:gd name="T2" fmla="*/ 3 w 112"/>
                <a:gd name="T3" fmla="*/ 8 h 132"/>
                <a:gd name="T4" fmla="*/ 3 w 112"/>
                <a:gd name="T5" fmla="*/ 6 h 132"/>
                <a:gd name="T6" fmla="*/ 3 w 112"/>
                <a:gd name="T7" fmla="*/ 3 h 132"/>
                <a:gd name="T8" fmla="*/ 3 w 112"/>
                <a:gd name="T9" fmla="*/ 2 h 132"/>
                <a:gd name="T10" fmla="*/ 3 w 112"/>
                <a:gd name="T11" fmla="*/ 2 h 132"/>
                <a:gd name="T12" fmla="*/ 3 w 112"/>
                <a:gd name="T13" fmla="*/ 1 h 132"/>
                <a:gd name="T14" fmla="*/ 3 w 112"/>
                <a:gd name="T15" fmla="*/ 0 h 132"/>
                <a:gd name="T16" fmla="*/ 2 w 112"/>
                <a:gd name="T17" fmla="*/ 2 h 132"/>
                <a:gd name="T18" fmla="*/ 1 w 112"/>
                <a:gd name="T19" fmla="*/ 4 h 132"/>
                <a:gd name="T20" fmla="*/ 1 w 112"/>
                <a:gd name="T21" fmla="*/ 7 h 132"/>
                <a:gd name="T22" fmla="*/ 1 w 112"/>
                <a:gd name="T23" fmla="*/ 12 h 132"/>
                <a:gd name="T24" fmla="*/ 1 w 112"/>
                <a:gd name="T25" fmla="*/ 15 h 132"/>
                <a:gd name="T26" fmla="*/ 1 w 112"/>
                <a:gd name="T27" fmla="*/ 18 h 132"/>
                <a:gd name="T28" fmla="*/ 0 w 112"/>
                <a:gd name="T29" fmla="*/ 22 h 132"/>
                <a:gd name="T30" fmla="*/ 1 w 112"/>
                <a:gd name="T31" fmla="*/ 27 h 132"/>
                <a:gd name="T32" fmla="*/ 1 w 112"/>
                <a:gd name="T33" fmla="*/ 31 h 132"/>
                <a:gd name="T34" fmla="*/ 1 w 112"/>
                <a:gd name="T35" fmla="*/ 27 h 132"/>
                <a:gd name="T36" fmla="*/ 1 w 112"/>
                <a:gd name="T37" fmla="*/ 23 h 132"/>
                <a:gd name="T38" fmla="*/ 1 w 112"/>
                <a:gd name="T39" fmla="*/ 21 h 132"/>
                <a:gd name="T40" fmla="*/ 2 w 112"/>
                <a:gd name="T41" fmla="*/ 18 h 132"/>
                <a:gd name="T42" fmla="*/ 2 w 112"/>
                <a:gd name="T43" fmla="*/ 17 h 132"/>
                <a:gd name="T44" fmla="*/ 3 w 112"/>
                <a:gd name="T45" fmla="*/ 15 h 132"/>
                <a:gd name="T46" fmla="*/ 3 w 112"/>
                <a:gd name="T47" fmla="*/ 13 h 132"/>
                <a:gd name="T48" fmla="*/ 3 w 112"/>
                <a:gd name="T49" fmla="*/ 12 h 13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12"/>
                <a:gd name="T76" fmla="*/ 0 h 132"/>
                <a:gd name="T77" fmla="*/ 112 w 112"/>
                <a:gd name="T78" fmla="*/ 132 h 13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12" h="132">
                  <a:moveTo>
                    <a:pt x="112" y="55"/>
                  </a:moveTo>
                  <a:lnTo>
                    <a:pt x="112" y="38"/>
                  </a:lnTo>
                  <a:lnTo>
                    <a:pt x="112" y="26"/>
                  </a:lnTo>
                  <a:lnTo>
                    <a:pt x="109" y="16"/>
                  </a:lnTo>
                  <a:lnTo>
                    <a:pt x="105" y="9"/>
                  </a:lnTo>
                  <a:lnTo>
                    <a:pt x="96" y="4"/>
                  </a:lnTo>
                  <a:lnTo>
                    <a:pt x="88" y="1"/>
                  </a:lnTo>
                  <a:lnTo>
                    <a:pt x="75" y="0"/>
                  </a:lnTo>
                  <a:lnTo>
                    <a:pt x="64" y="3"/>
                  </a:lnTo>
                  <a:lnTo>
                    <a:pt x="45" y="18"/>
                  </a:lnTo>
                  <a:lnTo>
                    <a:pt x="30" y="34"/>
                  </a:lnTo>
                  <a:lnTo>
                    <a:pt x="17" y="50"/>
                  </a:lnTo>
                  <a:lnTo>
                    <a:pt x="9" y="67"/>
                  </a:lnTo>
                  <a:lnTo>
                    <a:pt x="2" y="82"/>
                  </a:lnTo>
                  <a:lnTo>
                    <a:pt x="0" y="99"/>
                  </a:lnTo>
                  <a:lnTo>
                    <a:pt x="2" y="115"/>
                  </a:lnTo>
                  <a:lnTo>
                    <a:pt x="9" y="132"/>
                  </a:lnTo>
                  <a:lnTo>
                    <a:pt x="17" y="115"/>
                  </a:lnTo>
                  <a:lnTo>
                    <a:pt x="30" y="102"/>
                  </a:lnTo>
                  <a:lnTo>
                    <a:pt x="41" y="90"/>
                  </a:lnTo>
                  <a:lnTo>
                    <a:pt x="55" y="81"/>
                  </a:lnTo>
                  <a:lnTo>
                    <a:pt x="68" y="72"/>
                  </a:lnTo>
                  <a:lnTo>
                    <a:pt x="82" y="64"/>
                  </a:lnTo>
                  <a:lnTo>
                    <a:pt x="96" y="59"/>
                  </a:lnTo>
                  <a:lnTo>
                    <a:pt x="112" y="55"/>
                  </a:lnTo>
                  <a:close/>
                </a:path>
              </a:pathLst>
            </a:custGeom>
            <a:solidFill>
              <a:srgbClr val="FFFFB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20" name="Freeform 87"/>
            <p:cNvSpPr>
              <a:spLocks noChangeArrowheads="1"/>
            </p:cNvSpPr>
            <p:nvPr/>
          </p:nvSpPr>
          <p:spPr bwMode="auto">
            <a:xfrm>
              <a:off x="3571" y="3948"/>
              <a:ext cx="73" cy="110"/>
            </a:xfrm>
            <a:custGeom>
              <a:avLst/>
              <a:gdLst>
                <a:gd name="T0" fmla="*/ 3 w 113"/>
                <a:gd name="T1" fmla="*/ 12 h 133"/>
                <a:gd name="T2" fmla="*/ 3 w 113"/>
                <a:gd name="T3" fmla="*/ 8 h 133"/>
                <a:gd name="T4" fmla="*/ 3 w 113"/>
                <a:gd name="T5" fmla="*/ 6 h 133"/>
                <a:gd name="T6" fmla="*/ 3 w 113"/>
                <a:gd name="T7" fmla="*/ 3 h 133"/>
                <a:gd name="T8" fmla="*/ 3 w 113"/>
                <a:gd name="T9" fmla="*/ 2 h 133"/>
                <a:gd name="T10" fmla="*/ 3 w 113"/>
                <a:gd name="T11" fmla="*/ 2 h 133"/>
                <a:gd name="T12" fmla="*/ 3 w 113"/>
                <a:gd name="T13" fmla="*/ 1 h 133"/>
                <a:gd name="T14" fmla="*/ 3 w 113"/>
                <a:gd name="T15" fmla="*/ 0 h 133"/>
                <a:gd name="T16" fmla="*/ 2 w 113"/>
                <a:gd name="T17" fmla="*/ 1 h 133"/>
                <a:gd name="T18" fmla="*/ 1 w 113"/>
                <a:gd name="T19" fmla="*/ 4 h 133"/>
                <a:gd name="T20" fmla="*/ 1 w 113"/>
                <a:gd name="T21" fmla="*/ 7 h 133"/>
                <a:gd name="T22" fmla="*/ 1 w 113"/>
                <a:gd name="T23" fmla="*/ 11 h 133"/>
                <a:gd name="T24" fmla="*/ 1 w 113"/>
                <a:gd name="T25" fmla="*/ 15 h 133"/>
                <a:gd name="T26" fmla="*/ 1 w 113"/>
                <a:gd name="T27" fmla="*/ 18 h 133"/>
                <a:gd name="T28" fmla="*/ 0 w 113"/>
                <a:gd name="T29" fmla="*/ 22 h 133"/>
                <a:gd name="T30" fmla="*/ 1 w 113"/>
                <a:gd name="T31" fmla="*/ 26 h 133"/>
                <a:gd name="T32" fmla="*/ 1 w 113"/>
                <a:gd name="T33" fmla="*/ 29 h 133"/>
                <a:gd name="T34" fmla="*/ 1 w 113"/>
                <a:gd name="T35" fmla="*/ 26 h 133"/>
                <a:gd name="T36" fmla="*/ 1 w 113"/>
                <a:gd name="T37" fmla="*/ 22 h 133"/>
                <a:gd name="T38" fmla="*/ 1 w 113"/>
                <a:gd name="T39" fmla="*/ 19 h 133"/>
                <a:gd name="T40" fmla="*/ 2 w 113"/>
                <a:gd name="T41" fmla="*/ 18 h 133"/>
                <a:gd name="T42" fmla="*/ 2 w 113"/>
                <a:gd name="T43" fmla="*/ 16 h 133"/>
                <a:gd name="T44" fmla="*/ 3 w 113"/>
                <a:gd name="T45" fmla="*/ 14 h 133"/>
                <a:gd name="T46" fmla="*/ 3 w 113"/>
                <a:gd name="T47" fmla="*/ 13 h 133"/>
                <a:gd name="T48" fmla="*/ 3 w 113"/>
                <a:gd name="T49" fmla="*/ 12 h 1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13"/>
                <a:gd name="T76" fmla="*/ 0 h 133"/>
                <a:gd name="T77" fmla="*/ 113 w 113"/>
                <a:gd name="T78" fmla="*/ 133 h 13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13" h="133">
                  <a:moveTo>
                    <a:pt x="112" y="56"/>
                  </a:moveTo>
                  <a:lnTo>
                    <a:pt x="113" y="39"/>
                  </a:lnTo>
                  <a:lnTo>
                    <a:pt x="113" y="26"/>
                  </a:lnTo>
                  <a:lnTo>
                    <a:pt x="110" y="16"/>
                  </a:lnTo>
                  <a:lnTo>
                    <a:pt x="106" y="9"/>
                  </a:lnTo>
                  <a:lnTo>
                    <a:pt x="97" y="4"/>
                  </a:lnTo>
                  <a:lnTo>
                    <a:pt x="89" y="1"/>
                  </a:lnTo>
                  <a:lnTo>
                    <a:pt x="76" y="0"/>
                  </a:lnTo>
                  <a:lnTo>
                    <a:pt x="65" y="1"/>
                  </a:lnTo>
                  <a:lnTo>
                    <a:pt x="45" y="17"/>
                  </a:lnTo>
                  <a:lnTo>
                    <a:pt x="30" y="34"/>
                  </a:lnTo>
                  <a:lnTo>
                    <a:pt x="17" y="50"/>
                  </a:lnTo>
                  <a:lnTo>
                    <a:pt x="9" y="67"/>
                  </a:lnTo>
                  <a:lnTo>
                    <a:pt x="2" y="82"/>
                  </a:lnTo>
                  <a:lnTo>
                    <a:pt x="0" y="99"/>
                  </a:lnTo>
                  <a:lnTo>
                    <a:pt x="3" y="116"/>
                  </a:lnTo>
                  <a:lnTo>
                    <a:pt x="10" y="133"/>
                  </a:lnTo>
                  <a:lnTo>
                    <a:pt x="18" y="116"/>
                  </a:lnTo>
                  <a:lnTo>
                    <a:pt x="30" y="102"/>
                  </a:lnTo>
                  <a:lnTo>
                    <a:pt x="42" y="89"/>
                  </a:lnTo>
                  <a:lnTo>
                    <a:pt x="55" y="80"/>
                  </a:lnTo>
                  <a:lnTo>
                    <a:pt x="68" y="71"/>
                  </a:lnTo>
                  <a:lnTo>
                    <a:pt x="82" y="64"/>
                  </a:lnTo>
                  <a:lnTo>
                    <a:pt x="96" y="59"/>
                  </a:lnTo>
                  <a:lnTo>
                    <a:pt x="112" y="56"/>
                  </a:lnTo>
                  <a:close/>
                </a:path>
              </a:pathLst>
            </a:custGeom>
            <a:solidFill>
              <a:srgbClr val="FFFFB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21" name="Freeform 88"/>
            <p:cNvSpPr>
              <a:spLocks noChangeArrowheads="1"/>
            </p:cNvSpPr>
            <p:nvPr/>
          </p:nvSpPr>
          <p:spPr bwMode="auto">
            <a:xfrm>
              <a:off x="3810" y="3438"/>
              <a:ext cx="231" cy="463"/>
            </a:xfrm>
            <a:custGeom>
              <a:avLst/>
              <a:gdLst>
                <a:gd name="T0" fmla="*/ 3 w 361"/>
                <a:gd name="T1" fmla="*/ 112 h 553"/>
                <a:gd name="T2" fmla="*/ 2 w 361"/>
                <a:gd name="T3" fmla="*/ 97 h 553"/>
                <a:gd name="T4" fmla="*/ 2 w 361"/>
                <a:gd name="T5" fmla="*/ 84 h 553"/>
                <a:gd name="T6" fmla="*/ 1 w 361"/>
                <a:gd name="T7" fmla="*/ 69 h 553"/>
                <a:gd name="T8" fmla="*/ 1 w 361"/>
                <a:gd name="T9" fmla="*/ 56 h 553"/>
                <a:gd name="T10" fmla="*/ 1 w 361"/>
                <a:gd name="T11" fmla="*/ 41 h 553"/>
                <a:gd name="T12" fmla="*/ 1 w 361"/>
                <a:gd name="T13" fmla="*/ 28 h 553"/>
                <a:gd name="T14" fmla="*/ 1 w 361"/>
                <a:gd name="T15" fmla="*/ 13 h 553"/>
                <a:gd name="T16" fmla="*/ 0 w 361"/>
                <a:gd name="T17" fmla="*/ 0 h 553"/>
                <a:gd name="T18" fmla="*/ 1 w 361"/>
                <a:gd name="T19" fmla="*/ 9 h 553"/>
                <a:gd name="T20" fmla="*/ 3 w 361"/>
                <a:gd name="T21" fmla="*/ 19 h 553"/>
                <a:gd name="T22" fmla="*/ 4 w 361"/>
                <a:gd name="T23" fmla="*/ 32 h 553"/>
                <a:gd name="T24" fmla="*/ 5 w 361"/>
                <a:gd name="T25" fmla="*/ 45 h 553"/>
                <a:gd name="T26" fmla="*/ 6 w 361"/>
                <a:gd name="T27" fmla="*/ 59 h 553"/>
                <a:gd name="T28" fmla="*/ 8 w 361"/>
                <a:gd name="T29" fmla="*/ 75 h 553"/>
                <a:gd name="T30" fmla="*/ 9 w 361"/>
                <a:gd name="T31" fmla="*/ 92 h 553"/>
                <a:gd name="T32" fmla="*/ 10 w 361"/>
                <a:gd name="T33" fmla="*/ 110 h 553"/>
                <a:gd name="T34" fmla="*/ 10 w 361"/>
                <a:gd name="T35" fmla="*/ 122 h 553"/>
                <a:gd name="T36" fmla="*/ 8 w 361"/>
                <a:gd name="T37" fmla="*/ 129 h 553"/>
                <a:gd name="T38" fmla="*/ 8 w 361"/>
                <a:gd name="T39" fmla="*/ 132 h 553"/>
                <a:gd name="T40" fmla="*/ 7 w 361"/>
                <a:gd name="T41" fmla="*/ 134 h 553"/>
                <a:gd name="T42" fmla="*/ 6 w 361"/>
                <a:gd name="T43" fmla="*/ 131 h 553"/>
                <a:gd name="T44" fmla="*/ 5 w 361"/>
                <a:gd name="T45" fmla="*/ 127 h 553"/>
                <a:gd name="T46" fmla="*/ 3 w 361"/>
                <a:gd name="T47" fmla="*/ 120 h 553"/>
                <a:gd name="T48" fmla="*/ 3 w 361"/>
                <a:gd name="T49" fmla="*/ 112 h 55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61"/>
                <a:gd name="T76" fmla="*/ 0 h 553"/>
                <a:gd name="T77" fmla="*/ 361 w 361"/>
                <a:gd name="T78" fmla="*/ 553 h 55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61" h="553">
                  <a:moveTo>
                    <a:pt x="83" y="463"/>
                  </a:moveTo>
                  <a:lnTo>
                    <a:pt x="72" y="404"/>
                  </a:lnTo>
                  <a:lnTo>
                    <a:pt x="62" y="347"/>
                  </a:lnTo>
                  <a:lnTo>
                    <a:pt x="51" y="288"/>
                  </a:lnTo>
                  <a:lnTo>
                    <a:pt x="41" y="231"/>
                  </a:lnTo>
                  <a:lnTo>
                    <a:pt x="30" y="172"/>
                  </a:lnTo>
                  <a:lnTo>
                    <a:pt x="20" y="115"/>
                  </a:lnTo>
                  <a:lnTo>
                    <a:pt x="10" y="57"/>
                  </a:lnTo>
                  <a:lnTo>
                    <a:pt x="0" y="0"/>
                  </a:lnTo>
                  <a:lnTo>
                    <a:pt x="42" y="36"/>
                  </a:lnTo>
                  <a:lnTo>
                    <a:pt x="87" y="82"/>
                  </a:lnTo>
                  <a:lnTo>
                    <a:pt x="133" y="131"/>
                  </a:lnTo>
                  <a:lnTo>
                    <a:pt x="179" y="188"/>
                  </a:lnTo>
                  <a:lnTo>
                    <a:pt x="224" y="248"/>
                  </a:lnTo>
                  <a:lnTo>
                    <a:pt x="271" y="314"/>
                  </a:lnTo>
                  <a:lnTo>
                    <a:pt x="316" y="383"/>
                  </a:lnTo>
                  <a:lnTo>
                    <a:pt x="361" y="457"/>
                  </a:lnTo>
                  <a:lnTo>
                    <a:pt x="334" y="504"/>
                  </a:lnTo>
                  <a:lnTo>
                    <a:pt x="305" y="535"/>
                  </a:lnTo>
                  <a:lnTo>
                    <a:pt x="272" y="551"/>
                  </a:lnTo>
                  <a:lnTo>
                    <a:pt x="240" y="553"/>
                  </a:lnTo>
                  <a:lnTo>
                    <a:pt x="202" y="543"/>
                  </a:lnTo>
                  <a:lnTo>
                    <a:pt x="164" y="524"/>
                  </a:lnTo>
                  <a:lnTo>
                    <a:pt x="124" y="497"/>
                  </a:lnTo>
                  <a:lnTo>
                    <a:pt x="83" y="463"/>
                  </a:lnTo>
                  <a:close/>
                </a:path>
              </a:pathLst>
            </a:custGeom>
            <a:solidFill>
              <a:srgbClr val="782B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22" name="Freeform 89"/>
            <p:cNvSpPr>
              <a:spLocks noChangeArrowheads="1"/>
            </p:cNvSpPr>
            <p:nvPr/>
          </p:nvSpPr>
          <p:spPr bwMode="auto">
            <a:xfrm>
              <a:off x="3061" y="2911"/>
              <a:ext cx="871" cy="927"/>
            </a:xfrm>
            <a:custGeom>
              <a:avLst/>
              <a:gdLst>
                <a:gd name="T0" fmla="*/ 38 w 1359"/>
                <a:gd name="T1" fmla="*/ 219 h 1111"/>
                <a:gd name="T2" fmla="*/ 37 w 1359"/>
                <a:gd name="T3" fmla="*/ 209 h 1111"/>
                <a:gd name="T4" fmla="*/ 36 w 1359"/>
                <a:gd name="T5" fmla="*/ 199 h 1111"/>
                <a:gd name="T6" fmla="*/ 35 w 1359"/>
                <a:gd name="T7" fmla="*/ 191 h 1111"/>
                <a:gd name="T8" fmla="*/ 34 w 1359"/>
                <a:gd name="T9" fmla="*/ 180 h 1111"/>
                <a:gd name="T10" fmla="*/ 33 w 1359"/>
                <a:gd name="T11" fmla="*/ 169 h 1111"/>
                <a:gd name="T12" fmla="*/ 33 w 1359"/>
                <a:gd name="T13" fmla="*/ 157 h 1111"/>
                <a:gd name="T14" fmla="*/ 32 w 1359"/>
                <a:gd name="T15" fmla="*/ 145 h 1111"/>
                <a:gd name="T16" fmla="*/ 31 w 1359"/>
                <a:gd name="T17" fmla="*/ 133 h 1111"/>
                <a:gd name="T18" fmla="*/ 29 w 1359"/>
                <a:gd name="T19" fmla="*/ 121 h 1111"/>
                <a:gd name="T20" fmla="*/ 28 w 1359"/>
                <a:gd name="T21" fmla="*/ 112 h 1111"/>
                <a:gd name="T22" fmla="*/ 26 w 1359"/>
                <a:gd name="T23" fmla="*/ 103 h 1111"/>
                <a:gd name="T24" fmla="*/ 25 w 1359"/>
                <a:gd name="T25" fmla="*/ 98 h 1111"/>
                <a:gd name="T26" fmla="*/ 25 w 1359"/>
                <a:gd name="T27" fmla="*/ 95 h 1111"/>
                <a:gd name="T28" fmla="*/ 26 w 1359"/>
                <a:gd name="T29" fmla="*/ 92 h 1111"/>
                <a:gd name="T30" fmla="*/ 26 w 1359"/>
                <a:gd name="T31" fmla="*/ 88 h 1111"/>
                <a:gd name="T32" fmla="*/ 26 w 1359"/>
                <a:gd name="T33" fmla="*/ 75 h 1111"/>
                <a:gd name="T34" fmla="*/ 25 w 1359"/>
                <a:gd name="T35" fmla="*/ 54 h 1111"/>
                <a:gd name="T36" fmla="*/ 24 w 1359"/>
                <a:gd name="T37" fmla="*/ 32 h 1111"/>
                <a:gd name="T38" fmla="*/ 22 w 1359"/>
                <a:gd name="T39" fmla="*/ 11 h 1111"/>
                <a:gd name="T40" fmla="*/ 19 w 1359"/>
                <a:gd name="T41" fmla="*/ 8 h 1111"/>
                <a:gd name="T42" fmla="*/ 13 w 1359"/>
                <a:gd name="T43" fmla="*/ 23 h 1111"/>
                <a:gd name="T44" fmla="*/ 8 w 1359"/>
                <a:gd name="T45" fmla="*/ 40 h 1111"/>
                <a:gd name="T46" fmla="*/ 3 w 1359"/>
                <a:gd name="T47" fmla="*/ 65 h 1111"/>
                <a:gd name="T48" fmla="*/ 1 w 1359"/>
                <a:gd name="T49" fmla="*/ 98 h 1111"/>
                <a:gd name="T50" fmla="*/ 0 w 1359"/>
                <a:gd name="T51" fmla="*/ 118 h 1111"/>
                <a:gd name="T52" fmla="*/ 1 w 1359"/>
                <a:gd name="T53" fmla="*/ 128 h 1111"/>
                <a:gd name="T54" fmla="*/ 2 w 1359"/>
                <a:gd name="T55" fmla="*/ 134 h 1111"/>
                <a:gd name="T56" fmla="*/ 5 w 1359"/>
                <a:gd name="T57" fmla="*/ 139 h 1111"/>
                <a:gd name="T58" fmla="*/ 8 w 1359"/>
                <a:gd name="T59" fmla="*/ 160 h 1111"/>
                <a:gd name="T60" fmla="*/ 12 w 1359"/>
                <a:gd name="T61" fmla="*/ 189 h 1111"/>
                <a:gd name="T62" fmla="*/ 19 w 1359"/>
                <a:gd name="T63" fmla="*/ 212 h 1111"/>
                <a:gd name="T64" fmla="*/ 26 w 1359"/>
                <a:gd name="T65" fmla="*/ 226 h 1111"/>
                <a:gd name="T66" fmla="*/ 28 w 1359"/>
                <a:gd name="T67" fmla="*/ 245 h 1111"/>
                <a:gd name="T68" fmla="*/ 31 w 1359"/>
                <a:gd name="T69" fmla="*/ 258 h 1111"/>
                <a:gd name="T70" fmla="*/ 34 w 1359"/>
                <a:gd name="T71" fmla="*/ 261 h 1111"/>
                <a:gd name="T72" fmla="*/ 36 w 1359"/>
                <a:gd name="T73" fmla="*/ 257 h 1111"/>
                <a:gd name="T74" fmla="*/ 38 w 1359"/>
                <a:gd name="T75" fmla="*/ 251 h 1111"/>
                <a:gd name="T76" fmla="*/ 38 w 1359"/>
                <a:gd name="T77" fmla="*/ 242 h 1111"/>
                <a:gd name="T78" fmla="*/ 38 w 1359"/>
                <a:gd name="T79" fmla="*/ 229 h 111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359"/>
                <a:gd name="T121" fmla="*/ 0 h 1111"/>
                <a:gd name="T122" fmla="*/ 1359 w 1359"/>
                <a:gd name="T123" fmla="*/ 1111 h 111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359" h="1111">
                  <a:moveTo>
                    <a:pt x="1359" y="951"/>
                  </a:moveTo>
                  <a:lnTo>
                    <a:pt x="1343" y="929"/>
                  </a:lnTo>
                  <a:lnTo>
                    <a:pt x="1328" y="908"/>
                  </a:lnTo>
                  <a:lnTo>
                    <a:pt x="1309" y="888"/>
                  </a:lnTo>
                  <a:lnTo>
                    <a:pt x="1291" y="869"/>
                  </a:lnTo>
                  <a:lnTo>
                    <a:pt x="1270" y="849"/>
                  </a:lnTo>
                  <a:lnTo>
                    <a:pt x="1249" y="829"/>
                  </a:lnTo>
                  <a:lnTo>
                    <a:pt x="1226" y="811"/>
                  </a:lnTo>
                  <a:lnTo>
                    <a:pt x="1205" y="793"/>
                  </a:lnTo>
                  <a:lnTo>
                    <a:pt x="1194" y="767"/>
                  </a:lnTo>
                  <a:lnTo>
                    <a:pt x="1184" y="742"/>
                  </a:lnTo>
                  <a:lnTo>
                    <a:pt x="1173" y="717"/>
                  </a:lnTo>
                  <a:lnTo>
                    <a:pt x="1163" y="692"/>
                  </a:lnTo>
                  <a:lnTo>
                    <a:pt x="1151" y="668"/>
                  </a:lnTo>
                  <a:lnTo>
                    <a:pt x="1143" y="643"/>
                  </a:lnTo>
                  <a:lnTo>
                    <a:pt x="1132" y="618"/>
                  </a:lnTo>
                  <a:lnTo>
                    <a:pt x="1123" y="593"/>
                  </a:lnTo>
                  <a:lnTo>
                    <a:pt x="1092" y="564"/>
                  </a:lnTo>
                  <a:lnTo>
                    <a:pt x="1061" y="540"/>
                  </a:lnTo>
                  <a:lnTo>
                    <a:pt x="1030" y="516"/>
                  </a:lnTo>
                  <a:lnTo>
                    <a:pt x="999" y="495"/>
                  </a:lnTo>
                  <a:lnTo>
                    <a:pt x="966" y="476"/>
                  </a:lnTo>
                  <a:lnTo>
                    <a:pt x="935" y="459"/>
                  </a:lnTo>
                  <a:lnTo>
                    <a:pt x="903" y="442"/>
                  </a:lnTo>
                  <a:lnTo>
                    <a:pt x="872" y="429"/>
                  </a:lnTo>
                  <a:lnTo>
                    <a:pt x="876" y="421"/>
                  </a:lnTo>
                  <a:lnTo>
                    <a:pt x="880" y="413"/>
                  </a:lnTo>
                  <a:lnTo>
                    <a:pt x="886" y="405"/>
                  </a:lnTo>
                  <a:lnTo>
                    <a:pt x="892" y="399"/>
                  </a:lnTo>
                  <a:lnTo>
                    <a:pt x="896" y="391"/>
                  </a:lnTo>
                  <a:lnTo>
                    <a:pt x="900" y="383"/>
                  </a:lnTo>
                  <a:lnTo>
                    <a:pt x="906" y="375"/>
                  </a:lnTo>
                  <a:lnTo>
                    <a:pt x="911" y="369"/>
                  </a:lnTo>
                  <a:lnTo>
                    <a:pt x="911" y="320"/>
                  </a:lnTo>
                  <a:lnTo>
                    <a:pt x="900" y="273"/>
                  </a:lnTo>
                  <a:lnTo>
                    <a:pt x="880" y="228"/>
                  </a:lnTo>
                  <a:lnTo>
                    <a:pt x="855" y="182"/>
                  </a:lnTo>
                  <a:lnTo>
                    <a:pt x="824" y="136"/>
                  </a:lnTo>
                  <a:lnTo>
                    <a:pt x="793" y="90"/>
                  </a:lnTo>
                  <a:lnTo>
                    <a:pt x="765" y="45"/>
                  </a:lnTo>
                  <a:lnTo>
                    <a:pt x="741" y="0"/>
                  </a:lnTo>
                  <a:lnTo>
                    <a:pt x="652" y="34"/>
                  </a:lnTo>
                  <a:lnTo>
                    <a:pt x="561" y="66"/>
                  </a:lnTo>
                  <a:lnTo>
                    <a:pt x="470" y="94"/>
                  </a:lnTo>
                  <a:lnTo>
                    <a:pt x="379" y="128"/>
                  </a:lnTo>
                  <a:lnTo>
                    <a:pt x="289" y="166"/>
                  </a:lnTo>
                  <a:lnTo>
                    <a:pt x="203" y="216"/>
                  </a:lnTo>
                  <a:lnTo>
                    <a:pt x="120" y="277"/>
                  </a:lnTo>
                  <a:lnTo>
                    <a:pt x="45" y="357"/>
                  </a:lnTo>
                  <a:lnTo>
                    <a:pt x="15" y="416"/>
                  </a:lnTo>
                  <a:lnTo>
                    <a:pt x="1" y="464"/>
                  </a:lnTo>
                  <a:lnTo>
                    <a:pt x="0" y="499"/>
                  </a:lnTo>
                  <a:lnTo>
                    <a:pt x="8" y="528"/>
                  </a:lnTo>
                  <a:lnTo>
                    <a:pt x="24" y="546"/>
                  </a:lnTo>
                  <a:lnTo>
                    <a:pt x="46" y="560"/>
                  </a:lnTo>
                  <a:lnTo>
                    <a:pt x="73" y="570"/>
                  </a:lnTo>
                  <a:lnTo>
                    <a:pt x="104" y="579"/>
                  </a:lnTo>
                  <a:lnTo>
                    <a:pt x="163" y="593"/>
                  </a:lnTo>
                  <a:lnTo>
                    <a:pt x="214" y="631"/>
                  </a:lnTo>
                  <a:lnTo>
                    <a:pt x="265" y="683"/>
                  </a:lnTo>
                  <a:lnTo>
                    <a:pt x="327" y="745"/>
                  </a:lnTo>
                  <a:lnTo>
                    <a:pt x="406" y="806"/>
                  </a:lnTo>
                  <a:lnTo>
                    <a:pt x="515" y="859"/>
                  </a:lnTo>
                  <a:lnTo>
                    <a:pt x="660" y="899"/>
                  </a:lnTo>
                  <a:lnTo>
                    <a:pt x="854" y="918"/>
                  </a:lnTo>
                  <a:lnTo>
                    <a:pt x="899" y="963"/>
                  </a:lnTo>
                  <a:lnTo>
                    <a:pt x="944" y="1006"/>
                  </a:lnTo>
                  <a:lnTo>
                    <a:pt x="989" y="1044"/>
                  </a:lnTo>
                  <a:lnTo>
                    <a:pt x="1036" y="1076"/>
                  </a:lnTo>
                  <a:lnTo>
                    <a:pt x="1082" y="1098"/>
                  </a:lnTo>
                  <a:lnTo>
                    <a:pt x="1129" y="1111"/>
                  </a:lnTo>
                  <a:lnTo>
                    <a:pt x="1177" y="1111"/>
                  </a:lnTo>
                  <a:lnTo>
                    <a:pt x="1228" y="1097"/>
                  </a:lnTo>
                  <a:lnTo>
                    <a:pt x="1270" y="1093"/>
                  </a:lnTo>
                  <a:lnTo>
                    <a:pt x="1302" y="1085"/>
                  </a:lnTo>
                  <a:lnTo>
                    <a:pt x="1326" y="1071"/>
                  </a:lnTo>
                  <a:lnTo>
                    <a:pt x="1343" y="1054"/>
                  </a:lnTo>
                  <a:lnTo>
                    <a:pt x="1353" y="1031"/>
                  </a:lnTo>
                  <a:lnTo>
                    <a:pt x="1359" y="1006"/>
                  </a:lnTo>
                  <a:lnTo>
                    <a:pt x="1359" y="978"/>
                  </a:lnTo>
                  <a:lnTo>
                    <a:pt x="1359" y="951"/>
                  </a:lnTo>
                  <a:close/>
                </a:path>
              </a:pathLst>
            </a:custGeom>
            <a:solidFill>
              <a:srgbClr val="B86B0D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23" name="Freeform 90"/>
            <p:cNvSpPr>
              <a:spLocks noChangeArrowheads="1"/>
            </p:cNvSpPr>
            <p:nvPr/>
          </p:nvSpPr>
          <p:spPr bwMode="auto">
            <a:xfrm>
              <a:off x="3115" y="2921"/>
              <a:ext cx="760" cy="861"/>
            </a:xfrm>
            <a:custGeom>
              <a:avLst/>
              <a:gdLst>
                <a:gd name="T0" fmla="*/ 33 w 1186"/>
                <a:gd name="T1" fmla="*/ 205 h 1031"/>
                <a:gd name="T2" fmla="*/ 33 w 1186"/>
                <a:gd name="T3" fmla="*/ 197 h 1031"/>
                <a:gd name="T4" fmla="*/ 31 w 1186"/>
                <a:gd name="T5" fmla="*/ 190 h 1031"/>
                <a:gd name="T6" fmla="*/ 30 w 1186"/>
                <a:gd name="T7" fmla="*/ 181 h 1031"/>
                <a:gd name="T8" fmla="*/ 29 w 1186"/>
                <a:gd name="T9" fmla="*/ 172 h 1031"/>
                <a:gd name="T10" fmla="*/ 29 w 1186"/>
                <a:gd name="T11" fmla="*/ 163 h 1031"/>
                <a:gd name="T12" fmla="*/ 28 w 1186"/>
                <a:gd name="T13" fmla="*/ 152 h 1031"/>
                <a:gd name="T14" fmla="*/ 28 w 1186"/>
                <a:gd name="T15" fmla="*/ 142 h 1031"/>
                <a:gd name="T16" fmla="*/ 27 w 1186"/>
                <a:gd name="T17" fmla="*/ 131 h 1031"/>
                <a:gd name="T18" fmla="*/ 26 w 1186"/>
                <a:gd name="T19" fmla="*/ 121 h 1031"/>
                <a:gd name="T20" fmla="*/ 24 w 1186"/>
                <a:gd name="T21" fmla="*/ 112 h 1031"/>
                <a:gd name="T22" fmla="*/ 22 w 1186"/>
                <a:gd name="T23" fmla="*/ 105 h 1031"/>
                <a:gd name="T24" fmla="*/ 22 w 1186"/>
                <a:gd name="T25" fmla="*/ 100 h 1031"/>
                <a:gd name="T26" fmla="*/ 22 w 1186"/>
                <a:gd name="T27" fmla="*/ 94 h 1031"/>
                <a:gd name="T28" fmla="*/ 22 w 1186"/>
                <a:gd name="T29" fmla="*/ 87 h 1031"/>
                <a:gd name="T30" fmla="*/ 23 w 1186"/>
                <a:gd name="T31" fmla="*/ 81 h 1031"/>
                <a:gd name="T32" fmla="*/ 23 w 1186"/>
                <a:gd name="T33" fmla="*/ 69 h 1031"/>
                <a:gd name="T34" fmla="*/ 22 w 1186"/>
                <a:gd name="T35" fmla="*/ 48 h 1031"/>
                <a:gd name="T36" fmla="*/ 21 w 1186"/>
                <a:gd name="T37" fmla="*/ 29 h 1031"/>
                <a:gd name="T38" fmla="*/ 19 w 1186"/>
                <a:gd name="T39" fmla="*/ 9 h 1031"/>
                <a:gd name="T40" fmla="*/ 17 w 1186"/>
                <a:gd name="T41" fmla="*/ 8 h 1031"/>
                <a:gd name="T42" fmla="*/ 12 w 1186"/>
                <a:gd name="T43" fmla="*/ 23 h 1031"/>
                <a:gd name="T44" fmla="*/ 8 w 1186"/>
                <a:gd name="T45" fmla="*/ 44 h 1031"/>
                <a:gd name="T46" fmla="*/ 3 w 1186"/>
                <a:gd name="T47" fmla="*/ 70 h 1031"/>
                <a:gd name="T48" fmla="*/ 1 w 1186"/>
                <a:gd name="T49" fmla="*/ 99 h 1031"/>
                <a:gd name="T50" fmla="*/ 0 w 1186"/>
                <a:gd name="T51" fmla="*/ 114 h 1031"/>
                <a:gd name="T52" fmla="*/ 1 w 1186"/>
                <a:gd name="T53" fmla="*/ 119 h 1031"/>
                <a:gd name="T54" fmla="*/ 2 w 1186"/>
                <a:gd name="T55" fmla="*/ 121 h 1031"/>
                <a:gd name="T56" fmla="*/ 4 w 1186"/>
                <a:gd name="T57" fmla="*/ 125 h 1031"/>
                <a:gd name="T58" fmla="*/ 6 w 1186"/>
                <a:gd name="T59" fmla="*/ 148 h 1031"/>
                <a:gd name="T60" fmla="*/ 10 w 1186"/>
                <a:gd name="T61" fmla="*/ 177 h 1031"/>
                <a:gd name="T62" fmla="*/ 17 w 1186"/>
                <a:gd name="T63" fmla="*/ 200 h 1031"/>
                <a:gd name="T64" fmla="*/ 22 w 1186"/>
                <a:gd name="T65" fmla="*/ 214 h 1031"/>
                <a:gd name="T66" fmla="*/ 24 w 1186"/>
                <a:gd name="T67" fmla="*/ 230 h 1031"/>
                <a:gd name="T68" fmla="*/ 27 w 1186"/>
                <a:gd name="T69" fmla="*/ 242 h 1031"/>
                <a:gd name="T70" fmla="*/ 29 w 1186"/>
                <a:gd name="T71" fmla="*/ 243 h 1031"/>
                <a:gd name="T72" fmla="*/ 31 w 1186"/>
                <a:gd name="T73" fmla="*/ 241 h 1031"/>
                <a:gd name="T74" fmla="*/ 33 w 1186"/>
                <a:gd name="T75" fmla="*/ 236 h 1031"/>
                <a:gd name="T76" fmla="*/ 34 w 1186"/>
                <a:gd name="T77" fmla="*/ 228 h 1031"/>
                <a:gd name="T78" fmla="*/ 34 w 1186"/>
                <a:gd name="T79" fmla="*/ 216 h 103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186"/>
                <a:gd name="T121" fmla="*/ 0 h 1031"/>
                <a:gd name="T122" fmla="*/ 1186 w 1186"/>
                <a:gd name="T123" fmla="*/ 1031 h 103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186" h="1031">
                  <a:moveTo>
                    <a:pt x="1185" y="891"/>
                  </a:moveTo>
                  <a:lnTo>
                    <a:pt x="1172" y="871"/>
                  </a:lnTo>
                  <a:lnTo>
                    <a:pt x="1158" y="853"/>
                  </a:lnTo>
                  <a:lnTo>
                    <a:pt x="1141" y="835"/>
                  </a:lnTo>
                  <a:lnTo>
                    <a:pt x="1125" y="819"/>
                  </a:lnTo>
                  <a:lnTo>
                    <a:pt x="1107" y="801"/>
                  </a:lnTo>
                  <a:lnTo>
                    <a:pt x="1089" y="785"/>
                  </a:lnTo>
                  <a:lnTo>
                    <a:pt x="1069" y="768"/>
                  </a:lnTo>
                  <a:lnTo>
                    <a:pt x="1049" y="752"/>
                  </a:lnTo>
                  <a:lnTo>
                    <a:pt x="1039" y="730"/>
                  </a:lnTo>
                  <a:lnTo>
                    <a:pt x="1031" y="708"/>
                  </a:lnTo>
                  <a:lnTo>
                    <a:pt x="1022" y="686"/>
                  </a:lnTo>
                  <a:lnTo>
                    <a:pt x="1014" y="665"/>
                  </a:lnTo>
                  <a:lnTo>
                    <a:pt x="1004" y="643"/>
                  </a:lnTo>
                  <a:lnTo>
                    <a:pt x="995" y="622"/>
                  </a:lnTo>
                  <a:lnTo>
                    <a:pt x="987" y="600"/>
                  </a:lnTo>
                  <a:lnTo>
                    <a:pt x="978" y="579"/>
                  </a:lnTo>
                  <a:lnTo>
                    <a:pt x="952" y="554"/>
                  </a:lnTo>
                  <a:lnTo>
                    <a:pt x="925" y="532"/>
                  </a:lnTo>
                  <a:lnTo>
                    <a:pt x="898" y="511"/>
                  </a:lnTo>
                  <a:lnTo>
                    <a:pt x="871" y="493"/>
                  </a:lnTo>
                  <a:lnTo>
                    <a:pt x="843" y="476"/>
                  </a:lnTo>
                  <a:lnTo>
                    <a:pt x="815" y="460"/>
                  </a:lnTo>
                  <a:lnTo>
                    <a:pt x="786" y="447"/>
                  </a:lnTo>
                  <a:lnTo>
                    <a:pt x="760" y="435"/>
                  </a:lnTo>
                  <a:lnTo>
                    <a:pt x="764" y="425"/>
                  </a:lnTo>
                  <a:lnTo>
                    <a:pt x="771" y="413"/>
                  </a:lnTo>
                  <a:lnTo>
                    <a:pt x="779" y="399"/>
                  </a:lnTo>
                  <a:lnTo>
                    <a:pt x="788" y="384"/>
                  </a:lnTo>
                  <a:lnTo>
                    <a:pt x="795" y="369"/>
                  </a:lnTo>
                  <a:lnTo>
                    <a:pt x="803" y="354"/>
                  </a:lnTo>
                  <a:lnTo>
                    <a:pt x="809" y="341"/>
                  </a:lnTo>
                  <a:lnTo>
                    <a:pt x="815" y="333"/>
                  </a:lnTo>
                  <a:lnTo>
                    <a:pt x="813" y="290"/>
                  </a:lnTo>
                  <a:lnTo>
                    <a:pt x="803" y="248"/>
                  </a:lnTo>
                  <a:lnTo>
                    <a:pt x="785" y="207"/>
                  </a:lnTo>
                  <a:lnTo>
                    <a:pt x="762" y="165"/>
                  </a:lnTo>
                  <a:lnTo>
                    <a:pt x="734" y="123"/>
                  </a:lnTo>
                  <a:lnTo>
                    <a:pt x="706" y="81"/>
                  </a:lnTo>
                  <a:lnTo>
                    <a:pt x="679" y="40"/>
                  </a:lnTo>
                  <a:lnTo>
                    <a:pt x="659" y="0"/>
                  </a:lnTo>
                  <a:lnTo>
                    <a:pt x="580" y="33"/>
                  </a:lnTo>
                  <a:lnTo>
                    <a:pt x="500" y="67"/>
                  </a:lnTo>
                  <a:lnTo>
                    <a:pt x="418" y="102"/>
                  </a:lnTo>
                  <a:lnTo>
                    <a:pt x="338" y="143"/>
                  </a:lnTo>
                  <a:lnTo>
                    <a:pt x="256" y="186"/>
                  </a:lnTo>
                  <a:lnTo>
                    <a:pt x="180" y="238"/>
                  </a:lnTo>
                  <a:lnTo>
                    <a:pt x="106" y="298"/>
                  </a:lnTo>
                  <a:lnTo>
                    <a:pt x="40" y="371"/>
                  </a:lnTo>
                  <a:lnTo>
                    <a:pt x="14" y="421"/>
                  </a:lnTo>
                  <a:lnTo>
                    <a:pt x="2" y="457"/>
                  </a:lnTo>
                  <a:lnTo>
                    <a:pt x="0" y="481"/>
                  </a:lnTo>
                  <a:lnTo>
                    <a:pt x="7" y="497"/>
                  </a:lnTo>
                  <a:lnTo>
                    <a:pt x="20" y="504"/>
                  </a:lnTo>
                  <a:lnTo>
                    <a:pt x="40" y="508"/>
                  </a:lnTo>
                  <a:lnTo>
                    <a:pt x="64" y="511"/>
                  </a:lnTo>
                  <a:lnTo>
                    <a:pt x="91" y="516"/>
                  </a:lnTo>
                  <a:lnTo>
                    <a:pt x="143" y="531"/>
                  </a:lnTo>
                  <a:lnTo>
                    <a:pt x="187" y="570"/>
                  </a:lnTo>
                  <a:lnTo>
                    <a:pt x="232" y="625"/>
                  </a:lnTo>
                  <a:lnTo>
                    <a:pt x="285" y="687"/>
                  </a:lnTo>
                  <a:lnTo>
                    <a:pt x="353" y="749"/>
                  </a:lnTo>
                  <a:lnTo>
                    <a:pt x="448" y="803"/>
                  </a:lnTo>
                  <a:lnTo>
                    <a:pt x="575" y="844"/>
                  </a:lnTo>
                  <a:lnTo>
                    <a:pt x="744" y="862"/>
                  </a:lnTo>
                  <a:lnTo>
                    <a:pt x="784" y="900"/>
                  </a:lnTo>
                  <a:lnTo>
                    <a:pt x="823" y="939"/>
                  </a:lnTo>
                  <a:lnTo>
                    <a:pt x="863" y="972"/>
                  </a:lnTo>
                  <a:lnTo>
                    <a:pt x="905" y="1001"/>
                  </a:lnTo>
                  <a:lnTo>
                    <a:pt x="945" y="1020"/>
                  </a:lnTo>
                  <a:lnTo>
                    <a:pt x="986" y="1031"/>
                  </a:lnTo>
                  <a:lnTo>
                    <a:pt x="1028" y="1031"/>
                  </a:lnTo>
                  <a:lnTo>
                    <a:pt x="1070" y="1019"/>
                  </a:lnTo>
                  <a:lnTo>
                    <a:pt x="1107" y="1015"/>
                  </a:lnTo>
                  <a:lnTo>
                    <a:pt x="1137" y="1008"/>
                  </a:lnTo>
                  <a:lnTo>
                    <a:pt x="1158" y="997"/>
                  </a:lnTo>
                  <a:lnTo>
                    <a:pt x="1173" y="981"/>
                  </a:lnTo>
                  <a:lnTo>
                    <a:pt x="1182" y="961"/>
                  </a:lnTo>
                  <a:lnTo>
                    <a:pt x="1186" y="939"/>
                  </a:lnTo>
                  <a:lnTo>
                    <a:pt x="1186" y="914"/>
                  </a:lnTo>
                  <a:lnTo>
                    <a:pt x="1185" y="891"/>
                  </a:lnTo>
                  <a:close/>
                </a:path>
              </a:pathLst>
            </a:custGeom>
            <a:solidFill>
              <a:srgbClr val="BF7314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24" name="Freeform 91"/>
            <p:cNvSpPr>
              <a:spLocks noChangeArrowheads="1"/>
            </p:cNvSpPr>
            <p:nvPr/>
          </p:nvSpPr>
          <p:spPr bwMode="auto">
            <a:xfrm>
              <a:off x="3139" y="2948"/>
              <a:ext cx="710" cy="808"/>
            </a:xfrm>
            <a:custGeom>
              <a:avLst/>
              <a:gdLst>
                <a:gd name="T0" fmla="*/ 31 w 1108"/>
                <a:gd name="T1" fmla="*/ 196 h 966"/>
                <a:gd name="T2" fmla="*/ 30 w 1108"/>
                <a:gd name="T3" fmla="*/ 187 h 966"/>
                <a:gd name="T4" fmla="*/ 29 w 1108"/>
                <a:gd name="T5" fmla="*/ 181 h 966"/>
                <a:gd name="T6" fmla="*/ 28 w 1108"/>
                <a:gd name="T7" fmla="*/ 173 h 966"/>
                <a:gd name="T8" fmla="*/ 28 w 1108"/>
                <a:gd name="T9" fmla="*/ 164 h 966"/>
                <a:gd name="T10" fmla="*/ 27 w 1108"/>
                <a:gd name="T11" fmla="*/ 154 h 966"/>
                <a:gd name="T12" fmla="*/ 27 w 1108"/>
                <a:gd name="T13" fmla="*/ 145 h 966"/>
                <a:gd name="T14" fmla="*/ 26 w 1108"/>
                <a:gd name="T15" fmla="*/ 135 h 966"/>
                <a:gd name="T16" fmla="*/ 26 w 1108"/>
                <a:gd name="T17" fmla="*/ 124 h 966"/>
                <a:gd name="T18" fmla="*/ 24 w 1108"/>
                <a:gd name="T19" fmla="*/ 115 h 966"/>
                <a:gd name="T20" fmla="*/ 22 w 1108"/>
                <a:gd name="T21" fmla="*/ 106 h 966"/>
                <a:gd name="T22" fmla="*/ 21 w 1108"/>
                <a:gd name="T23" fmla="*/ 100 h 966"/>
                <a:gd name="T24" fmla="*/ 20 w 1108"/>
                <a:gd name="T25" fmla="*/ 96 h 966"/>
                <a:gd name="T26" fmla="*/ 21 w 1108"/>
                <a:gd name="T27" fmla="*/ 90 h 966"/>
                <a:gd name="T28" fmla="*/ 21 w 1108"/>
                <a:gd name="T29" fmla="*/ 83 h 966"/>
                <a:gd name="T30" fmla="*/ 22 w 1108"/>
                <a:gd name="T31" fmla="*/ 76 h 966"/>
                <a:gd name="T32" fmla="*/ 22 w 1108"/>
                <a:gd name="T33" fmla="*/ 66 h 966"/>
                <a:gd name="T34" fmla="*/ 21 w 1108"/>
                <a:gd name="T35" fmla="*/ 46 h 966"/>
                <a:gd name="T36" fmla="*/ 20 w 1108"/>
                <a:gd name="T37" fmla="*/ 28 h 966"/>
                <a:gd name="T38" fmla="*/ 18 w 1108"/>
                <a:gd name="T39" fmla="*/ 9 h 966"/>
                <a:gd name="T40" fmla="*/ 15 w 1108"/>
                <a:gd name="T41" fmla="*/ 8 h 966"/>
                <a:gd name="T42" fmla="*/ 12 w 1108"/>
                <a:gd name="T43" fmla="*/ 23 h 966"/>
                <a:gd name="T44" fmla="*/ 7 w 1108"/>
                <a:gd name="T45" fmla="*/ 41 h 966"/>
                <a:gd name="T46" fmla="*/ 3 w 1108"/>
                <a:gd name="T47" fmla="*/ 67 h 966"/>
                <a:gd name="T48" fmla="*/ 1 w 1108"/>
                <a:gd name="T49" fmla="*/ 95 h 966"/>
                <a:gd name="T50" fmla="*/ 0 w 1108"/>
                <a:gd name="T51" fmla="*/ 108 h 966"/>
                <a:gd name="T52" fmla="*/ 1 w 1108"/>
                <a:gd name="T53" fmla="*/ 114 h 966"/>
                <a:gd name="T54" fmla="*/ 2 w 1108"/>
                <a:gd name="T55" fmla="*/ 115 h 966"/>
                <a:gd name="T56" fmla="*/ 4 w 1108"/>
                <a:gd name="T57" fmla="*/ 120 h 966"/>
                <a:gd name="T58" fmla="*/ 6 w 1108"/>
                <a:gd name="T59" fmla="*/ 140 h 966"/>
                <a:gd name="T60" fmla="*/ 10 w 1108"/>
                <a:gd name="T61" fmla="*/ 168 h 966"/>
                <a:gd name="T62" fmla="*/ 15 w 1108"/>
                <a:gd name="T63" fmla="*/ 190 h 966"/>
                <a:gd name="T64" fmla="*/ 21 w 1108"/>
                <a:gd name="T65" fmla="*/ 202 h 966"/>
                <a:gd name="T66" fmla="*/ 23 w 1108"/>
                <a:gd name="T67" fmla="*/ 218 h 966"/>
                <a:gd name="T68" fmla="*/ 25 w 1108"/>
                <a:gd name="T69" fmla="*/ 229 h 966"/>
                <a:gd name="T70" fmla="*/ 28 w 1108"/>
                <a:gd name="T71" fmla="*/ 232 h 966"/>
                <a:gd name="T72" fmla="*/ 29 w 1108"/>
                <a:gd name="T73" fmla="*/ 228 h 966"/>
                <a:gd name="T74" fmla="*/ 31 w 1108"/>
                <a:gd name="T75" fmla="*/ 224 h 966"/>
                <a:gd name="T76" fmla="*/ 31 w 1108"/>
                <a:gd name="T77" fmla="*/ 216 h 966"/>
                <a:gd name="T78" fmla="*/ 31 w 1108"/>
                <a:gd name="T79" fmla="*/ 206 h 96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108"/>
                <a:gd name="T121" fmla="*/ 0 h 966"/>
                <a:gd name="T122" fmla="*/ 1108 w 1108"/>
                <a:gd name="T123" fmla="*/ 966 h 96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108" h="966">
                  <a:moveTo>
                    <a:pt x="1108" y="834"/>
                  </a:moveTo>
                  <a:lnTo>
                    <a:pt x="1095" y="816"/>
                  </a:lnTo>
                  <a:lnTo>
                    <a:pt x="1083" y="799"/>
                  </a:lnTo>
                  <a:lnTo>
                    <a:pt x="1069" y="783"/>
                  </a:lnTo>
                  <a:lnTo>
                    <a:pt x="1053" y="768"/>
                  </a:lnTo>
                  <a:lnTo>
                    <a:pt x="1035" y="752"/>
                  </a:lnTo>
                  <a:lnTo>
                    <a:pt x="1018" y="736"/>
                  </a:lnTo>
                  <a:lnTo>
                    <a:pt x="999" y="721"/>
                  </a:lnTo>
                  <a:lnTo>
                    <a:pt x="982" y="706"/>
                  </a:lnTo>
                  <a:lnTo>
                    <a:pt x="974" y="686"/>
                  </a:lnTo>
                  <a:lnTo>
                    <a:pt x="965" y="665"/>
                  </a:lnTo>
                  <a:lnTo>
                    <a:pt x="957" y="644"/>
                  </a:lnTo>
                  <a:lnTo>
                    <a:pt x="949" y="624"/>
                  </a:lnTo>
                  <a:lnTo>
                    <a:pt x="940" y="603"/>
                  </a:lnTo>
                  <a:lnTo>
                    <a:pt x="932" y="582"/>
                  </a:lnTo>
                  <a:lnTo>
                    <a:pt x="923" y="561"/>
                  </a:lnTo>
                  <a:lnTo>
                    <a:pt x="916" y="542"/>
                  </a:lnTo>
                  <a:lnTo>
                    <a:pt x="891" y="518"/>
                  </a:lnTo>
                  <a:lnTo>
                    <a:pt x="865" y="498"/>
                  </a:lnTo>
                  <a:lnTo>
                    <a:pt x="840" y="478"/>
                  </a:lnTo>
                  <a:lnTo>
                    <a:pt x="816" y="462"/>
                  </a:lnTo>
                  <a:lnTo>
                    <a:pt x="789" y="445"/>
                  </a:lnTo>
                  <a:lnTo>
                    <a:pt x="764" y="432"/>
                  </a:lnTo>
                  <a:lnTo>
                    <a:pt x="738" y="419"/>
                  </a:lnTo>
                  <a:lnTo>
                    <a:pt x="713" y="409"/>
                  </a:lnTo>
                  <a:lnTo>
                    <a:pt x="716" y="400"/>
                  </a:lnTo>
                  <a:lnTo>
                    <a:pt x="723" y="389"/>
                  </a:lnTo>
                  <a:lnTo>
                    <a:pt x="728" y="375"/>
                  </a:lnTo>
                  <a:lnTo>
                    <a:pt x="737" y="360"/>
                  </a:lnTo>
                  <a:lnTo>
                    <a:pt x="744" y="345"/>
                  </a:lnTo>
                  <a:lnTo>
                    <a:pt x="751" y="332"/>
                  </a:lnTo>
                  <a:lnTo>
                    <a:pt x="757" y="320"/>
                  </a:lnTo>
                  <a:lnTo>
                    <a:pt x="762" y="313"/>
                  </a:lnTo>
                  <a:lnTo>
                    <a:pt x="762" y="273"/>
                  </a:lnTo>
                  <a:lnTo>
                    <a:pt x="754" y="234"/>
                  </a:lnTo>
                  <a:lnTo>
                    <a:pt x="737" y="193"/>
                  </a:lnTo>
                  <a:lnTo>
                    <a:pt x="717" y="154"/>
                  </a:lnTo>
                  <a:lnTo>
                    <a:pt x="692" y="115"/>
                  </a:lnTo>
                  <a:lnTo>
                    <a:pt x="666" y="76"/>
                  </a:lnTo>
                  <a:lnTo>
                    <a:pt x="642" y="37"/>
                  </a:lnTo>
                  <a:lnTo>
                    <a:pt x="624" y="0"/>
                  </a:lnTo>
                  <a:lnTo>
                    <a:pt x="550" y="31"/>
                  </a:lnTo>
                  <a:lnTo>
                    <a:pt x="474" y="63"/>
                  </a:lnTo>
                  <a:lnTo>
                    <a:pt x="397" y="97"/>
                  </a:lnTo>
                  <a:lnTo>
                    <a:pt x="319" y="135"/>
                  </a:lnTo>
                  <a:lnTo>
                    <a:pt x="241" y="175"/>
                  </a:lnTo>
                  <a:lnTo>
                    <a:pt x="169" y="225"/>
                  </a:lnTo>
                  <a:lnTo>
                    <a:pt x="99" y="281"/>
                  </a:lnTo>
                  <a:lnTo>
                    <a:pt x="37" y="349"/>
                  </a:lnTo>
                  <a:lnTo>
                    <a:pt x="13" y="394"/>
                  </a:lnTo>
                  <a:lnTo>
                    <a:pt x="3" y="428"/>
                  </a:lnTo>
                  <a:lnTo>
                    <a:pt x="0" y="451"/>
                  </a:lnTo>
                  <a:lnTo>
                    <a:pt x="7" y="466"/>
                  </a:lnTo>
                  <a:lnTo>
                    <a:pt x="20" y="473"/>
                  </a:lnTo>
                  <a:lnTo>
                    <a:pt x="38" y="477"/>
                  </a:lnTo>
                  <a:lnTo>
                    <a:pt x="59" y="479"/>
                  </a:lnTo>
                  <a:lnTo>
                    <a:pt x="85" y="484"/>
                  </a:lnTo>
                  <a:lnTo>
                    <a:pt x="133" y="499"/>
                  </a:lnTo>
                  <a:lnTo>
                    <a:pt x="175" y="535"/>
                  </a:lnTo>
                  <a:lnTo>
                    <a:pt x="216" y="585"/>
                  </a:lnTo>
                  <a:lnTo>
                    <a:pt x="267" y="644"/>
                  </a:lnTo>
                  <a:lnTo>
                    <a:pt x="330" y="701"/>
                  </a:lnTo>
                  <a:lnTo>
                    <a:pt x="419" y="753"/>
                  </a:lnTo>
                  <a:lnTo>
                    <a:pt x="538" y="790"/>
                  </a:lnTo>
                  <a:lnTo>
                    <a:pt x="696" y="808"/>
                  </a:lnTo>
                  <a:lnTo>
                    <a:pt x="733" y="845"/>
                  </a:lnTo>
                  <a:lnTo>
                    <a:pt x="769" y="880"/>
                  </a:lnTo>
                  <a:lnTo>
                    <a:pt x="807" y="910"/>
                  </a:lnTo>
                  <a:lnTo>
                    <a:pt x="845" y="938"/>
                  </a:lnTo>
                  <a:lnTo>
                    <a:pt x="884" y="956"/>
                  </a:lnTo>
                  <a:lnTo>
                    <a:pt x="922" y="966"/>
                  </a:lnTo>
                  <a:lnTo>
                    <a:pt x="961" y="966"/>
                  </a:lnTo>
                  <a:lnTo>
                    <a:pt x="1002" y="955"/>
                  </a:lnTo>
                  <a:lnTo>
                    <a:pt x="1036" y="951"/>
                  </a:lnTo>
                  <a:lnTo>
                    <a:pt x="1063" y="944"/>
                  </a:lnTo>
                  <a:lnTo>
                    <a:pt x="1083" y="934"/>
                  </a:lnTo>
                  <a:lnTo>
                    <a:pt x="1097" y="919"/>
                  </a:lnTo>
                  <a:lnTo>
                    <a:pt x="1104" y="900"/>
                  </a:lnTo>
                  <a:lnTo>
                    <a:pt x="1108" y="880"/>
                  </a:lnTo>
                  <a:lnTo>
                    <a:pt x="1108" y="857"/>
                  </a:lnTo>
                  <a:lnTo>
                    <a:pt x="1108" y="834"/>
                  </a:lnTo>
                  <a:close/>
                </a:path>
              </a:pathLst>
            </a:custGeom>
            <a:solidFill>
              <a:srgbClr val="C77A1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25" name="Freeform 92"/>
            <p:cNvSpPr>
              <a:spLocks noChangeArrowheads="1"/>
            </p:cNvSpPr>
            <p:nvPr/>
          </p:nvSpPr>
          <p:spPr bwMode="auto">
            <a:xfrm>
              <a:off x="3162" y="2975"/>
              <a:ext cx="664" cy="752"/>
            </a:xfrm>
            <a:custGeom>
              <a:avLst/>
              <a:gdLst>
                <a:gd name="T0" fmla="*/ 30 w 1035"/>
                <a:gd name="T1" fmla="*/ 179 h 901"/>
                <a:gd name="T2" fmla="*/ 28 w 1035"/>
                <a:gd name="T3" fmla="*/ 172 h 901"/>
                <a:gd name="T4" fmla="*/ 28 w 1035"/>
                <a:gd name="T5" fmla="*/ 165 h 901"/>
                <a:gd name="T6" fmla="*/ 27 w 1035"/>
                <a:gd name="T7" fmla="*/ 158 h 901"/>
                <a:gd name="T8" fmla="*/ 26 w 1035"/>
                <a:gd name="T9" fmla="*/ 150 h 901"/>
                <a:gd name="T10" fmla="*/ 26 w 1035"/>
                <a:gd name="T11" fmla="*/ 141 h 901"/>
                <a:gd name="T12" fmla="*/ 26 w 1035"/>
                <a:gd name="T13" fmla="*/ 132 h 901"/>
                <a:gd name="T14" fmla="*/ 24 w 1035"/>
                <a:gd name="T15" fmla="*/ 124 h 901"/>
                <a:gd name="T16" fmla="*/ 24 w 1035"/>
                <a:gd name="T17" fmla="*/ 114 h 901"/>
                <a:gd name="T18" fmla="*/ 22 w 1035"/>
                <a:gd name="T19" fmla="*/ 105 h 901"/>
                <a:gd name="T20" fmla="*/ 21 w 1035"/>
                <a:gd name="T21" fmla="*/ 98 h 901"/>
                <a:gd name="T22" fmla="*/ 20 w 1035"/>
                <a:gd name="T23" fmla="*/ 92 h 901"/>
                <a:gd name="T24" fmla="*/ 19 w 1035"/>
                <a:gd name="T25" fmla="*/ 88 h 901"/>
                <a:gd name="T26" fmla="*/ 19 w 1035"/>
                <a:gd name="T27" fmla="*/ 83 h 901"/>
                <a:gd name="T28" fmla="*/ 20 w 1035"/>
                <a:gd name="T29" fmla="*/ 76 h 901"/>
                <a:gd name="T30" fmla="*/ 20 w 1035"/>
                <a:gd name="T31" fmla="*/ 70 h 901"/>
                <a:gd name="T32" fmla="*/ 21 w 1035"/>
                <a:gd name="T33" fmla="*/ 60 h 901"/>
                <a:gd name="T34" fmla="*/ 20 w 1035"/>
                <a:gd name="T35" fmla="*/ 43 h 901"/>
                <a:gd name="T36" fmla="*/ 19 w 1035"/>
                <a:gd name="T37" fmla="*/ 25 h 901"/>
                <a:gd name="T38" fmla="*/ 17 w 1035"/>
                <a:gd name="T39" fmla="*/ 8 h 901"/>
                <a:gd name="T40" fmla="*/ 15 w 1035"/>
                <a:gd name="T41" fmla="*/ 7 h 901"/>
                <a:gd name="T42" fmla="*/ 11 w 1035"/>
                <a:gd name="T43" fmla="*/ 22 h 901"/>
                <a:gd name="T44" fmla="*/ 6 w 1035"/>
                <a:gd name="T45" fmla="*/ 38 h 901"/>
                <a:gd name="T46" fmla="*/ 3 w 1035"/>
                <a:gd name="T47" fmla="*/ 63 h 901"/>
                <a:gd name="T48" fmla="*/ 1 w 1035"/>
                <a:gd name="T49" fmla="*/ 87 h 901"/>
                <a:gd name="T50" fmla="*/ 0 w 1035"/>
                <a:gd name="T51" fmla="*/ 99 h 901"/>
                <a:gd name="T52" fmla="*/ 1 w 1035"/>
                <a:gd name="T53" fmla="*/ 103 h 901"/>
                <a:gd name="T54" fmla="*/ 2 w 1035"/>
                <a:gd name="T55" fmla="*/ 105 h 901"/>
                <a:gd name="T56" fmla="*/ 3 w 1035"/>
                <a:gd name="T57" fmla="*/ 109 h 901"/>
                <a:gd name="T58" fmla="*/ 6 w 1035"/>
                <a:gd name="T59" fmla="*/ 129 h 901"/>
                <a:gd name="T60" fmla="*/ 8 w 1035"/>
                <a:gd name="T61" fmla="*/ 154 h 901"/>
                <a:gd name="T62" fmla="*/ 14 w 1035"/>
                <a:gd name="T63" fmla="*/ 174 h 901"/>
                <a:gd name="T64" fmla="*/ 19 w 1035"/>
                <a:gd name="T65" fmla="*/ 184 h 901"/>
                <a:gd name="T66" fmla="*/ 22 w 1035"/>
                <a:gd name="T67" fmla="*/ 199 h 901"/>
                <a:gd name="T68" fmla="*/ 24 w 1035"/>
                <a:gd name="T69" fmla="*/ 209 h 901"/>
                <a:gd name="T70" fmla="*/ 26 w 1035"/>
                <a:gd name="T71" fmla="*/ 213 h 901"/>
                <a:gd name="T72" fmla="*/ 28 w 1035"/>
                <a:gd name="T73" fmla="*/ 209 h 901"/>
                <a:gd name="T74" fmla="*/ 30 w 1035"/>
                <a:gd name="T75" fmla="*/ 204 h 901"/>
                <a:gd name="T76" fmla="*/ 30 w 1035"/>
                <a:gd name="T77" fmla="*/ 197 h 901"/>
                <a:gd name="T78" fmla="*/ 30 w 1035"/>
                <a:gd name="T79" fmla="*/ 189 h 90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035"/>
                <a:gd name="T121" fmla="*/ 0 h 901"/>
                <a:gd name="T122" fmla="*/ 1035 w 1035"/>
                <a:gd name="T123" fmla="*/ 901 h 90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035" h="901">
                  <a:moveTo>
                    <a:pt x="1035" y="780"/>
                  </a:moveTo>
                  <a:lnTo>
                    <a:pt x="1024" y="762"/>
                  </a:lnTo>
                  <a:lnTo>
                    <a:pt x="1011" y="747"/>
                  </a:lnTo>
                  <a:lnTo>
                    <a:pt x="997" y="731"/>
                  </a:lnTo>
                  <a:lnTo>
                    <a:pt x="983" y="717"/>
                  </a:lnTo>
                  <a:lnTo>
                    <a:pt x="966" y="701"/>
                  </a:lnTo>
                  <a:lnTo>
                    <a:pt x="950" y="686"/>
                  </a:lnTo>
                  <a:lnTo>
                    <a:pt x="933" y="672"/>
                  </a:lnTo>
                  <a:lnTo>
                    <a:pt x="918" y="659"/>
                  </a:lnTo>
                  <a:lnTo>
                    <a:pt x="909" y="639"/>
                  </a:lnTo>
                  <a:lnTo>
                    <a:pt x="902" y="620"/>
                  </a:lnTo>
                  <a:lnTo>
                    <a:pt x="894" y="600"/>
                  </a:lnTo>
                  <a:lnTo>
                    <a:pt x="887" y="582"/>
                  </a:lnTo>
                  <a:lnTo>
                    <a:pt x="878" y="562"/>
                  </a:lnTo>
                  <a:lnTo>
                    <a:pt x="871" y="544"/>
                  </a:lnTo>
                  <a:lnTo>
                    <a:pt x="863" y="525"/>
                  </a:lnTo>
                  <a:lnTo>
                    <a:pt x="856" y="506"/>
                  </a:lnTo>
                  <a:lnTo>
                    <a:pt x="832" y="484"/>
                  </a:lnTo>
                  <a:lnTo>
                    <a:pt x="809" y="466"/>
                  </a:lnTo>
                  <a:lnTo>
                    <a:pt x="785" y="448"/>
                  </a:lnTo>
                  <a:lnTo>
                    <a:pt x="762" y="432"/>
                  </a:lnTo>
                  <a:lnTo>
                    <a:pt x="738" y="416"/>
                  </a:lnTo>
                  <a:lnTo>
                    <a:pt x="714" y="403"/>
                  </a:lnTo>
                  <a:lnTo>
                    <a:pt x="689" y="390"/>
                  </a:lnTo>
                  <a:lnTo>
                    <a:pt x="665" y="381"/>
                  </a:lnTo>
                  <a:lnTo>
                    <a:pt x="669" y="373"/>
                  </a:lnTo>
                  <a:lnTo>
                    <a:pt x="675" y="363"/>
                  </a:lnTo>
                  <a:lnTo>
                    <a:pt x="681" y="350"/>
                  </a:lnTo>
                  <a:lnTo>
                    <a:pt x="689" y="337"/>
                  </a:lnTo>
                  <a:lnTo>
                    <a:pt x="695" y="322"/>
                  </a:lnTo>
                  <a:lnTo>
                    <a:pt x="702" y="310"/>
                  </a:lnTo>
                  <a:lnTo>
                    <a:pt x="707" y="299"/>
                  </a:lnTo>
                  <a:lnTo>
                    <a:pt x="713" y="292"/>
                  </a:lnTo>
                  <a:lnTo>
                    <a:pt x="713" y="254"/>
                  </a:lnTo>
                  <a:lnTo>
                    <a:pt x="706" y="218"/>
                  </a:lnTo>
                  <a:lnTo>
                    <a:pt x="690" y="180"/>
                  </a:lnTo>
                  <a:lnTo>
                    <a:pt x="674" y="143"/>
                  </a:lnTo>
                  <a:lnTo>
                    <a:pt x="651" y="105"/>
                  </a:lnTo>
                  <a:lnTo>
                    <a:pt x="630" y="70"/>
                  </a:lnTo>
                  <a:lnTo>
                    <a:pt x="609" y="34"/>
                  </a:lnTo>
                  <a:lnTo>
                    <a:pt x="590" y="0"/>
                  </a:lnTo>
                  <a:lnTo>
                    <a:pt x="521" y="28"/>
                  </a:lnTo>
                  <a:lnTo>
                    <a:pt x="451" y="58"/>
                  </a:lnTo>
                  <a:lnTo>
                    <a:pt x="376" y="90"/>
                  </a:lnTo>
                  <a:lnTo>
                    <a:pt x="302" y="125"/>
                  </a:lnTo>
                  <a:lnTo>
                    <a:pt x="229" y="164"/>
                  </a:lnTo>
                  <a:lnTo>
                    <a:pt x="160" y="210"/>
                  </a:lnTo>
                  <a:lnTo>
                    <a:pt x="92" y="263"/>
                  </a:lnTo>
                  <a:lnTo>
                    <a:pt x="34" y="327"/>
                  </a:lnTo>
                  <a:lnTo>
                    <a:pt x="12" y="371"/>
                  </a:lnTo>
                  <a:lnTo>
                    <a:pt x="2" y="402"/>
                  </a:lnTo>
                  <a:lnTo>
                    <a:pt x="0" y="421"/>
                  </a:lnTo>
                  <a:lnTo>
                    <a:pt x="7" y="434"/>
                  </a:lnTo>
                  <a:lnTo>
                    <a:pt x="19" y="441"/>
                  </a:lnTo>
                  <a:lnTo>
                    <a:pt x="37" y="445"/>
                  </a:lnTo>
                  <a:lnTo>
                    <a:pt x="57" y="448"/>
                  </a:lnTo>
                  <a:lnTo>
                    <a:pt x="81" y="453"/>
                  </a:lnTo>
                  <a:lnTo>
                    <a:pt x="124" y="465"/>
                  </a:lnTo>
                  <a:lnTo>
                    <a:pt x="164" y="500"/>
                  </a:lnTo>
                  <a:lnTo>
                    <a:pt x="202" y="547"/>
                  </a:lnTo>
                  <a:lnTo>
                    <a:pt x="250" y="602"/>
                  </a:lnTo>
                  <a:lnTo>
                    <a:pt x="309" y="655"/>
                  </a:lnTo>
                  <a:lnTo>
                    <a:pt x="393" y="703"/>
                  </a:lnTo>
                  <a:lnTo>
                    <a:pt x="503" y="737"/>
                  </a:lnTo>
                  <a:lnTo>
                    <a:pt x="651" y="754"/>
                  </a:lnTo>
                  <a:lnTo>
                    <a:pt x="685" y="787"/>
                  </a:lnTo>
                  <a:lnTo>
                    <a:pt x="719" y="820"/>
                  </a:lnTo>
                  <a:lnTo>
                    <a:pt x="754" y="848"/>
                  </a:lnTo>
                  <a:lnTo>
                    <a:pt x="789" y="875"/>
                  </a:lnTo>
                  <a:lnTo>
                    <a:pt x="825" y="891"/>
                  </a:lnTo>
                  <a:lnTo>
                    <a:pt x="861" y="901"/>
                  </a:lnTo>
                  <a:lnTo>
                    <a:pt x="897" y="901"/>
                  </a:lnTo>
                  <a:lnTo>
                    <a:pt x="935" y="890"/>
                  </a:lnTo>
                  <a:lnTo>
                    <a:pt x="967" y="888"/>
                  </a:lnTo>
                  <a:lnTo>
                    <a:pt x="993" y="881"/>
                  </a:lnTo>
                  <a:lnTo>
                    <a:pt x="1011" y="869"/>
                  </a:lnTo>
                  <a:lnTo>
                    <a:pt x="1025" y="858"/>
                  </a:lnTo>
                  <a:lnTo>
                    <a:pt x="1031" y="839"/>
                  </a:lnTo>
                  <a:lnTo>
                    <a:pt x="1035" y="821"/>
                  </a:lnTo>
                  <a:lnTo>
                    <a:pt x="1035" y="800"/>
                  </a:lnTo>
                  <a:lnTo>
                    <a:pt x="1035" y="780"/>
                  </a:lnTo>
                  <a:close/>
                </a:path>
              </a:pathLst>
            </a:custGeom>
            <a:solidFill>
              <a:srgbClr val="D1852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26" name="Freeform 93"/>
            <p:cNvSpPr>
              <a:spLocks noChangeArrowheads="1"/>
            </p:cNvSpPr>
            <p:nvPr/>
          </p:nvSpPr>
          <p:spPr bwMode="auto">
            <a:xfrm>
              <a:off x="3185" y="3002"/>
              <a:ext cx="615" cy="700"/>
            </a:xfrm>
            <a:custGeom>
              <a:avLst/>
              <a:gdLst>
                <a:gd name="T0" fmla="*/ 27 w 960"/>
                <a:gd name="T1" fmla="*/ 170 h 837"/>
                <a:gd name="T2" fmla="*/ 26 w 960"/>
                <a:gd name="T3" fmla="*/ 162 h 837"/>
                <a:gd name="T4" fmla="*/ 26 w 960"/>
                <a:gd name="T5" fmla="*/ 156 h 837"/>
                <a:gd name="T6" fmla="*/ 24 w 960"/>
                <a:gd name="T7" fmla="*/ 150 h 837"/>
                <a:gd name="T8" fmla="*/ 24 w 960"/>
                <a:gd name="T9" fmla="*/ 142 h 837"/>
                <a:gd name="T10" fmla="*/ 24 w 960"/>
                <a:gd name="T11" fmla="*/ 134 h 837"/>
                <a:gd name="T12" fmla="*/ 23 w 960"/>
                <a:gd name="T13" fmla="*/ 125 h 837"/>
                <a:gd name="T14" fmla="*/ 22 w 960"/>
                <a:gd name="T15" fmla="*/ 117 h 837"/>
                <a:gd name="T16" fmla="*/ 22 w 960"/>
                <a:gd name="T17" fmla="*/ 108 h 837"/>
                <a:gd name="T18" fmla="*/ 21 w 960"/>
                <a:gd name="T19" fmla="*/ 100 h 837"/>
                <a:gd name="T20" fmla="*/ 19 w 960"/>
                <a:gd name="T21" fmla="*/ 93 h 837"/>
                <a:gd name="T22" fmla="*/ 18 w 960"/>
                <a:gd name="T23" fmla="*/ 88 h 837"/>
                <a:gd name="T24" fmla="*/ 18 w 960"/>
                <a:gd name="T25" fmla="*/ 84 h 837"/>
                <a:gd name="T26" fmla="*/ 18 w 960"/>
                <a:gd name="T27" fmla="*/ 79 h 837"/>
                <a:gd name="T28" fmla="*/ 19 w 960"/>
                <a:gd name="T29" fmla="*/ 73 h 837"/>
                <a:gd name="T30" fmla="*/ 19 w 960"/>
                <a:gd name="T31" fmla="*/ 67 h 837"/>
                <a:gd name="T32" fmla="*/ 19 w 960"/>
                <a:gd name="T33" fmla="*/ 57 h 837"/>
                <a:gd name="T34" fmla="*/ 19 w 960"/>
                <a:gd name="T35" fmla="*/ 41 h 837"/>
                <a:gd name="T36" fmla="*/ 17 w 960"/>
                <a:gd name="T37" fmla="*/ 23 h 837"/>
                <a:gd name="T38" fmla="*/ 17 w 960"/>
                <a:gd name="T39" fmla="*/ 8 h 837"/>
                <a:gd name="T40" fmla="*/ 14 w 960"/>
                <a:gd name="T41" fmla="*/ 7 h 837"/>
                <a:gd name="T42" fmla="*/ 10 w 960"/>
                <a:gd name="T43" fmla="*/ 19 h 837"/>
                <a:gd name="T44" fmla="*/ 6 w 960"/>
                <a:gd name="T45" fmla="*/ 36 h 837"/>
                <a:gd name="T46" fmla="*/ 3 w 960"/>
                <a:gd name="T47" fmla="*/ 59 h 837"/>
                <a:gd name="T48" fmla="*/ 1 w 960"/>
                <a:gd name="T49" fmla="*/ 83 h 837"/>
                <a:gd name="T50" fmla="*/ 0 w 960"/>
                <a:gd name="T51" fmla="*/ 95 h 837"/>
                <a:gd name="T52" fmla="*/ 1 w 960"/>
                <a:gd name="T53" fmla="*/ 99 h 837"/>
                <a:gd name="T54" fmla="*/ 2 w 960"/>
                <a:gd name="T55" fmla="*/ 100 h 837"/>
                <a:gd name="T56" fmla="*/ 3 w 960"/>
                <a:gd name="T57" fmla="*/ 104 h 837"/>
                <a:gd name="T58" fmla="*/ 5 w 960"/>
                <a:gd name="T59" fmla="*/ 121 h 837"/>
                <a:gd name="T60" fmla="*/ 8 w 960"/>
                <a:gd name="T61" fmla="*/ 145 h 837"/>
                <a:gd name="T62" fmla="*/ 13 w 960"/>
                <a:gd name="T63" fmla="*/ 164 h 837"/>
                <a:gd name="T64" fmla="*/ 18 w 960"/>
                <a:gd name="T65" fmla="*/ 175 h 837"/>
                <a:gd name="T66" fmla="*/ 20 w 960"/>
                <a:gd name="T67" fmla="*/ 189 h 837"/>
                <a:gd name="T68" fmla="*/ 22 w 960"/>
                <a:gd name="T69" fmla="*/ 199 h 837"/>
                <a:gd name="T70" fmla="*/ 24 w 960"/>
                <a:gd name="T71" fmla="*/ 200 h 837"/>
                <a:gd name="T72" fmla="*/ 26 w 960"/>
                <a:gd name="T73" fmla="*/ 197 h 837"/>
                <a:gd name="T74" fmla="*/ 27 w 960"/>
                <a:gd name="T75" fmla="*/ 194 h 837"/>
                <a:gd name="T76" fmla="*/ 27 w 960"/>
                <a:gd name="T77" fmla="*/ 186 h 837"/>
                <a:gd name="T78" fmla="*/ 27 w 960"/>
                <a:gd name="T79" fmla="*/ 177 h 83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960"/>
                <a:gd name="T121" fmla="*/ 0 h 837"/>
                <a:gd name="T122" fmla="*/ 960 w 960"/>
                <a:gd name="T123" fmla="*/ 837 h 83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960" h="837">
                  <a:moveTo>
                    <a:pt x="960" y="725"/>
                  </a:moveTo>
                  <a:lnTo>
                    <a:pt x="949" y="709"/>
                  </a:lnTo>
                  <a:lnTo>
                    <a:pt x="937" y="694"/>
                  </a:lnTo>
                  <a:lnTo>
                    <a:pt x="923" y="679"/>
                  </a:lnTo>
                  <a:lnTo>
                    <a:pt x="910" y="666"/>
                  </a:lnTo>
                  <a:lnTo>
                    <a:pt x="895" y="652"/>
                  </a:lnTo>
                  <a:lnTo>
                    <a:pt x="881" y="639"/>
                  </a:lnTo>
                  <a:lnTo>
                    <a:pt x="865" y="626"/>
                  </a:lnTo>
                  <a:lnTo>
                    <a:pt x="850" y="614"/>
                  </a:lnTo>
                  <a:lnTo>
                    <a:pt x="841" y="594"/>
                  </a:lnTo>
                  <a:lnTo>
                    <a:pt x="834" y="577"/>
                  </a:lnTo>
                  <a:lnTo>
                    <a:pt x="827" y="559"/>
                  </a:lnTo>
                  <a:lnTo>
                    <a:pt x="820" y="542"/>
                  </a:lnTo>
                  <a:lnTo>
                    <a:pt x="813" y="524"/>
                  </a:lnTo>
                  <a:lnTo>
                    <a:pt x="806" y="507"/>
                  </a:lnTo>
                  <a:lnTo>
                    <a:pt x="799" y="489"/>
                  </a:lnTo>
                  <a:lnTo>
                    <a:pt x="793" y="472"/>
                  </a:lnTo>
                  <a:lnTo>
                    <a:pt x="771" y="451"/>
                  </a:lnTo>
                  <a:lnTo>
                    <a:pt x="749" y="434"/>
                  </a:lnTo>
                  <a:lnTo>
                    <a:pt x="727" y="417"/>
                  </a:lnTo>
                  <a:lnTo>
                    <a:pt x="706" y="402"/>
                  </a:lnTo>
                  <a:lnTo>
                    <a:pt x="683" y="388"/>
                  </a:lnTo>
                  <a:lnTo>
                    <a:pt x="661" y="376"/>
                  </a:lnTo>
                  <a:lnTo>
                    <a:pt x="638" y="365"/>
                  </a:lnTo>
                  <a:lnTo>
                    <a:pt x="615" y="355"/>
                  </a:lnTo>
                  <a:lnTo>
                    <a:pt x="620" y="348"/>
                  </a:lnTo>
                  <a:lnTo>
                    <a:pt x="625" y="339"/>
                  </a:lnTo>
                  <a:lnTo>
                    <a:pt x="631" y="327"/>
                  </a:lnTo>
                  <a:lnTo>
                    <a:pt x="638" y="315"/>
                  </a:lnTo>
                  <a:lnTo>
                    <a:pt x="644" y="302"/>
                  </a:lnTo>
                  <a:lnTo>
                    <a:pt x="649" y="290"/>
                  </a:lnTo>
                  <a:lnTo>
                    <a:pt x="655" y="280"/>
                  </a:lnTo>
                  <a:lnTo>
                    <a:pt x="661" y="273"/>
                  </a:lnTo>
                  <a:lnTo>
                    <a:pt x="661" y="238"/>
                  </a:lnTo>
                  <a:lnTo>
                    <a:pt x="655" y="204"/>
                  </a:lnTo>
                  <a:lnTo>
                    <a:pt x="644" y="169"/>
                  </a:lnTo>
                  <a:lnTo>
                    <a:pt x="628" y="135"/>
                  </a:lnTo>
                  <a:lnTo>
                    <a:pt x="608" y="100"/>
                  </a:lnTo>
                  <a:lnTo>
                    <a:pt x="589" y="66"/>
                  </a:lnTo>
                  <a:lnTo>
                    <a:pt x="570" y="32"/>
                  </a:lnTo>
                  <a:lnTo>
                    <a:pt x="555" y="0"/>
                  </a:lnTo>
                  <a:lnTo>
                    <a:pt x="490" y="26"/>
                  </a:lnTo>
                  <a:lnTo>
                    <a:pt x="423" y="54"/>
                  </a:lnTo>
                  <a:lnTo>
                    <a:pt x="353" y="83"/>
                  </a:lnTo>
                  <a:lnTo>
                    <a:pt x="285" y="117"/>
                  </a:lnTo>
                  <a:lnTo>
                    <a:pt x="215" y="153"/>
                  </a:lnTo>
                  <a:lnTo>
                    <a:pt x="150" y="196"/>
                  </a:lnTo>
                  <a:lnTo>
                    <a:pt x="87" y="246"/>
                  </a:lnTo>
                  <a:lnTo>
                    <a:pt x="34" y="305"/>
                  </a:lnTo>
                  <a:lnTo>
                    <a:pt x="13" y="345"/>
                  </a:lnTo>
                  <a:lnTo>
                    <a:pt x="3" y="374"/>
                  </a:lnTo>
                  <a:lnTo>
                    <a:pt x="0" y="392"/>
                  </a:lnTo>
                  <a:lnTo>
                    <a:pt x="7" y="405"/>
                  </a:lnTo>
                  <a:lnTo>
                    <a:pt x="18" y="410"/>
                  </a:lnTo>
                  <a:lnTo>
                    <a:pt x="34" y="414"/>
                  </a:lnTo>
                  <a:lnTo>
                    <a:pt x="54" y="416"/>
                  </a:lnTo>
                  <a:lnTo>
                    <a:pt x="75" y="421"/>
                  </a:lnTo>
                  <a:lnTo>
                    <a:pt x="116" y="433"/>
                  </a:lnTo>
                  <a:lnTo>
                    <a:pt x="152" y="464"/>
                  </a:lnTo>
                  <a:lnTo>
                    <a:pt x="188" y="507"/>
                  </a:lnTo>
                  <a:lnTo>
                    <a:pt x="231" y="558"/>
                  </a:lnTo>
                  <a:lnTo>
                    <a:pt x="287" y="607"/>
                  </a:lnTo>
                  <a:lnTo>
                    <a:pt x="363" y="653"/>
                  </a:lnTo>
                  <a:lnTo>
                    <a:pt x="464" y="685"/>
                  </a:lnTo>
                  <a:lnTo>
                    <a:pt x="601" y="700"/>
                  </a:lnTo>
                  <a:lnTo>
                    <a:pt x="632" y="732"/>
                  </a:lnTo>
                  <a:lnTo>
                    <a:pt x="666" y="762"/>
                  </a:lnTo>
                  <a:lnTo>
                    <a:pt x="697" y="789"/>
                  </a:lnTo>
                  <a:lnTo>
                    <a:pt x="731" y="812"/>
                  </a:lnTo>
                  <a:lnTo>
                    <a:pt x="764" y="828"/>
                  </a:lnTo>
                  <a:lnTo>
                    <a:pt x="797" y="837"/>
                  </a:lnTo>
                  <a:lnTo>
                    <a:pt x="831" y="836"/>
                  </a:lnTo>
                  <a:lnTo>
                    <a:pt x="867" y="827"/>
                  </a:lnTo>
                  <a:lnTo>
                    <a:pt x="896" y="824"/>
                  </a:lnTo>
                  <a:lnTo>
                    <a:pt x="920" y="818"/>
                  </a:lnTo>
                  <a:lnTo>
                    <a:pt x="936" y="809"/>
                  </a:lnTo>
                  <a:lnTo>
                    <a:pt x="949" y="797"/>
                  </a:lnTo>
                  <a:lnTo>
                    <a:pt x="956" y="780"/>
                  </a:lnTo>
                  <a:lnTo>
                    <a:pt x="960" y="763"/>
                  </a:lnTo>
                  <a:lnTo>
                    <a:pt x="960" y="743"/>
                  </a:lnTo>
                  <a:lnTo>
                    <a:pt x="960" y="725"/>
                  </a:lnTo>
                  <a:close/>
                </a:path>
              </a:pathLst>
            </a:custGeom>
            <a:solidFill>
              <a:srgbClr val="DB8F3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27" name="Freeform 94"/>
            <p:cNvSpPr>
              <a:spLocks noChangeArrowheads="1"/>
            </p:cNvSpPr>
            <p:nvPr/>
          </p:nvSpPr>
          <p:spPr bwMode="auto">
            <a:xfrm>
              <a:off x="3425" y="3177"/>
              <a:ext cx="202" cy="94"/>
            </a:xfrm>
            <a:custGeom>
              <a:avLst/>
              <a:gdLst>
                <a:gd name="T0" fmla="*/ 6 w 316"/>
                <a:gd name="T1" fmla="*/ 16 h 114"/>
                <a:gd name="T2" fmla="*/ 5 w 316"/>
                <a:gd name="T3" fmla="*/ 12 h 114"/>
                <a:gd name="T4" fmla="*/ 4 w 316"/>
                <a:gd name="T5" fmla="*/ 8 h 114"/>
                <a:gd name="T6" fmla="*/ 4 w 316"/>
                <a:gd name="T7" fmla="*/ 5 h 114"/>
                <a:gd name="T8" fmla="*/ 3 w 316"/>
                <a:gd name="T9" fmla="*/ 2 h 114"/>
                <a:gd name="T10" fmla="*/ 3 w 316"/>
                <a:gd name="T11" fmla="*/ 2 h 114"/>
                <a:gd name="T12" fmla="*/ 2 w 316"/>
                <a:gd name="T13" fmla="*/ 2 h 114"/>
                <a:gd name="T14" fmla="*/ 1 w 316"/>
                <a:gd name="T15" fmla="*/ 0 h 114"/>
                <a:gd name="T16" fmla="*/ 0 w 316"/>
                <a:gd name="T17" fmla="*/ 2 h 114"/>
                <a:gd name="T18" fmla="*/ 1 w 316"/>
                <a:gd name="T19" fmla="*/ 2 h 114"/>
                <a:gd name="T20" fmla="*/ 2 w 316"/>
                <a:gd name="T21" fmla="*/ 2 h 114"/>
                <a:gd name="T22" fmla="*/ 3 w 316"/>
                <a:gd name="T23" fmla="*/ 3 h 114"/>
                <a:gd name="T24" fmla="*/ 3 w 316"/>
                <a:gd name="T25" fmla="*/ 6 h 114"/>
                <a:gd name="T26" fmla="*/ 4 w 316"/>
                <a:gd name="T27" fmla="*/ 8 h 114"/>
                <a:gd name="T28" fmla="*/ 4 w 316"/>
                <a:gd name="T29" fmla="*/ 11 h 114"/>
                <a:gd name="T30" fmla="*/ 5 w 316"/>
                <a:gd name="T31" fmla="*/ 14 h 114"/>
                <a:gd name="T32" fmla="*/ 6 w 316"/>
                <a:gd name="T33" fmla="*/ 18 h 114"/>
                <a:gd name="T34" fmla="*/ 6 w 316"/>
                <a:gd name="T35" fmla="*/ 19 h 114"/>
                <a:gd name="T36" fmla="*/ 6 w 316"/>
                <a:gd name="T37" fmla="*/ 21 h 114"/>
                <a:gd name="T38" fmla="*/ 7 w 316"/>
                <a:gd name="T39" fmla="*/ 21 h 114"/>
                <a:gd name="T40" fmla="*/ 7 w 316"/>
                <a:gd name="T41" fmla="*/ 21 h 114"/>
                <a:gd name="T42" fmla="*/ 8 w 316"/>
                <a:gd name="T43" fmla="*/ 22 h 114"/>
                <a:gd name="T44" fmla="*/ 8 w 316"/>
                <a:gd name="T45" fmla="*/ 22 h 114"/>
                <a:gd name="T46" fmla="*/ 8 w 316"/>
                <a:gd name="T47" fmla="*/ 24 h 114"/>
                <a:gd name="T48" fmla="*/ 8 w 316"/>
                <a:gd name="T49" fmla="*/ 25 h 114"/>
                <a:gd name="T50" fmla="*/ 8 w 316"/>
                <a:gd name="T51" fmla="*/ 22 h 114"/>
                <a:gd name="T52" fmla="*/ 8 w 316"/>
                <a:gd name="T53" fmla="*/ 21 h 114"/>
                <a:gd name="T54" fmla="*/ 8 w 316"/>
                <a:gd name="T55" fmla="*/ 21 h 114"/>
                <a:gd name="T56" fmla="*/ 8 w 316"/>
                <a:gd name="T57" fmla="*/ 21 h 114"/>
                <a:gd name="T58" fmla="*/ 8 w 316"/>
                <a:gd name="T59" fmla="*/ 21 h 114"/>
                <a:gd name="T60" fmla="*/ 8 w 316"/>
                <a:gd name="T61" fmla="*/ 21 h 114"/>
                <a:gd name="T62" fmla="*/ 7 w 316"/>
                <a:gd name="T63" fmla="*/ 19 h 114"/>
                <a:gd name="T64" fmla="*/ 7 w 316"/>
                <a:gd name="T65" fmla="*/ 18 h 114"/>
                <a:gd name="T66" fmla="*/ 6 w 316"/>
                <a:gd name="T67" fmla="*/ 17 h 114"/>
                <a:gd name="T68" fmla="*/ 6 w 316"/>
                <a:gd name="T69" fmla="*/ 16 h 11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6"/>
                <a:gd name="T106" fmla="*/ 0 h 114"/>
                <a:gd name="T107" fmla="*/ 316 w 316"/>
                <a:gd name="T108" fmla="*/ 114 h 11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6" h="114">
                  <a:moveTo>
                    <a:pt x="219" y="76"/>
                  </a:moveTo>
                  <a:lnTo>
                    <a:pt x="192" y="55"/>
                  </a:lnTo>
                  <a:lnTo>
                    <a:pt x="167" y="38"/>
                  </a:lnTo>
                  <a:lnTo>
                    <a:pt x="140" y="24"/>
                  </a:lnTo>
                  <a:lnTo>
                    <a:pt x="114" y="13"/>
                  </a:lnTo>
                  <a:lnTo>
                    <a:pt x="86" y="5"/>
                  </a:lnTo>
                  <a:lnTo>
                    <a:pt x="58" y="2"/>
                  </a:lnTo>
                  <a:lnTo>
                    <a:pt x="28" y="0"/>
                  </a:lnTo>
                  <a:lnTo>
                    <a:pt x="0" y="4"/>
                  </a:lnTo>
                  <a:lnTo>
                    <a:pt x="32" y="4"/>
                  </a:lnTo>
                  <a:lnTo>
                    <a:pt x="64" y="9"/>
                  </a:lnTo>
                  <a:lnTo>
                    <a:pt x="93" y="16"/>
                  </a:lnTo>
                  <a:lnTo>
                    <a:pt x="120" y="26"/>
                  </a:lnTo>
                  <a:lnTo>
                    <a:pt x="144" y="37"/>
                  </a:lnTo>
                  <a:lnTo>
                    <a:pt x="168" y="51"/>
                  </a:lnTo>
                  <a:lnTo>
                    <a:pt x="189" y="67"/>
                  </a:lnTo>
                  <a:lnTo>
                    <a:pt x="210" y="86"/>
                  </a:lnTo>
                  <a:lnTo>
                    <a:pt x="219" y="90"/>
                  </a:lnTo>
                  <a:lnTo>
                    <a:pt x="230" y="94"/>
                  </a:lnTo>
                  <a:lnTo>
                    <a:pt x="241" y="98"/>
                  </a:lnTo>
                  <a:lnTo>
                    <a:pt x="254" y="102"/>
                  </a:lnTo>
                  <a:lnTo>
                    <a:pt x="265" y="105"/>
                  </a:lnTo>
                  <a:lnTo>
                    <a:pt x="278" y="107"/>
                  </a:lnTo>
                  <a:lnTo>
                    <a:pt x="292" y="110"/>
                  </a:lnTo>
                  <a:lnTo>
                    <a:pt x="308" y="114"/>
                  </a:lnTo>
                  <a:lnTo>
                    <a:pt x="312" y="107"/>
                  </a:lnTo>
                  <a:lnTo>
                    <a:pt x="316" y="102"/>
                  </a:lnTo>
                  <a:lnTo>
                    <a:pt x="302" y="101"/>
                  </a:lnTo>
                  <a:lnTo>
                    <a:pt x="289" y="99"/>
                  </a:lnTo>
                  <a:lnTo>
                    <a:pt x="277" y="97"/>
                  </a:lnTo>
                  <a:lnTo>
                    <a:pt x="264" y="94"/>
                  </a:lnTo>
                  <a:lnTo>
                    <a:pt x="251" y="90"/>
                  </a:lnTo>
                  <a:lnTo>
                    <a:pt x="240" y="86"/>
                  </a:lnTo>
                  <a:lnTo>
                    <a:pt x="229" y="81"/>
                  </a:lnTo>
                  <a:lnTo>
                    <a:pt x="219" y="76"/>
                  </a:lnTo>
                  <a:close/>
                </a:path>
              </a:pathLst>
            </a:custGeom>
            <a:solidFill>
              <a:srgbClr val="611400"/>
            </a:solidFill>
            <a:ln w="9360">
              <a:solidFill>
                <a:srgbClr val="6114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28" name="Freeform 95"/>
            <p:cNvSpPr>
              <a:spLocks noChangeArrowheads="1"/>
            </p:cNvSpPr>
            <p:nvPr/>
          </p:nvSpPr>
          <p:spPr bwMode="auto">
            <a:xfrm>
              <a:off x="3648" y="3542"/>
              <a:ext cx="204" cy="289"/>
            </a:xfrm>
            <a:custGeom>
              <a:avLst/>
              <a:gdLst>
                <a:gd name="T0" fmla="*/ 9 w 318"/>
                <a:gd name="T1" fmla="*/ 80 h 346"/>
                <a:gd name="T2" fmla="*/ 8 w 318"/>
                <a:gd name="T3" fmla="*/ 66 h 346"/>
                <a:gd name="T4" fmla="*/ 7 w 318"/>
                <a:gd name="T5" fmla="*/ 53 h 346"/>
                <a:gd name="T6" fmla="*/ 6 w 318"/>
                <a:gd name="T7" fmla="*/ 43 h 346"/>
                <a:gd name="T8" fmla="*/ 5 w 318"/>
                <a:gd name="T9" fmla="*/ 33 h 346"/>
                <a:gd name="T10" fmla="*/ 3 w 318"/>
                <a:gd name="T11" fmla="*/ 23 h 346"/>
                <a:gd name="T12" fmla="*/ 2 w 318"/>
                <a:gd name="T13" fmla="*/ 16 h 346"/>
                <a:gd name="T14" fmla="*/ 1 w 318"/>
                <a:gd name="T15" fmla="*/ 8 h 346"/>
                <a:gd name="T16" fmla="*/ 0 w 318"/>
                <a:gd name="T17" fmla="*/ 0 h 346"/>
                <a:gd name="T18" fmla="*/ 1 w 318"/>
                <a:gd name="T19" fmla="*/ 9 h 346"/>
                <a:gd name="T20" fmla="*/ 2 w 318"/>
                <a:gd name="T21" fmla="*/ 18 h 346"/>
                <a:gd name="T22" fmla="*/ 3 w 318"/>
                <a:gd name="T23" fmla="*/ 26 h 346"/>
                <a:gd name="T24" fmla="*/ 4 w 318"/>
                <a:gd name="T25" fmla="*/ 36 h 346"/>
                <a:gd name="T26" fmla="*/ 5 w 318"/>
                <a:gd name="T27" fmla="*/ 44 h 346"/>
                <a:gd name="T28" fmla="*/ 6 w 318"/>
                <a:gd name="T29" fmla="*/ 56 h 346"/>
                <a:gd name="T30" fmla="*/ 8 w 318"/>
                <a:gd name="T31" fmla="*/ 68 h 346"/>
                <a:gd name="T32" fmla="*/ 8 w 318"/>
                <a:gd name="T33" fmla="*/ 82 h 346"/>
                <a:gd name="T34" fmla="*/ 8 w 318"/>
                <a:gd name="T35" fmla="*/ 81 h 346"/>
                <a:gd name="T36" fmla="*/ 9 w 318"/>
                <a:gd name="T37" fmla="*/ 80 h 34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18"/>
                <a:gd name="T58" fmla="*/ 0 h 346"/>
                <a:gd name="T59" fmla="*/ 318 w 318"/>
                <a:gd name="T60" fmla="*/ 346 h 34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18" h="346">
                  <a:moveTo>
                    <a:pt x="318" y="340"/>
                  </a:moveTo>
                  <a:lnTo>
                    <a:pt x="280" y="276"/>
                  </a:lnTo>
                  <a:lnTo>
                    <a:pt x="241" y="224"/>
                  </a:lnTo>
                  <a:lnTo>
                    <a:pt x="202" y="179"/>
                  </a:lnTo>
                  <a:lnTo>
                    <a:pt x="162" y="139"/>
                  </a:lnTo>
                  <a:lnTo>
                    <a:pt x="121" y="101"/>
                  </a:lnTo>
                  <a:lnTo>
                    <a:pt x="81" y="68"/>
                  </a:lnTo>
                  <a:lnTo>
                    <a:pt x="40" y="34"/>
                  </a:lnTo>
                  <a:lnTo>
                    <a:pt x="0" y="0"/>
                  </a:lnTo>
                  <a:lnTo>
                    <a:pt x="38" y="36"/>
                  </a:lnTo>
                  <a:lnTo>
                    <a:pt x="78" y="73"/>
                  </a:lnTo>
                  <a:lnTo>
                    <a:pt x="116" y="108"/>
                  </a:lnTo>
                  <a:lnTo>
                    <a:pt x="155" y="149"/>
                  </a:lnTo>
                  <a:lnTo>
                    <a:pt x="192" y="189"/>
                  </a:lnTo>
                  <a:lnTo>
                    <a:pt x="230" y="236"/>
                  </a:lnTo>
                  <a:lnTo>
                    <a:pt x="267" y="287"/>
                  </a:lnTo>
                  <a:lnTo>
                    <a:pt x="302" y="346"/>
                  </a:lnTo>
                  <a:lnTo>
                    <a:pt x="309" y="343"/>
                  </a:lnTo>
                  <a:lnTo>
                    <a:pt x="318" y="340"/>
                  </a:lnTo>
                  <a:close/>
                </a:path>
              </a:pathLst>
            </a:custGeom>
            <a:solidFill>
              <a:srgbClr val="611400"/>
            </a:solidFill>
            <a:ln w="9360">
              <a:solidFill>
                <a:srgbClr val="6114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29" name="Freeform 96"/>
            <p:cNvSpPr>
              <a:spLocks noChangeArrowheads="1"/>
            </p:cNvSpPr>
            <p:nvPr/>
          </p:nvSpPr>
          <p:spPr bwMode="auto">
            <a:xfrm>
              <a:off x="3720" y="3461"/>
              <a:ext cx="113" cy="115"/>
            </a:xfrm>
            <a:custGeom>
              <a:avLst/>
              <a:gdLst>
                <a:gd name="T0" fmla="*/ 4 w 179"/>
                <a:gd name="T1" fmla="*/ 29 h 138"/>
                <a:gd name="T2" fmla="*/ 4 w 179"/>
                <a:gd name="T3" fmla="*/ 25 h 138"/>
                <a:gd name="T4" fmla="*/ 3 w 179"/>
                <a:gd name="T5" fmla="*/ 22 h 138"/>
                <a:gd name="T6" fmla="*/ 3 w 179"/>
                <a:gd name="T7" fmla="*/ 18 h 138"/>
                <a:gd name="T8" fmla="*/ 3 w 179"/>
                <a:gd name="T9" fmla="*/ 14 h 138"/>
                <a:gd name="T10" fmla="*/ 2 w 179"/>
                <a:gd name="T11" fmla="*/ 10 h 138"/>
                <a:gd name="T12" fmla="*/ 1 w 179"/>
                <a:gd name="T13" fmla="*/ 7 h 138"/>
                <a:gd name="T14" fmla="*/ 1 w 179"/>
                <a:gd name="T15" fmla="*/ 3 h 138"/>
                <a:gd name="T16" fmla="*/ 0 w 179"/>
                <a:gd name="T17" fmla="*/ 0 h 138"/>
                <a:gd name="T18" fmla="*/ 1 w 179"/>
                <a:gd name="T19" fmla="*/ 4 h 138"/>
                <a:gd name="T20" fmla="*/ 1 w 179"/>
                <a:gd name="T21" fmla="*/ 7 h 138"/>
                <a:gd name="T22" fmla="*/ 2 w 179"/>
                <a:gd name="T23" fmla="*/ 12 h 138"/>
                <a:gd name="T24" fmla="*/ 3 w 179"/>
                <a:gd name="T25" fmla="*/ 16 h 138"/>
                <a:gd name="T26" fmla="*/ 3 w 179"/>
                <a:gd name="T27" fmla="*/ 20 h 138"/>
                <a:gd name="T28" fmla="*/ 3 w 179"/>
                <a:gd name="T29" fmla="*/ 24 h 138"/>
                <a:gd name="T30" fmla="*/ 4 w 179"/>
                <a:gd name="T31" fmla="*/ 28 h 138"/>
                <a:gd name="T32" fmla="*/ 4 w 179"/>
                <a:gd name="T33" fmla="*/ 32 h 138"/>
                <a:gd name="T34" fmla="*/ 4 w 179"/>
                <a:gd name="T35" fmla="*/ 30 h 138"/>
                <a:gd name="T36" fmla="*/ 4 w 179"/>
                <a:gd name="T37" fmla="*/ 29 h 1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9"/>
                <a:gd name="T58" fmla="*/ 0 h 138"/>
                <a:gd name="T59" fmla="*/ 179 w 179"/>
                <a:gd name="T60" fmla="*/ 138 h 13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9" h="138">
                  <a:moveTo>
                    <a:pt x="175" y="124"/>
                  </a:moveTo>
                  <a:lnTo>
                    <a:pt x="152" y="108"/>
                  </a:lnTo>
                  <a:lnTo>
                    <a:pt x="130" y="93"/>
                  </a:lnTo>
                  <a:lnTo>
                    <a:pt x="108" y="77"/>
                  </a:lnTo>
                  <a:lnTo>
                    <a:pt x="87" y="61"/>
                  </a:lnTo>
                  <a:lnTo>
                    <a:pt x="65" y="46"/>
                  </a:lnTo>
                  <a:lnTo>
                    <a:pt x="42" y="30"/>
                  </a:lnTo>
                  <a:lnTo>
                    <a:pt x="21" y="14"/>
                  </a:lnTo>
                  <a:lnTo>
                    <a:pt x="0" y="0"/>
                  </a:lnTo>
                  <a:lnTo>
                    <a:pt x="21" y="17"/>
                  </a:lnTo>
                  <a:lnTo>
                    <a:pt x="42" y="34"/>
                  </a:lnTo>
                  <a:lnTo>
                    <a:pt x="65" y="51"/>
                  </a:lnTo>
                  <a:lnTo>
                    <a:pt x="87" y="69"/>
                  </a:lnTo>
                  <a:lnTo>
                    <a:pt x="110" y="86"/>
                  </a:lnTo>
                  <a:lnTo>
                    <a:pt x="132" y="103"/>
                  </a:lnTo>
                  <a:lnTo>
                    <a:pt x="155" y="120"/>
                  </a:lnTo>
                  <a:lnTo>
                    <a:pt x="179" y="138"/>
                  </a:lnTo>
                  <a:lnTo>
                    <a:pt x="175" y="131"/>
                  </a:lnTo>
                  <a:lnTo>
                    <a:pt x="175" y="124"/>
                  </a:lnTo>
                  <a:close/>
                </a:path>
              </a:pathLst>
            </a:custGeom>
            <a:solidFill>
              <a:srgbClr val="611400"/>
            </a:solidFill>
            <a:ln w="9360">
              <a:solidFill>
                <a:srgbClr val="6114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30" name="Freeform 97"/>
            <p:cNvSpPr>
              <a:spLocks noChangeArrowheads="1"/>
            </p:cNvSpPr>
            <p:nvPr/>
          </p:nvSpPr>
          <p:spPr bwMode="auto">
            <a:xfrm>
              <a:off x="4144" y="2677"/>
              <a:ext cx="188" cy="239"/>
            </a:xfrm>
            <a:custGeom>
              <a:avLst/>
              <a:gdLst>
                <a:gd name="T0" fmla="*/ 4 w 293"/>
                <a:gd name="T1" fmla="*/ 67 h 287"/>
                <a:gd name="T2" fmla="*/ 3 w 293"/>
                <a:gd name="T3" fmla="*/ 61 h 287"/>
                <a:gd name="T4" fmla="*/ 2 w 293"/>
                <a:gd name="T5" fmla="*/ 55 h 287"/>
                <a:gd name="T6" fmla="*/ 1 w 293"/>
                <a:gd name="T7" fmla="*/ 47 h 287"/>
                <a:gd name="T8" fmla="*/ 1 w 293"/>
                <a:gd name="T9" fmla="*/ 39 h 287"/>
                <a:gd name="T10" fmla="*/ 1 w 293"/>
                <a:gd name="T11" fmla="*/ 30 h 287"/>
                <a:gd name="T12" fmla="*/ 1 w 293"/>
                <a:gd name="T13" fmla="*/ 21 h 287"/>
                <a:gd name="T14" fmla="*/ 0 w 293"/>
                <a:gd name="T15" fmla="*/ 10 h 287"/>
                <a:gd name="T16" fmla="*/ 0 w 293"/>
                <a:gd name="T17" fmla="*/ 0 h 287"/>
                <a:gd name="T18" fmla="*/ 1 w 293"/>
                <a:gd name="T19" fmla="*/ 8 h 287"/>
                <a:gd name="T20" fmla="*/ 1 w 293"/>
                <a:gd name="T21" fmla="*/ 17 h 287"/>
                <a:gd name="T22" fmla="*/ 1 w 293"/>
                <a:gd name="T23" fmla="*/ 24 h 287"/>
                <a:gd name="T24" fmla="*/ 1 w 293"/>
                <a:gd name="T25" fmla="*/ 31 h 287"/>
                <a:gd name="T26" fmla="*/ 1 w 293"/>
                <a:gd name="T27" fmla="*/ 36 h 287"/>
                <a:gd name="T28" fmla="*/ 2 w 293"/>
                <a:gd name="T29" fmla="*/ 39 h 287"/>
                <a:gd name="T30" fmla="*/ 3 w 293"/>
                <a:gd name="T31" fmla="*/ 42 h 287"/>
                <a:gd name="T32" fmla="*/ 4 w 293"/>
                <a:gd name="T33" fmla="*/ 44 h 287"/>
                <a:gd name="T34" fmla="*/ 5 w 293"/>
                <a:gd name="T35" fmla="*/ 39 h 287"/>
                <a:gd name="T36" fmla="*/ 5 w 293"/>
                <a:gd name="T37" fmla="*/ 33 h 287"/>
                <a:gd name="T38" fmla="*/ 5 w 293"/>
                <a:gd name="T39" fmla="*/ 27 h 287"/>
                <a:gd name="T40" fmla="*/ 6 w 293"/>
                <a:gd name="T41" fmla="*/ 20 h 287"/>
                <a:gd name="T42" fmla="*/ 6 w 293"/>
                <a:gd name="T43" fmla="*/ 14 h 287"/>
                <a:gd name="T44" fmla="*/ 6 w 293"/>
                <a:gd name="T45" fmla="*/ 8 h 287"/>
                <a:gd name="T46" fmla="*/ 7 w 293"/>
                <a:gd name="T47" fmla="*/ 6 h 287"/>
                <a:gd name="T48" fmla="*/ 8 w 293"/>
                <a:gd name="T49" fmla="*/ 5 h 287"/>
                <a:gd name="T50" fmla="*/ 8 w 293"/>
                <a:gd name="T51" fmla="*/ 7 h 287"/>
                <a:gd name="T52" fmla="*/ 8 w 293"/>
                <a:gd name="T53" fmla="*/ 10 h 287"/>
                <a:gd name="T54" fmla="*/ 8 w 293"/>
                <a:gd name="T55" fmla="*/ 12 h 287"/>
                <a:gd name="T56" fmla="*/ 8 w 293"/>
                <a:gd name="T57" fmla="*/ 15 h 287"/>
                <a:gd name="T58" fmla="*/ 7 w 293"/>
                <a:gd name="T59" fmla="*/ 22 h 287"/>
                <a:gd name="T60" fmla="*/ 7 w 293"/>
                <a:gd name="T61" fmla="*/ 30 h 287"/>
                <a:gd name="T62" fmla="*/ 6 w 293"/>
                <a:gd name="T63" fmla="*/ 37 h 287"/>
                <a:gd name="T64" fmla="*/ 6 w 293"/>
                <a:gd name="T65" fmla="*/ 45 h 287"/>
                <a:gd name="T66" fmla="*/ 6 w 293"/>
                <a:gd name="T67" fmla="*/ 52 h 287"/>
                <a:gd name="T68" fmla="*/ 6 w 293"/>
                <a:gd name="T69" fmla="*/ 59 h 287"/>
                <a:gd name="T70" fmla="*/ 5 w 293"/>
                <a:gd name="T71" fmla="*/ 64 h 287"/>
                <a:gd name="T72" fmla="*/ 4 w 293"/>
                <a:gd name="T73" fmla="*/ 67 h 28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93"/>
                <a:gd name="T112" fmla="*/ 0 h 287"/>
                <a:gd name="T113" fmla="*/ 293 w 293"/>
                <a:gd name="T114" fmla="*/ 287 h 28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93" h="287">
                  <a:moveTo>
                    <a:pt x="148" y="287"/>
                  </a:moveTo>
                  <a:lnTo>
                    <a:pt x="100" y="264"/>
                  </a:lnTo>
                  <a:lnTo>
                    <a:pt x="66" y="238"/>
                  </a:lnTo>
                  <a:lnTo>
                    <a:pt x="39" y="207"/>
                  </a:lnTo>
                  <a:lnTo>
                    <a:pt x="22" y="171"/>
                  </a:lnTo>
                  <a:lnTo>
                    <a:pt x="9" y="131"/>
                  </a:lnTo>
                  <a:lnTo>
                    <a:pt x="4" y="89"/>
                  </a:lnTo>
                  <a:lnTo>
                    <a:pt x="0" y="45"/>
                  </a:lnTo>
                  <a:lnTo>
                    <a:pt x="0" y="0"/>
                  </a:lnTo>
                  <a:lnTo>
                    <a:pt x="2" y="37"/>
                  </a:lnTo>
                  <a:lnTo>
                    <a:pt x="8" y="72"/>
                  </a:lnTo>
                  <a:lnTo>
                    <a:pt x="18" y="103"/>
                  </a:lnTo>
                  <a:lnTo>
                    <a:pt x="33" y="132"/>
                  </a:lnTo>
                  <a:lnTo>
                    <a:pt x="50" y="154"/>
                  </a:lnTo>
                  <a:lnTo>
                    <a:pt x="76" y="173"/>
                  </a:lnTo>
                  <a:lnTo>
                    <a:pt x="105" y="184"/>
                  </a:lnTo>
                  <a:lnTo>
                    <a:pt x="142" y="192"/>
                  </a:lnTo>
                  <a:lnTo>
                    <a:pt x="168" y="170"/>
                  </a:lnTo>
                  <a:lnTo>
                    <a:pt x="183" y="145"/>
                  </a:lnTo>
                  <a:lnTo>
                    <a:pt x="192" y="116"/>
                  </a:lnTo>
                  <a:lnTo>
                    <a:pt x="200" y="88"/>
                  </a:lnTo>
                  <a:lnTo>
                    <a:pt x="207" y="60"/>
                  </a:lnTo>
                  <a:lnTo>
                    <a:pt x="223" y="39"/>
                  </a:lnTo>
                  <a:lnTo>
                    <a:pt x="249" y="25"/>
                  </a:lnTo>
                  <a:lnTo>
                    <a:pt x="293" y="22"/>
                  </a:lnTo>
                  <a:lnTo>
                    <a:pt x="282" y="33"/>
                  </a:lnTo>
                  <a:lnTo>
                    <a:pt x="273" y="43"/>
                  </a:lnTo>
                  <a:lnTo>
                    <a:pt x="262" y="55"/>
                  </a:lnTo>
                  <a:lnTo>
                    <a:pt x="254" y="67"/>
                  </a:lnTo>
                  <a:lnTo>
                    <a:pt x="242" y="96"/>
                  </a:lnTo>
                  <a:lnTo>
                    <a:pt x="235" y="128"/>
                  </a:lnTo>
                  <a:lnTo>
                    <a:pt x="230" y="162"/>
                  </a:lnTo>
                  <a:lnTo>
                    <a:pt x="224" y="196"/>
                  </a:lnTo>
                  <a:lnTo>
                    <a:pt x="214" y="226"/>
                  </a:lnTo>
                  <a:lnTo>
                    <a:pt x="200" y="254"/>
                  </a:lnTo>
                  <a:lnTo>
                    <a:pt x="177" y="274"/>
                  </a:lnTo>
                  <a:lnTo>
                    <a:pt x="148" y="287"/>
                  </a:lnTo>
                  <a:close/>
                </a:path>
              </a:pathLst>
            </a:custGeom>
            <a:solidFill>
              <a:srgbClr val="B51717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31" name="Freeform 98"/>
            <p:cNvSpPr>
              <a:spLocks noChangeArrowheads="1"/>
            </p:cNvSpPr>
            <p:nvPr/>
          </p:nvSpPr>
          <p:spPr bwMode="auto">
            <a:xfrm>
              <a:off x="4149" y="2697"/>
              <a:ext cx="178" cy="207"/>
            </a:xfrm>
            <a:custGeom>
              <a:avLst/>
              <a:gdLst>
                <a:gd name="T0" fmla="*/ 4 w 281"/>
                <a:gd name="T1" fmla="*/ 60 h 247"/>
                <a:gd name="T2" fmla="*/ 3 w 281"/>
                <a:gd name="T3" fmla="*/ 55 h 247"/>
                <a:gd name="T4" fmla="*/ 2 w 281"/>
                <a:gd name="T5" fmla="*/ 50 h 247"/>
                <a:gd name="T6" fmla="*/ 1 w 281"/>
                <a:gd name="T7" fmla="*/ 44 h 247"/>
                <a:gd name="T8" fmla="*/ 1 w 281"/>
                <a:gd name="T9" fmla="*/ 37 h 247"/>
                <a:gd name="T10" fmla="*/ 1 w 281"/>
                <a:gd name="T11" fmla="*/ 28 h 247"/>
                <a:gd name="T12" fmla="*/ 1 w 281"/>
                <a:gd name="T13" fmla="*/ 20 h 247"/>
                <a:gd name="T14" fmla="*/ 0 w 281"/>
                <a:gd name="T15" fmla="*/ 11 h 247"/>
                <a:gd name="T16" fmla="*/ 0 w 281"/>
                <a:gd name="T17" fmla="*/ 3 h 247"/>
                <a:gd name="T18" fmla="*/ 1 w 281"/>
                <a:gd name="T19" fmla="*/ 11 h 247"/>
                <a:gd name="T20" fmla="*/ 1 w 281"/>
                <a:gd name="T21" fmla="*/ 17 h 247"/>
                <a:gd name="T22" fmla="*/ 1 w 281"/>
                <a:gd name="T23" fmla="*/ 23 h 247"/>
                <a:gd name="T24" fmla="*/ 1 w 281"/>
                <a:gd name="T25" fmla="*/ 29 h 247"/>
                <a:gd name="T26" fmla="*/ 1 w 281"/>
                <a:gd name="T27" fmla="*/ 34 h 247"/>
                <a:gd name="T28" fmla="*/ 2 w 281"/>
                <a:gd name="T29" fmla="*/ 37 h 247"/>
                <a:gd name="T30" fmla="*/ 3 w 281"/>
                <a:gd name="T31" fmla="*/ 39 h 247"/>
                <a:gd name="T32" fmla="*/ 4 w 281"/>
                <a:gd name="T33" fmla="*/ 41 h 247"/>
                <a:gd name="T34" fmla="*/ 4 w 281"/>
                <a:gd name="T35" fmla="*/ 37 h 247"/>
                <a:gd name="T36" fmla="*/ 4 w 281"/>
                <a:gd name="T37" fmla="*/ 31 h 247"/>
                <a:gd name="T38" fmla="*/ 4 w 281"/>
                <a:gd name="T39" fmla="*/ 23 h 247"/>
                <a:gd name="T40" fmla="*/ 5 w 281"/>
                <a:gd name="T41" fmla="*/ 16 h 247"/>
                <a:gd name="T42" fmla="*/ 5 w 281"/>
                <a:gd name="T43" fmla="*/ 9 h 247"/>
                <a:gd name="T44" fmla="*/ 6 w 281"/>
                <a:gd name="T45" fmla="*/ 5 h 247"/>
                <a:gd name="T46" fmla="*/ 6 w 281"/>
                <a:gd name="T47" fmla="*/ 2 h 247"/>
                <a:gd name="T48" fmla="*/ 7 w 281"/>
                <a:gd name="T49" fmla="*/ 0 h 247"/>
                <a:gd name="T50" fmla="*/ 7 w 281"/>
                <a:gd name="T51" fmla="*/ 3 h 247"/>
                <a:gd name="T52" fmla="*/ 7 w 281"/>
                <a:gd name="T53" fmla="*/ 5 h 247"/>
                <a:gd name="T54" fmla="*/ 6 w 281"/>
                <a:gd name="T55" fmla="*/ 8 h 247"/>
                <a:gd name="T56" fmla="*/ 6 w 281"/>
                <a:gd name="T57" fmla="*/ 9 h 247"/>
                <a:gd name="T58" fmla="*/ 6 w 281"/>
                <a:gd name="T59" fmla="*/ 16 h 247"/>
                <a:gd name="T60" fmla="*/ 6 w 281"/>
                <a:gd name="T61" fmla="*/ 23 h 247"/>
                <a:gd name="T62" fmla="*/ 6 w 281"/>
                <a:gd name="T63" fmla="*/ 31 h 247"/>
                <a:gd name="T64" fmla="*/ 6 w 281"/>
                <a:gd name="T65" fmla="*/ 38 h 247"/>
                <a:gd name="T66" fmla="*/ 5 w 281"/>
                <a:gd name="T67" fmla="*/ 45 h 247"/>
                <a:gd name="T68" fmla="*/ 5 w 281"/>
                <a:gd name="T69" fmla="*/ 53 h 247"/>
                <a:gd name="T70" fmla="*/ 4 w 281"/>
                <a:gd name="T71" fmla="*/ 56 h 247"/>
                <a:gd name="T72" fmla="*/ 4 w 281"/>
                <a:gd name="T73" fmla="*/ 60 h 24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81"/>
                <a:gd name="T112" fmla="*/ 0 h 247"/>
                <a:gd name="T113" fmla="*/ 281 w 281"/>
                <a:gd name="T114" fmla="*/ 247 h 24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81" h="247">
                  <a:moveTo>
                    <a:pt x="141" y="247"/>
                  </a:moveTo>
                  <a:lnTo>
                    <a:pt x="98" y="228"/>
                  </a:lnTo>
                  <a:lnTo>
                    <a:pt x="66" y="206"/>
                  </a:lnTo>
                  <a:lnTo>
                    <a:pt x="41" y="180"/>
                  </a:lnTo>
                  <a:lnTo>
                    <a:pt x="24" y="151"/>
                  </a:lnTo>
                  <a:lnTo>
                    <a:pt x="11" y="119"/>
                  </a:lnTo>
                  <a:lnTo>
                    <a:pt x="4" y="85"/>
                  </a:lnTo>
                  <a:lnTo>
                    <a:pt x="0" y="48"/>
                  </a:lnTo>
                  <a:lnTo>
                    <a:pt x="0" y="13"/>
                  </a:lnTo>
                  <a:lnTo>
                    <a:pt x="1" y="43"/>
                  </a:lnTo>
                  <a:lnTo>
                    <a:pt x="8" y="72"/>
                  </a:lnTo>
                  <a:lnTo>
                    <a:pt x="18" y="96"/>
                  </a:lnTo>
                  <a:lnTo>
                    <a:pt x="34" y="120"/>
                  </a:lnTo>
                  <a:lnTo>
                    <a:pt x="52" y="138"/>
                  </a:lnTo>
                  <a:lnTo>
                    <a:pt x="74" y="153"/>
                  </a:lnTo>
                  <a:lnTo>
                    <a:pt x="101" y="162"/>
                  </a:lnTo>
                  <a:lnTo>
                    <a:pt x="135" y="168"/>
                  </a:lnTo>
                  <a:lnTo>
                    <a:pt x="158" y="150"/>
                  </a:lnTo>
                  <a:lnTo>
                    <a:pt x="173" y="125"/>
                  </a:lnTo>
                  <a:lnTo>
                    <a:pt x="183" y="96"/>
                  </a:lnTo>
                  <a:lnTo>
                    <a:pt x="192" y="68"/>
                  </a:lnTo>
                  <a:lnTo>
                    <a:pt x="200" y="40"/>
                  </a:lnTo>
                  <a:lnTo>
                    <a:pt x="217" y="18"/>
                  </a:lnTo>
                  <a:lnTo>
                    <a:pt x="241" y="2"/>
                  </a:lnTo>
                  <a:lnTo>
                    <a:pt x="281" y="0"/>
                  </a:lnTo>
                  <a:lnTo>
                    <a:pt x="271" y="9"/>
                  </a:lnTo>
                  <a:lnTo>
                    <a:pt x="261" y="19"/>
                  </a:lnTo>
                  <a:lnTo>
                    <a:pt x="252" y="30"/>
                  </a:lnTo>
                  <a:lnTo>
                    <a:pt x="245" y="40"/>
                  </a:lnTo>
                  <a:lnTo>
                    <a:pt x="234" y="65"/>
                  </a:lnTo>
                  <a:lnTo>
                    <a:pt x="227" y="95"/>
                  </a:lnTo>
                  <a:lnTo>
                    <a:pt x="220" y="126"/>
                  </a:lnTo>
                  <a:lnTo>
                    <a:pt x="214" y="159"/>
                  </a:lnTo>
                  <a:lnTo>
                    <a:pt x="203" y="188"/>
                  </a:lnTo>
                  <a:lnTo>
                    <a:pt x="189" y="214"/>
                  </a:lnTo>
                  <a:lnTo>
                    <a:pt x="168" y="233"/>
                  </a:lnTo>
                  <a:lnTo>
                    <a:pt x="141" y="247"/>
                  </a:lnTo>
                  <a:close/>
                </a:path>
              </a:pathLst>
            </a:custGeom>
            <a:solidFill>
              <a:srgbClr val="CC2B2E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32" name="Freeform 99"/>
            <p:cNvSpPr>
              <a:spLocks noChangeArrowheads="1"/>
            </p:cNvSpPr>
            <p:nvPr/>
          </p:nvSpPr>
          <p:spPr bwMode="auto">
            <a:xfrm>
              <a:off x="4154" y="2699"/>
              <a:ext cx="171" cy="188"/>
            </a:xfrm>
            <a:custGeom>
              <a:avLst/>
              <a:gdLst>
                <a:gd name="T0" fmla="*/ 4 w 266"/>
                <a:gd name="T1" fmla="*/ 49 h 228"/>
                <a:gd name="T2" fmla="*/ 3 w 266"/>
                <a:gd name="T3" fmla="*/ 46 h 228"/>
                <a:gd name="T4" fmla="*/ 2 w 266"/>
                <a:gd name="T5" fmla="*/ 42 h 228"/>
                <a:gd name="T6" fmla="*/ 1 w 266"/>
                <a:gd name="T7" fmla="*/ 38 h 228"/>
                <a:gd name="T8" fmla="*/ 1 w 266"/>
                <a:gd name="T9" fmla="*/ 33 h 228"/>
                <a:gd name="T10" fmla="*/ 1 w 266"/>
                <a:gd name="T11" fmla="*/ 27 h 228"/>
                <a:gd name="T12" fmla="*/ 1 w 266"/>
                <a:gd name="T13" fmla="*/ 22 h 228"/>
                <a:gd name="T14" fmla="*/ 0 w 266"/>
                <a:gd name="T15" fmla="*/ 16 h 228"/>
                <a:gd name="T16" fmla="*/ 0 w 266"/>
                <a:gd name="T17" fmla="*/ 10 h 228"/>
                <a:gd name="T18" fmla="*/ 1 w 266"/>
                <a:gd name="T19" fmla="*/ 15 h 228"/>
                <a:gd name="T20" fmla="*/ 1 w 266"/>
                <a:gd name="T21" fmla="*/ 20 h 228"/>
                <a:gd name="T22" fmla="*/ 1 w 266"/>
                <a:gd name="T23" fmla="*/ 24 h 228"/>
                <a:gd name="T24" fmla="*/ 1 w 266"/>
                <a:gd name="T25" fmla="*/ 27 h 228"/>
                <a:gd name="T26" fmla="*/ 2 w 266"/>
                <a:gd name="T27" fmla="*/ 31 h 228"/>
                <a:gd name="T28" fmla="*/ 2 w 266"/>
                <a:gd name="T29" fmla="*/ 33 h 228"/>
                <a:gd name="T30" fmla="*/ 3 w 266"/>
                <a:gd name="T31" fmla="*/ 35 h 228"/>
                <a:gd name="T32" fmla="*/ 4 w 266"/>
                <a:gd name="T33" fmla="*/ 35 h 228"/>
                <a:gd name="T34" fmla="*/ 4 w 266"/>
                <a:gd name="T35" fmla="*/ 31 h 228"/>
                <a:gd name="T36" fmla="*/ 5 w 266"/>
                <a:gd name="T37" fmla="*/ 27 h 228"/>
                <a:gd name="T38" fmla="*/ 5 w 266"/>
                <a:gd name="T39" fmla="*/ 21 h 228"/>
                <a:gd name="T40" fmla="*/ 5 w 266"/>
                <a:gd name="T41" fmla="*/ 15 h 228"/>
                <a:gd name="T42" fmla="*/ 5 w 266"/>
                <a:gd name="T43" fmla="*/ 9 h 228"/>
                <a:gd name="T44" fmla="*/ 6 w 266"/>
                <a:gd name="T45" fmla="*/ 4 h 228"/>
                <a:gd name="T46" fmla="*/ 7 w 266"/>
                <a:gd name="T47" fmla="*/ 2 h 228"/>
                <a:gd name="T48" fmla="*/ 8 w 266"/>
                <a:gd name="T49" fmla="*/ 0 h 228"/>
                <a:gd name="T50" fmla="*/ 8 w 266"/>
                <a:gd name="T51" fmla="*/ 2 h 228"/>
                <a:gd name="T52" fmla="*/ 7 w 266"/>
                <a:gd name="T53" fmla="*/ 4 h 228"/>
                <a:gd name="T54" fmla="*/ 7 w 266"/>
                <a:gd name="T55" fmla="*/ 6 h 228"/>
                <a:gd name="T56" fmla="*/ 7 w 266"/>
                <a:gd name="T57" fmla="*/ 8 h 228"/>
                <a:gd name="T58" fmla="*/ 6 w 266"/>
                <a:gd name="T59" fmla="*/ 12 h 228"/>
                <a:gd name="T60" fmla="*/ 6 w 266"/>
                <a:gd name="T61" fmla="*/ 17 h 228"/>
                <a:gd name="T62" fmla="*/ 6 w 266"/>
                <a:gd name="T63" fmla="*/ 25 h 228"/>
                <a:gd name="T64" fmla="*/ 6 w 266"/>
                <a:gd name="T65" fmla="*/ 31 h 228"/>
                <a:gd name="T66" fmla="*/ 5 w 266"/>
                <a:gd name="T67" fmla="*/ 37 h 228"/>
                <a:gd name="T68" fmla="*/ 5 w 266"/>
                <a:gd name="T69" fmla="*/ 42 h 228"/>
                <a:gd name="T70" fmla="*/ 4 w 266"/>
                <a:gd name="T71" fmla="*/ 46 h 228"/>
                <a:gd name="T72" fmla="*/ 4 w 266"/>
                <a:gd name="T73" fmla="*/ 49 h 22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66"/>
                <a:gd name="T112" fmla="*/ 0 h 228"/>
                <a:gd name="T113" fmla="*/ 266 w 266"/>
                <a:gd name="T114" fmla="*/ 228 h 22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66" h="228">
                  <a:moveTo>
                    <a:pt x="134" y="228"/>
                  </a:moveTo>
                  <a:lnTo>
                    <a:pt x="97" y="213"/>
                  </a:lnTo>
                  <a:lnTo>
                    <a:pt x="67" y="196"/>
                  </a:lnTo>
                  <a:lnTo>
                    <a:pt x="43" y="177"/>
                  </a:lnTo>
                  <a:lnTo>
                    <a:pt x="27" y="154"/>
                  </a:lnTo>
                  <a:lnTo>
                    <a:pt x="14" y="130"/>
                  </a:lnTo>
                  <a:lnTo>
                    <a:pt x="5" y="104"/>
                  </a:lnTo>
                  <a:lnTo>
                    <a:pt x="0" y="75"/>
                  </a:lnTo>
                  <a:lnTo>
                    <a:pt x="0" y="47"/>
                  </a:lnTo>
                  <a:lnTo>
                    <a:pt x="3" y="70"/>
                  </a:lnTo>
                  <a:lnTo>
                    <a:pt x="10" y="92"/>
                  </a:lnTo>
                  <a:lnTo>
                    <a:pt x="21" y="111"/>
                  </a:lnTo>
                  <a:lnTo>
                    <a:pt x="36" y="128"/>
                  </a:lnTo>
                  <a:lnTo>
                    <a:pt x="53" y="141"/>
                  </a:lnTo>
                  <a:lnTo>
                    <a:pt x="75" y="153"/>
                  </a:lnTo>
                  <a:lnTo>
                    <a:pt x="99" y="161"/>
                  </a:lnTo>
                  <a:lnTo>
                    <a:pt x="128" y="165"/>
                  </a:lnTo>
                  <a:lnTo>
                    <a:pt x="148" y="148"/>
                  </a:lnTo>
                  <a:lnTo>
                    <a:pt x="163" y="126"/>
                  </a:lnTo>
                  <a:lnTo>
                    <a:pt x="173" y="98"/>
                  </a:lnTo>
                  <a:lnTo>
                    <a:pt x="183" y="71"/>
                  </a:lnTo>
                  <a:lnTo>
                    <a:pt x="193" y="42"/>
                  </a:lnTo>
                  <a:lnTo>
                    <a:pt x="210" y="20"/>
                  </a:lnTo>
                  <a:lnTo>
                    <a:pt x="233" y="4"/>
                  </a:lnTo>
                  <a:lnTo>
                    <a:pt x="266" y="0"/>
                  </a:lnTo>
                  <a:lnTo>
                    <a:pt x="258" y="7"/>
                  </a:lnTo>
                  <a:lnTo>
                    <a:pt x="251" y="19"/>
                  </a:lnTo>
                  <a:lnTo>
                    <a:pt x="242" y="28"/>
                  </a:lnTo>
                  <a:lnTo>
                    <a:pt x="237" y="37"/>
                  </a:lnTo>
                  <a:lnTo>
                    <a:pt x="227" y="58"/>
                  </a:lnTo>
                  <a:lnTo>
                    <a:pt x="218" y="84"/>
                  </a:lnTo>
                  <a:lnTo>
                    <a:pt x="210" y="114"/>
                  </a:lnTo>
                  <a:lnTo>
                    <a:pt x="203" y="144"/>
                  </a:lnTo>
                  <a:lnTo>
                    <a:pt x="192" y="173"/>
                  </a:lnTo>
                  <a:lnTo>
                    <a:pt x="178" y="198"/>
                  </a:lnTo>
                  <a:lnTo>
                    <a:pt x="158" y="216"/>
                  </a:lnTo>
                  <a:lnTo>
                    <a:pt x="134" y="228"/>
                  </a:lnTo>
                  <a:close/>
                </a:path>
              </a:pathLst>
            </a:custGeom>
            <a:solidFill>
              <a:srgbClr val="E64045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33" name="Freeform 100"/>
            <p:cNvSpPr>
              <a:spLocks noChangeArrowheads="1"/>
            </p:cNvSpPr>
            <p:nvPr/>
          </p:nvSpPr>
          <p:spPr bwMode="auto">
            <a:xfrm>
              <a:off x="4158" y="2702"/>
              <a:ext cx="161" cy="173"/>
            </a:xfrm>
            <a:custGeom>
              <a:avLst/>
              <a:gdLst>
                <a:gd name="T0" fmla="*/ 3 w 252"/>
                <a:gd name="T1" fmla="*/ 50 h 206"/>
                <a:gd name="T2" fmla="*/ 3 w 252"/>
                <a:gd name="T3" fmla="*/ 49 h 206"/>
                <a:gd name="T4" fmla="*/ 2 w 252"/>
                <a:gd name="T5" fmla="*/ 46 h 206"/>
                <a:gd name="T6" fmla="*/ 1 w 252"/>
                <a:gd name="T7" fmla="*/ 42 h 206"/>
                <a:gd name="T8" fmla="*/ 1 w 252"/>
                <a:gd name="T9" fmla="*/ 39 h 206"/>
                <a:gd name="T10" fmla="*/ 1 w 252"/>
                <a:gd name="T11" fmla="*/ 34 h 206"/>
                <a:gd name="T12" fmla="*/ 1 w 252"/>
                <a:gd name="T13" fmla="*/ 29 h 206"/>
                <a:gd name="T14" fmla="*/ 0 w 252"/>
                <a:gd name="T15" fmla="*/ 24 h 206"/>
                <a:gd name="T16" fmla="*/ 0 w 252"/>
                <a:gd name="T17" fmla="*/ 20 h 206"/>
                <a:gd name="T18" fmla="*/ 1 w 252"/>
                <a:gd name="T19" fmla="*/ 24 h 206"/>
                <a:gd name="T20" fmla="*/ 1 w 252"/>
                <a:gd name="T21" fmla="*/ 29 h 206"/>
                <a:gd name="T22" fmla="*/ 1 w 252"/>
                <a:gd name="T23" fmla="*/ 31 h 206"/>
                <a:gd name="T24" fmla="*/ 1 w 252"/>
                <a:gd name="T25" fmla="*/ 34 h 206"/>
                <a:gd name="T26" fmla="*/ 2 w 252"/>
                <a:gd name="T27" fmla="*/ 36 h 206"/>
                <a:gd name="T28" fmla="*/ 2 w 252"/>
                <a:gd name="T29" fmla="*/ 38 h 206"/>
                <a:gd name="T30" fmla="*/ 3 w 252"/>
                <a:gd name="T31" fmla="*/ 39 h 206"/>
                <a:gd name="T32" fmla="*/ 3 w 252"/>
                <a:gd name="T33" fmla="*/ 40 h 206"/>
                <a:gd name="T34" fmla="*/ 4 w 252"/>
                <a:gd name="T35" fmla="*/ 36 h 206"/>
                <a:gd name="T36" fmla="*/ 4 w 252"/>
                <a:gd name="T37" fmla="*/ 32 h 206"/>
                <a:gd name="T38" fmla="*/ 4 w 252"/>
                <a:gd name="T39" fmla="*/ 24 h 206"/>
                <a:gd name="T40" fmla="*/ 5 w 252"/>
                <a:gd name="T41" fmla="*/ 17 h 206"/>
                <a:gd name="T42" fmla="*/ 5 w 252"/>
                <a:gd name="T43" fmla="*/ 11 h 206"/>
                <a:gd name="T44" fmla="*/ 6 w 252"/>
                <a:gd name="T45" fmla="*/ 5 h 206"/>
                <a:gd name="T46" fmla="*/ 6 w 252"/>
                <a:gd name="T47" fmla="*/ 3 h 206"/>
                <a:gd name="T48" fmla="*/ 7 w 252"/>
                <a:gd name="T49" fmla="*/ 0 h 206"/>
                <a:gd name="T50" fmla="*/ 7 w 252"/>
                <a:gd name="T51" fmla="*/ 3 h 206"/>
                <a:gd name="T52" fmla="*/ 7 w 252"/>
                <a:gd name="T53" fmla="*/ 4 h 206"/>
                <a:gd name="T54" fmla="*/ 6 w 252"/>
                <a:gd name="T55" fmla="*/ 7 h 206"/>
                <a:gd name="T56" fmla="*/ 6 w 252"/>
                <a:gd name="T57" fmla="*/ 8 h 206"/>
                <a:gd name="T58" fmla="*/ 6 w 252"/>
                <a:gd name="T59" fmla="*/ 12 h 206"/>
                <a:gd name="T60" fmla="*/ 6 w 252"/>
                <a:gd name="T61" fmla="*/ 17 h 206"/>
                <a:gd name="T62" fmla="*/ 5 w 252"/>
                <a:gd name="T63" fmla="*/ 24 h 206"/>
                <a:gd name="T64" fmla="*/ 5 w 252"/>
                <a:gd name="T65" fmla="*/ 32 h 206"/>
                <a:gd name="T66" fmla="*/ 5 w 252"/>
                <a:gd name="T67" fmla="*/ 38 h 206"/>
                <a:gd name="T68" fmla="*/ 4 w 252"/>
                <a:gd name="T69" fmla="*/ 45 h 206"/>
                <a:gd name="T70" fmla="*/ 4 w 252"/>
                <a:gd name="T71" fmla="*/ 49 h 206"/>
                <a:gd name="T72" fmla="*/ 3 w 252"/>
                <a:gd name="T73" fmla="*/ 50 h 20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52"/>
                <a:gd name="T112" fmla="*/ 0 h 206"/>
                <a:gd name="T113" fmla="*/ 252 w 252"/>
                <a:gd name="T114" fmla="*/ 206 h 20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52" h="206">
                  <a:moveTo>
                    <a:pt x="127" y="206"/>
                  </a:moveTo>
                  <a:lnTo>
                    <a:pt x="94" y="196"/>
                  </a:lnTo>
                  <a:lnTo>
                    <a:pt x="69" y="184"/>
                  </a:lnTo>
                  <a:lnTo>
                    <a:pt x="46" y="170"/>
                  </a:lnTo>
                  <a:lnTo>
                    <a:pt x="29" y="155"/>
                  </a:lnTo>
                  <a:lnTo>
                    <a:pt x="15" y="138"/>
                  </a:lnTo>
                  <a:lnTo>
                    <a:pt x="5" y="120"/>
                  </a:lnTo>
                  <a:lnTo>
                    <a:pt x="0" y="101"/>
                  </a:lnTo>
                  <a:lnTo>
                    <a:pt x="0" y="82"/>
                  </a:lnTo>
                  <a:lnTo>
                    <a:pt x="3" y="98"/>
                  </a:lnTo>
                  <a:lnTo>
                    <a:pt x="10" y="114"/>
                  </a:lnTo>
                  <a:lnTo>
                    <a:pt x="21" y="125"/>
                  </a:lnTo>
                  <a:lnTo>
                    <a:pt x="36" y="138"/>
                  </a:lnTo>
                  <a:lnTo>
                    <a:pt x="53" y="146"/>
                  </a:lnTo>
                  <a:lnTo>
                    <a:pt x="75" y="154"/>
                  </a:lnTo>
                  <a:lnTo>
                    <a:pt x="97" y="158"/>
                  </a:lnTo>
                  <a:lnTo>
                    <a:pt x="123" y="162"/>
                  </a:lnTo>
                  <a:lnTo>
                    <a:pt x="140" y="148"/>
                  </a:lnTo>
                  <a:lnTo>
                    <a:pt x="154" y="127"/>
                  </a:lnTo>
                  <a:lnTo>
                    <a:pt x="164" y="99"/>
                  </a:lnTo>
                  <a:lnTo>
                    <a:pt x="175" y="72"/>
                  </a:lnTo>
                  <a:lnTo>
                    <a:pt x="186" y="43"/>
                  </a:lnTo>
                  <a:lnTo>
                    <a:pt x="203" y="20"/>
                  </a:lnTo>
                  <a:lnTo>
                    <a:pt x="223" y="4"/>
                  </a:lnTo>
                  <a:lnTo>
                    <a:pt x="252" y="0"/>
                  </a:lnTo>
                  <a:lnTo>
                    <a:pt x="245" y="5"/>
                  </a:lnTo>
                  <a:lnTo>
                    <a:pt x="238" y="16"/>
                  </a:lnTo>
                  <a:lnTo>
                    <a:pt x="231" y="25"/>
                  </a:lnTo>
                  <a:lnTo>
                    <a:pt x="227" y="33"/>
                  </a:lnTo>
                  <a:lnTo>
                    <a:pt x="219" y="48"/>
                  </a:lnTo>
                  <a:lnTo>
                    <a:pt x="210" y="72"/>
                  </a:lnTo>
                  <a:lnTo>
                    <a:pt x="200" y="98"/>
                  </a:lnTo>
                  <a:lnTo>
                    <a:pt x="192" y="128"/>
                  </a:lnTo>
                  <a:lnTo>
                    <a:pt x="179" y="154"/>
                  </a:lnTo>
                  <a:lnTo>
                    <a:pt x="165" y="179"/>
                  </a:lnTo>
                  <a:lnTo>
                    <a:pt x="148" y="196"/>
                  </a:lnTo>
                  <a:lnTo>
                    <a:pt x="127" y="206"/>
                  </a:lnTo>
                  <a:close/>
                </a:path>
              </a:pathLst>
            </a:custGeom>
            <a:solidFill>
              <a:srgbClr val="FF545E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34" name="Freeform 101"/>
            <p:cNvSpPr>
              <a:spLocks noChangeArrowheads="1"/>
            </p:cNvSpPr>
            <p:nvPr/>
          </p:nvSpPr>
          <p:spPr bwMode="auto">
            <a:xfrm>
              <a:off x="4142" y="2468"/>
              <a:ext cx="186" cy="214"/>
            </a:xfrm>
            <a:custGeom>
              <a:avLst/>
              <a:gdLst>
                <a:gd name="T0" fmla="*/ 0 w 291"/>
                <a:gd name="T1" fmla="*/ 33 h 255"/>
                <a:gd name="T2" fmla="*/ 1 w 291"/>
                <a:gd name="T3" fmla="*/ 35 h 255"/>
                <a:gd name="T4" fmla="*/ 2 w 291"/>
                <a:gd name="T5" fmla="*/ 36 h 255"/>
                <a:gd name="T6" fmla="*/ 3 w 291"/>
                <a:gd name="T7" fmla="*/ 38 h 255"/>
                <a:gd name="T8" fmla="*/ 4 w 291"/>
                <a:gd name="T9" fmla="*/ 40 h 255"/>
                <a:gd name="T10" fmla="*/ 5 w 291"/>
                <a:gd name="T11" fmla="*/ 42 h 255"/>
                <a:gd name="T12" fmla="*/ 6 w 291"/>
                <a:gd name="T13" fmla="*/ 48 h 255"/>
                <a:gd name="T14" fmla="*/ 7 w 291"/>
                <a:gd name="T15" fmla="*/ 54 h 255"/>
                <a:gd name="T16" fmla="*/ 8 w 291"/>
                <a:gd name="T17" fmla="*/ 64 h 255"/>
                <a:gd name="T18" fmla="*/ 8 w 291"/>
                <a:gd name="T19" fmla="*/ 60 h 255"/>
                <a:gd name="T20" fmla="*/ 8 w 291"/>
                <a:gd name="T21" fmla="*/ 58 h 255"/>
                <a:gd name="T22" fmla="*/ 8 w 291"/>
                <a:gd name="T23" fmla="*/ 56 h 255"/>
                <a:gd name="T24" fmla="*/ 8 w 291"/>
                <a:gd name="T25" fmla="*/ 55 h 255"/>
                <a:gd name="T26" fmla="*/ 8 w 291"/>
                <a:gd name="T27" fmla="*/ 48 h 255"/>
                <a:gd name="T28" fmla="*/ 7 w 291"/>
                <a:gd name="T29" fmla="*/ 39 h 255"/>
                <a:gd name="T30" fmla="*/ 7 w 291"/>
                <a:gd name="T31" fmla="*/ 29 h 255"/>
                <a:gd name="T32" fmla="*/ 6 w 291"/>
                <a:gd name="T33" fmla="*/ 19 h 255"/>
                <a:gd name="T34" fmla="*/ 6 w 291"/>
                <a:gd name="T35" fmla="*/ 11 h 255"/>
                <a:gd name="T36" fmla="*/ 5 w 291"/>
                <a:gd name="T37" fmla="*/ 4 h 255"/>
                <a:gd name="T38" fmla="*/ 4 w 291"/>
                <a:gd name="T39" fmla="*/ 0 h 255"/>
                <a:gd name="T40" fmla="*/ 3 w 291"/>
                <a:gd name="T41" fmla="*/ 0 h 255"/>
                <a:gd name="T42" fmla="*/ 3 w 291"/>
                <a:gd name="T43" fmla="*/ 3 h 255"/>
                <a:gd name="T44" fmla="*/ 2 w 291"/>
                <a:gd name="T45" fmla="*/ 6 h 255"/>
                <a:gd name="T46" fmla="*/ 1 w 291"/>
                <a:gd name="T47" fmla="*/ 8 h 255"/>
                <a:gd name="T48" fmla="*/ 1 w 291"/>
                <a:gd name="T49" fmla="*/ 13 h 255"/>
                <a:gd name="T50" fmla="*/ 1 w 291"/>
                <a:gd name="T51" fmla="*/ 17 h 255"/>
                <a:gd name="T52" fmla="*/ 1 w 291"/>
                <a:gd name="T53" fmla="*/ 23 h 255"/>
                <a:gd name="T54" fmla="*/ 1 w 291"/>
                <a:gd name="T55" fmla="*/ 28 h 255"/>
                <a:gd name="T56" fmla="*/ 0 w 291"/>
                <a:gd name="T57" fmla="*/ 33 h 25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1"/>
                <a:gd name="T88" fmla="*/ 0 h 255"/>
                <a:gd name="T89" fmla="*/ 291 w 291"/>
                <a:gd name="T90" fmla="*/ 255 h 255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1" h="255">
                  <a:moveTo>
                    <a:pt x="0" y="134"/>
                  </a:moveTo>
                  <a:lnTo>
                    <a:pt x="34" y="142"/>
                  </a:lnTo>
                  <a:lnTo>
                    <a:pt x="69" y="148"/>
                  </a:lnTo>
                  <a:lnTo>
                    <a:pt x="103" y="154"/>
                  </a:lnTo>
                  <a:lnTo>
                    <a:pt x="137" y="163"/>
                  </a:lnTo>
                  <a:lnTo>
                    <a:pt x="171" y="175"/>
                  </a:lnTo>
                  <a:lnTo>
                    <a:pt x="209" y="193"/>
                  </a:lnTo>
                  <a:lnTo>
                    <a:pt x="247" y="219"/>
                  </a:lnTo>
                  <a:lnTo>
                    <a:pt x="291" y="255"/>
                  </a:lnTo>
                  <a:lnTo>
                    <a:pt x="288" y="246"/>
                  </a:lnTo>
                  <a:lnTo>
                    <a:pt x="286" y="237"/>
                  </a:lnTo>
                  <a:lnTo>
                    <a:pt x="283" y="229"/>
                  </a:lnTo>
                  <a:lnTo>
                    <a:pt x="283" y="222"/>
                  </a:lnTo>
                  <a:lnTo>
                    <a:pt x="264" y="193"/>
                  </a:lnTo>
                  <a:lnTo>
                    <a:pt x="250" y="158"/>
                  </a:lnTo>
                  <a:lnTo>
                    <a:pt x="237" y="118"/>
                  </a:lnTo>
                  <a:lnTo>
                    <a:pt x="226" y="79"/>
                  </a:lnTo>
                  <a:lnTo>
                    <a:pt x="209" y="44"/>
                  </a:lnTo>
                  <a:lnTo>
                    <a:pt x="186" y="17"/>
                  </a:lnTo>
                  <a:lnTo>
                    <a:pt x="155" y="0"/>
                  </a:lnTo>
                  <a:lnTo>
                    <a:pt x="113" y="0"/>
                  </a:lnTo>
                  <a:lnTo>
                    <a:pt x="87" y="9"/>
                  </a:lnTo>
                  <a:lnTo>
                    <a:pt x="68" y="22"/>
                  </a:lnTo>
                  <a:lnTo>
                    <a:pt x="49" y="35"/>
                  </a:lnTo>
                  <a:lnTo>
                    <a:pt x="35" y="52"/>
                  </a:lnTo>
                  <a:lnTo>
                    <a:pt x="22" y="69"/>
                  </a:lnTo>
                  <a:lnTo>
                    <a:pt x="14" y="90"/>
                  </a:lnTo>
                  <a:lnTo>
                    <a:pt x="5" y="111"/>
                  </a:lnTo>
                  <a:lnTo>
                    <a:pt x="0" y="134"/>
                  </a:lnTo>
                  <a:close/>
                </a:path>
              </a:pathLst>
            </a:custGeom>
            <a:solidFill>
              <a:srgbClr val="CC2E2E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35" name="Freeform 102"/>
            <p:cNvSpPr>
              <a:spLocks noChangeArrowheads="1"/>
            </p:cNvSpPr>
            <p:nvPr/>
          </p:nvSpPr>
          <p:spPr bwMode="auto">
            <a:xfrm>
              <a:off x="4152" y="2477"/>
              <a:ext cx="167" cy="193"/>
            </a:xfrm>
            <a:custGeom>
              <a:avLst/>
              <a:gdLst>
                <a:gd name="T0" fmla="*/ 0 w 262"/>
                <a:gd name="T1" fmla="*/ 28 h 231"/>
                <a:gd name="T2" fmla="*/ 1 w 262"/>
                <a:gd name="T3" fmla="*/ 30 h 231"/>
                <a:gd name="T4" fmla="*/ 2 w 262"/>
                <a:gd name="T5" fmla="*/ 32 h 231"/>
                <a:gd name="T6" fmla="*/ 3 w 262"/>
                <a:gd name="T7" fmla="*/ 33 h 231"/>
                <a:gd name="T8" fmla="*/ 3 w 262"/>
                <a:gd name="T9" fmla="*/ 36 h 231"/>
                <a:gd name="T10" fmla="*/ 4 w 262"/>
                <a:gd name="T11" fmla="*/ 37 h 231"/>
                <a:gd name="T12" fmla="*/ 5 w 262"/>
                <a:gd name="T13" fmla="*/ 40 h 231"/>
                <a:gd name="T14" fmla="*/ 6 w 262"/>
                <a:gd name="T15" fmla="*/ 47 h 231"/>
                <a:gd name="T16" fmla="*/ 7 w 262"/>
                <a:gd name="T17" fmla="*/ 55 h 231"/>
                <a:gd name="T18" fmla="*/ 7 w 262"/>
                <a:gd name="T19" fmla="*/ 53 h 231"/>
                <a:gd name="T20" fmla="*/ 7 w 262"/>
                <a:gd name="T21" fmla="*/ 51 h 231"/>
                <a:gd name="T22" fmla="*/ 7 w 262"/>
                <a:gd name="T23" fmla="*/ 48 h 231"/>
                <a:gd name="T24" fmla="*/ 7 w 262"/>
                <a:gd name="T25" fmla="*/ 48 h 231"/>
                <a:gd name="T26" fmla="*/ 6 w 262"/>
                <a:gd name="T27" fmla="*/ 40 h 231"/>
                <a:gd name="T28" fmla="*/ 6 w 262"/>
                <a:gd name="T29" fmla="*/ 33 h 231"/>
                <a:gd name="T30" fmla="*/ 6 w 262"/>
                <a:gd name="T31" fmla="*/ 25 h 231"/>
                <a:gd name="T32" fmla="*/ 5 w 262"/>
                <a:gd name="T33" fmla="*/ 17 h 231"/>
                <a:gd name="T34" fmla="*/ 5 w 262"/>
                <a:gd name="T35" fmla="*/ 9 h 231"/>
                <a:gd name="T36" fmla="*/ 4 w 262"/>
                <a:gd name="T37" fmla="*/ 4 h 231"/>
                <a:gd name="T38" fmla="*/ 4 w 262"/>
                <a:gd name="T39" fmla="*/ 0 h 231"/>
                <a:gd name="T40" fmla="*/ 3 w 262"/>
                <a:gd name="T41" fmla="*/ 0 h 231"/>
                <a:gd name="T42" fmla="*/ 2 w 262"/>
                <a:gd name="T43" fmla="*/ 3 h 231"/>
                <a:gd name="T44" fmla="*/ 2 w 262"/>
                <a:gd name="T45" fmla="*/ 5 h 231"/>
                <a:gd name="T46" fmla="*/ 1 w 262"/>
                <a:gd name="T47" fmla="*/ 8 h 231"/>
                <a:gd name="T48" fmla="*/ 1 w 262"/>
                <a:gd name="T49" fmla="*/ 11 h 231"/>
                <a:gd name="T50" fmla="*/ 1 w 262"/>
                <a:gd name="T51" fmla="*/ 15 h 231"/>
                <a:gd name="T52" fmla="*/ 1 w 262"/>
                <a:gd name="T53" fmla="*/ 19 h 231"/>
                <a:gd name="T54" fmla="*/ 1 w 262"/>
                <a:gd name="T55" fmla="*/ 23 h 231"/>
                <a:gd name="T56" fmla="*/ 0 w 262"/>
                <a:gd name="T57" fmla="*/ 28 h 23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62"/>
                <a:gd name="T88" fmla="*/ 0 h 231"/>
                <a:gd name="T89" fmla="*/ 262 w 262"/>
                <a:gd name="T90" fmla="*/ 231 h 231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62" h="231">
                  <a:moveTo>
                    <a:pt x="0" y="122"/>
                  </a:moveTo>
                  <a:lnTo>
                    <a:pt x="31" y="128"/>
                  </a:lnTo>
                  <a:lnTo>
                    <a:pt x="62" y="135"/>
                  </a:lnTo>
                  <a:lnTo>
                    <a:pt x="92" y="140"/>
                  </a:lnTo>
                  <a:lnTo>
                    <a:pt x="123" y="148"/>
                  </a:lnTo>
                  <a:lnTo>
                    <a:pt x="152" y="157"/>
                  </a:lnTo>
                  <a:lnTo>
                    <a:pt x="186" y="174"/>
                  </a:lnTo>
                  <a:lnTo>
                    <a:pt x="221" y="197"/>
                  </a:lnTo>
                  <a:lnTo>
                    <a:pt x="262" y="231"/>
                  </a:lnTo>
                  <a:lnTo>
                    <a:pt x="261" y="224"/>
                  </a:lnTo>
                  <a:lnTo>
                    <a:pt x="260" y="216"/>
                  </a:lnTo>
                  <a:lnTo>
                    <a:pt x="257" y="208"/>
                  </a:lnTo>
                  <a:lnTo>
                    <a:pt x="255" y="200"/>
                  </a:lnTo>
                  <a:lnTo>
                    <a:pt x="237" y="174"/>
                  </a:lnTo>
                  <a:lnTo>
                    <a:pt x="224" y="143"/>
                  </a:lnTo>
                  <a:lnTo>
                    <a:pt x="213" y="106"/>
                  </a:lnTo>
                  <a:lnTo>
                    <a:pt x="203" y="72"/>
                  </a:lnTo>
                  <a:lnTo>
                    <a:pt x="188" y="39"/>
                  </a:lnTo>
                  <a:lnTo>
                    <a:pt x="168" y="15"/>
                  </a:lnTo>
                  <a:lnTo>
                    <a:pt x="140" y="0"/>
                  </a:lnTo>
                  <a:lnTo>
                    <a:pt x="102" y="0"/>
                  </a:lnTo>
                  <a:lnTo>
                    <a:pt x="78" y="8"/>
                  </a:lnTo>
                  <a:lnTo>
                    <a:pt x="59" y="20"/>
                  </a:lnTo>
                  <a:lnTo>
                    <a:pt x="42" y="32"/>
                  </a:lnTo>
                  <a:lnTo>
                    <a:pt x="31" y="47"/>
                  </a:lnTo>
                  <a:lnTo>
                    <a:pt x="20" y="62"/>
                  </a:lnTo>
                  <a:lnTo>
                    <a:pt x="13" y="80"/>
                  </a:lnTo>
                  <a:lnTo>
                    <a:pt x="4" y="100"/>
                  </a:lnTo>
                  <a:lnTo>
                    <a:pt x="0" y="122"/>
                  </a:lnTo>
                  <a:close/>
                </a:path>
              </a:pathLst>
            </a:custGeom>
            <a:solidFill>
              <a:srgbClr val="DB3B3D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36" name="Freeform 103"/>
            <p:cNvSpPr>
              <a:spLocks noChangeArrowheads="1"/>
            </p:cNvSpPr>
            <p:nvPr/>
          </p:nvSpPr>
          <p:spPr bwMode="auto">
            <a:xfrm>
              <a:off x="4159" y="2486"/>
              <a:ext cx="152" cy="174"/>
            </a:xfrm>
            <a:custGeom>
              <a:avLst/>
              <a:gdLst>
                <a:gd name="T0" fmla="*/ 0 w 237"/>
                <a:gd name="T1" fmla="*/ 26 h 209"/>
                <a:gd name="T2" fmla="*/ 1 w 237"/>
                <a:gd name="T3" fmla="*/ 27 h 209"/>
                <a:gd name="T4" fmla="*/ 2 w 237"/>
                <a:gd name="T5" fmla="*/ 28 h 209"/>
                <a:gd name="T6" fmla="*/ 3 w 237"/>
                <a:gd name="T7" fmla="*/ 29 h 209"/>
                <a:gd name="T8" fmla="*/ 3 w 237"/>
                <a:gd name="T9" fmla="*/ 31 h 209"/>
                <a:gd name="T10" fmla="*/ 4 w 237"/>
                <a:gd name="T11" fmla="*/ 32 h 209"/>
                <a:gd name="T12" fmla="*/ 5 w 237"/>
                <a:gd name="T13" fmla="*/ 37 h 209"/>
                <a:gd name="T14" fmla="*/ 6 w 237"/>
                <a:gd name="T15" fmla="*/ 42 h 209"/>
                <a:gd name="T16" fmla="*/ 7 w 237"/>
                <a:gd name="T17" fmla="*/ 48 h 209"/>
                <a:gd name="T18" fmla="*/ 7 w 237"/>
                <a:gd name="T19" fmla="*/ 47 h 209"/>
                <a:gd name="T20" fmla="*/ 7 w 237"/>
                <a:gd name="T21" fmla="*/ 44 h 209"/>
                <a:gd name="T22" fmla="*/ 6 w 237"/>
                <a:gd name="T23" fmla="*/ 43 h 209"/>
                <a:gd name="T24" fmla="*/ 6 w 237"/>
                <a:gd name="T25" fmla="*/ 42 h 209"/>
                <a:gd name="T26" fmla="*/ 6 w 237"/>
                <a:gd name="T27" fmla="*/ 37 h 209"/>
                <a:gd name="T28" fmla="*/ 6 w 237"/>
                <a:gd name="T29" fmla="*/ 30 h 209"/>
                <a:gd name="T30" fmla="*/ 5 w 237"/>
                <a:gd name="T31" fmla="*/ 22 h 209"/>
                <a:gd name="T32" fmla="*/ 5 w 237"/>
                <a:gd name="T33" fmla="*/ 15 h 209"/>
                <a:gd name="T34" fmla="*/ 5 w 237"/>
                <a:gd name="T35" fmla="*/ 8 h 209"/>
                <a:gd name="T36" fmla="*/ 4 w 237"/>
                <a:gd name="T37" fmla="*/ 3 h 209"/>
                <a:gd name="T38" fmla="*/ 3 w 237"/>
                <a:gd name="T39" fmla="*/ 0 h 209"/>
                <a:gd name="T40" fmla="*/ 3 w 237"/>
                <a:gd name="T41" fmla="*/ 0 h 209"/>
                <a:gd name="T42" fmla="*/ 2 w 237"/>
                <a:gd name="T43" fmla="*/ 2 h 209"/>
                <a:gd name="T44" fmla="*/ 2 w 237"/>
                <a:gd name="T45" fmla="*/ 4 h 209"/>
                <a:gd name="T46" fmla="*/ 1 w 237"/>
                <a:gd name="T47" fmla="*/ 7 h 209"/>
                <a:gd name="T48" fmla="*/ 1 w 237"/>
                <a:gd name="T49" fmla="*/ 10 h 209"/>
                <a:gd name="T50" fmla="*/ 1 w 237"/>
                <a:gd name="T51" fmla="*/ 12 h 209"/>
                <a:gd name="T52" fmla="*/ 1 w 237"/>
                <a:gd name="T53" fmla="*/ 17 h 209"/>
                <a:gd name="T54" fmla="*/ 1 w 237"/>
                <a:gd name="T55" fmla="*/ 22 h 209"/>
                <a:gd name="T56" fmla="*/ 0 w 237"/>
                <a:gd name="T57" fmla="*/ 26 h 20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37"/>
                <a:gd name="T88" fmla="*/ 0 h 209"/>
                <a:gd name="T89" fmla="*/ 237 w 237"/>
                <a:gd name="T90" fmla="*/ 209 h 20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37" h="209">
                  <a:moveTo>
                    <a:pt x="0" y="111"/>
                  </a:moveTo>
                  <a:lnTo>
                    <a:pt x="28" y="117"/>
                  </a:lnTo>
                  <a:lnTo>
                    <a:pt x="56" y="123"/>
                  </a:lnTo>
                  <a:lnTo>
                    <a:pt x="83" y="127"/>
                  </a:lnTo>
                  <a:lnTo>
                    <a:pt x="111" y="135"/>
                  </a:lnTo>
                  <a:lnTo>
                    <a:pt x="139" y="144"/>
                  </a:lnTo>
                  <a:lnTo>
                    <a:pt x="169" y="158"/>
                  </a:lnTo>
                  <a:lnTo>
                    <a:pt x="200" y="179"/>
                  </a:lnTo>
                  <a:lnTo>
                    <a:pt x="237" y="209"/>
                  </a:lnTo>
                  <a:lnTo>
                    <a:pt x="234" y="202"/>
                  </a:lnTo>
                  <a:lnTo>
                    <a:pt x="232" y="195"/>
                  </a:lnTo>
                  <a:lnTo>
                    <a:pt x="230" y="188"/>
                  </a:lnTo>
                  <a:lnTo>
                    <a:pt x="230" y="182"/>
                  </a:lnTo>
                  <a:lnTo>
                    <a:pt x="214" y="158"/>
                  </a:lnTo>
                  <a:lnTo>
                    <a:pt x="203" y="130"/>
                  </a:lnTo>
                  <a:lnTo>
                    <a:pt x="193" y="97"/>
                  </a:lnTo>
                  <a:lnTo>
                    <a:pt x="183" y="67"/>
                  </a:lnTo>
                  <a:lnTo>
                    <a:pt x="169" y="37"/>
                  </a:lnTo>
                  <a:lnTo>
                    <a:pt x="152" y="15"/>
                  </a:lnTo>
                  <a:lnTo>
                    <a:pt x="125" y="0"/>
                  </a:lnTo>
                  <a:lnTo>
                    <a:pt x="91" y="0"/>
                  </a:lnTo>
                  <a:lnTo>
                    <a:pt x="70" y="7"/>
                  </a:lnTo>
                  <a:lnTo>
                    <a:pt x="55" y="17"/>
                  </a:lnTo>
                  <a:lnTo>
                    <a:pt x="41" y="29"/>
                  </a:lnTo>
                  <a:lnTo>
                    <a:pt x="29" y="44"/>
                  </a:lnTo>
                  <a:lnTo>
                    <a:pt x="19" y="58"/>
                  </a:lnTo>
                  <a:lnTo>
                    <a:pt x="11" y="75"/>
                  </a:lnTo>
                  <a:lnTo>
                    <a:pt x="4" y="92"/>
                  </a:lnTo>
                  <a:lnTo>
                    <a:pt x="0" y="111"/>
                  </a:lnTo>
                  <a:close/>
                </a:path>
              </a:pathLst>
            </a:custGeom>
            <a:solidFill>
              <a:srgbClr val="ED474D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37" name="Freeform 104"/>
            <p:cNvSpPr>
              <a:spLocks noChangeArrowheads="1"/>
            </p:cNvSpPr>
            <p:nvPr/>
          </p:nvSpPr>
          <p:spPr bwMode="auto">
            <a:xfrm>
              <a:off x="4169" y="2496"/>
              <a:ext cx="135" cy="154"/>
            </a:xfrm>
            <a:custGeom>
              <a:avLst/>
              <a:gdLst>
                <a:gd name="T0" fmla="*/ 0 w 209"/>
                <a:gd name="T1" fmla="*/ 23 h 184"/>
                <a:gd name="T2" fmla="*/ 1 w 209"/>
                <a:gd name="T3" fmla="*/ 23 h 184"/>
                <a:gd name="T4" fmla="*/ 2 w 209"/>
                <a:gd name="T5" fmla="*/ 26 h 184"/>
                <a:gd name="T6" fmla="*/ 2 w 209"/>
                <a:gd name="T7" fmla="*/ 27 h 184"/>
                <a:gd name="T8" fmla="*/ 3 w 209"/>
                <a:gd name="T9" fmla="*/ 28 h 184"/>
                <a:gd name="T10" fmla="*/ 4 w 209"/>
                <a:gd name="T11" fmla="*/ 31 h 184"/>
                <a:gd name="T12" fmla="*/ 5 w 209"/>
                <a:gd name="T13" fmla="*/ 34 h 184"/>
                <a:gd name="T14" fmla="*/ 5 w 209"/>
                <a:gd name="T15" fmla="*/ 38 h 184"/>
                <a:gd name="T16" fmla="*/ 6 w 209"/>
                <a:gd name="T17" fmla="*/ 44 h 184"/>
                <a:gd name="T18" fmla="*/ 6 w 209"/>
                <a:gd name="T19" fmla="*/ 41 h 184"/>
                <a:gd name="T20" fmla="*/ 6 w 209"/>
                <a:gd name="T21" fmla="*/ 38 h 184"/>
                <a:gd name="T22" fmla="*/ 6 w 209"/>
                <a:gd name="T23" fmla="*/ 33 h 184"/>
                <a:gd name="T24" fmla="*/ 5 w 209"/>
                <a:gd name="T25" fmla="*/ 28 h 184"/>
                <a:gd name="T26" fmla="*/ 5 w 209"/>
                <a:gd name="T27" fmla="*/ 19 h 184"/>
                <a:gd name="T28" fmla="*/ 5 w 209"/>
                <a:gd name="T29" fmla="*/ 13 h 184"/>
                <a:gd name="T30" fmla="*/ 5 w 209"/>
                <a:gd name="T31" fmla="*/ 8 h 184"/>
                <a:gd name="T32" fmla="*/ 4 w 209"/>
                <a:gd name="T33" fmla="*/ 3 h 184"/>
                <a:gd name="T34" fmla="*/ 3 w 209"/>
                <a:gd name="T35" fmla="*/ 0 h 184"/>
                <a:gd name="T36" fmla="*/ 3 w 209"/>
                <a:gd name="T37" fmla="*/ 0 h 184"/>
                <a:gd name="T38" fmla="*/ 2 w 209"/>
                <a:gd name="T39" fmla="*/ 3 h 184"/>
                <a:gd name="T40" fmla="*/ 1 w 209"/>
                <a:gd name="T41" fmla="*/ 4 h 184"/>
                <a:gd name="T42" fmla="*/ 1 w 209"/>
                <a:gd name="T43" fmla="*/ 7 h 184"/>
                <a:gd name="T44" fmla="*/ 1 w 209"/>
                <a:gd name="T45" fmla="*/ 9 h 184"/>
                <a:gd name="T46" fmla="*/ 1 w 209"/>
                <a:gd name="T47" fmla="*/ 12 h 184"/>
                <a:gd name="T48" fmla="*/ 1 w 209"/>
                <a:gd name="T49" fmla="*/ 16 h 184"/>
                <a:gd name="T50" fmla="*/ 1 w 209"/>
                <a:gd name="T51" fmla="*/ 19 h 184"/>
                <a:gd name="T52" fmla="*/ 0 w 209"/>
                <a:gd name="T53" fmla="*/ 23 h 18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09"/>
                <a:gd name="T82" fmla="*/ 0 h 184"/>
                <a:gd name="T83" fmla="*/ 209 w 209"/>
                <a:gd name="T84" fmla="*/ 184 h 18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09" h="184">
                  <a:moveTo>
                    <a:pt x="0" y="97"/>
                  </a:moveTo>
                  <a:lnTo>
                    <a:pt x="24" y="102"/>
                  </a:lnTo>
                  <a:lnTo>
                    <a:pt x="49" y="107"/>
                  </a:lnTo>
                  <a:lnTo>
                    <a:pt x="73" y="111"/>
                  </a:lnTo>
                  <a:lnTo>
                    <a:pt x="99" y="118"/>
                  </a:lnTo>
                  <a:lnTo>
                    <a:pt x="123" y="127"/>
                  </a:lnTo>
                  <a:lnTo>
                    <a:pt x="149" y="140"/>
                  </a:lnTo>
                  <a:lnTo>
                    <a:pt x="178" y="158"/>
                  </a:lnTo>
                  <a:lnTo>
                    <a:pt x="209" y="184"/>
                  </a:lnTo>
                  <a:lnTo>
                    <a:pt x="206" y="171"/>
                  </a:lnTo>
                  <a:lnTo>
                    <a:pt x="203" y="159"/>
                  </a:lnTo>
                  <a:lnTo>
                    <a:pt x="189" y="139"/>
                  </a:lnTo>
                  <a:lnTo>
                    <a:pt x="179" y="114"/>
                  </a:lnTo>
                  <a:lnTo>
                    <a:pt x="171" y="85"/>
                  </a:lnTo>
                  <a:lnTo>
                    <a:pt x="162" y="58"/>
                  </a:lnTo>
                  <a:lnTo>
                    <a:pt x="149" y="32"/>
                  </a:lnTo>
                  <a:lnTo>
                    <a:pt x="134" y="12"/>
                  </a:lnTo>
                  <a:lnTo>
                    <a:pt x="111" y="0"/>
                  </a:lnTo>
                  <a:lnTo>
                    <a:pt x="82" y="0"/>
                  </a:lnTo>
                  <a:lnTo>
                    <a:pt x="62" y="7"/>
                  </a:lnTo>
                  <a:lnTo>
                    <a:pt x="48" y="16"/>
                  </a:lnTo>
                  <a:lnTo>
                    <a:pt x="34" y="26"/>
                  </a:lnTo>
                  <a:lnTo>
                    <a:pt x="25" y="38"/>
                  </a:lnTo>
                  <a:lnTo>
                    <a:pt x="15" y="50"/>
                  </a:lnTo>
                  <a:lnTo>
                    <a:pt x="10" y="65"/>
                  </a:lnTo>
                  <a:lnTo>
                    <a:pt x="4" y="80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FF545E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38" name="Freeform 105"/>
            <p:cNvSpPr>
              <a:spLocks noChangeArrowheads="1"/>
            </p:cNvSpPr>
            <p:nvPr/>
          </p:nvSpPr>
          <p:spPr bwMode="auto">
            <a:xfrm>
              <a:off x="4703" y="2423"/>
              <a:ext cx="40" cy="176"/>
            </a:xfrm>
            <a:custGeom>
              <a:avLst/>
              <a:gdLst>
                <a:gd name="T0" fmla="*/ 2 w 64"/>
                <a:gd name="T1" fmla="*/ 0 h 210"/>
                <a:gd name="T2" fmla="*/ 2 w 64"/>
                <a:gd name="T3" fmla="*/ 7 h 210"/>
                <a:gd name="T4" fmla="*/ 1 w 64"/>
                <a:gd name="T5" fmla="*/ 13 h 210"/>
                <a:gd name="T6" fmla="*/ 1 w 64"/>
                <a:gd name="T7" fmla="*/ 19 h 210"/>
                <a:gd name="T8" fmla="*/ 1 w 64"/>
                <a:gd name="T9" fmla="*/ 26 h 210"/>
                <a:gd name="T10" fmla="*/ 1 w 64"/>
                <a:gd name="T11" fmla="*/ 32 h 210"/>
                <a:gd name="T12" fmla="*/ 1 w 64"/>
                <a:gd name="T13" fmla="*/ 38 h 210"/>
                <a:gd name="T14" fmla="*/ 1 w 64"/>
                <a:gd name="T15" fmla="*/ 45 h 210"/>
                <a:gd name="T16" fmla="*/ 0 w 64"/>
                <a:gd name="T17" fmla="*/ 51 h 210"/>
                <a:gd name="T18" fmla="*/ 1 w 64"/>
                <a:gd name="T19" fmla="*/ 47 h 210"/>
                <a:gd name="T20" fmla="*/ 1 w 64"/>
                <a:gd name="T21" fmla="*/ 44 h 210"/>
                <a:gd name="T22" fmla="*/ 1 w 64"/>
                <a:gd name="T23" fmla="*/ 40 h 210"/>
                <a:gd name="T24" fmla="*/ 1 w 64"/>
                <a:gd name="T25" fmla="*/ 37 h 210"/>
                <a:gd name="T26" fmla="*/ 1 w 64"/>
                <a:gd name="T27" fmla="*/ 32 h 210"/>
                <a:gd name="T28" fmla="*/ 1 w 64"/>
                <a:gd name="T29" fmla="*/ 28 h 210"/>
                <a:gd name="T30" fmla="*/ 1 w 64"/>
                <a:gd name="T31" fmla="*/ 23 h 210"/>
                <a:gd name="T32" fmla="*/ 2 w 64"/>
                <a:gd name="T33" fmla="*/ 18 h 210"/>
                <a:gd name="T34" fmla="*/ 2 w 64"/>
                <a:gd name="T35" fmla="*/ 16 h 210"/>
                <a:gd name="T36" fmla="*/ 2 w 64"/>
                <a:gd name="T37" fmla="*/ 13 h 210"/>
                <a:gd name="T38" fmla="*/ 2 w 64"/>
                <a:gd name="T39" fmla="*/ 11 h 210"/>
                <a:gd name="T40" fmla="*/ 2 w 64"/>
                <a:gd name="T41" fmla="*/ 9 h 210"/>
                <a:gd name="T42" fmla="*/ 2 w 64"/>
                <a:gd name="T43" fmla="*/ 7 h 210"/>
                <a:gd name="T44" fmla="*/ 2 w 64"/>
                <a:gd name="T45" fmla="*/ 5 h 210"/>
                <a:gd name="T46" fmla="*/ 2 w 64"/>
                <a:gd name="T47" fmla="*/ 3 h 210"/>
                <a:gd name="T48" fmla="*/ 2 w 64"/>
                <a:gd name="T49" fmla="*/ 0 h 21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4"/>
                <a:gd name="T76" fmla="*/ 0 h 210"/>
                <a:gd name="T77" fmla="*/ 64 w 64"/>
                <a:gd name="T78" fmla="*/ 210 h 21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4" h="210">
                  <a:moveTo>
                    <a:pt x="64" y="0"/>
                  </a:moveTo>
                  <a:lnTo>
                    <a:pt x="57" y="26"/>
                  </a:lnTo>
                  <a:lnTo>
                    <a:pt x="50" y="52"/>
                  </a:lnTo>
                  <a:lnTo>
                    <a:pt x="43" y="78"/>
                  </a:lnTo>
                  <a:lnTo>
                    <a:pt x="36" y="105"/>
                  </a:lnTo>
                  <a:lnTo>
                    <a:pt x="28" y="132"/>
                  </a:lnTo>
                  <a:lnTo>
                    <a:pt x="19" y="158"/>
                  </a:lnTo>
                  <a:lnTo>
                    <a:pt x="9" y="184"/>
                  </a:lnTo>
                  <a:lnTo>
                    <a:pt x="0" y="210"/>
                  </a:lnTo>
                  <a:lnTo>
                    <a:pt x="5" y="196"/>
                  </a:lnTo>
                  <a:lnTo>
                    <a:pt x="14" y="181"/>
                  </a:lnTo>
                  <a:lnTo>
                    <a:pt x="19" y="166"/>
                  </a:lnTo>
                  <a:lnTo>
                    <a:pt x="28" y="150"/>
                  </a:lnTo>
                  <a:lnTo>
                    <a:pt x="35" y="132"/>
                  </a:lnTo>
                  <a:lnTo>
                    <a:pt x="42" y="115"/>
                  </a:lnTo>
                  <a:lnTo>
                    <a:pt x="49" y="95"/>
                  </a:lnTo>
                  <a:lnTo>
                    <a:pt x="57" y="75"/>
                  </a:lnTo>
                  <a:lnTo>
                    <a:pt x="57" y="65"/>
                  </a:lnTo>
                  <a:lnTo>
                    <a:pt x="57" y="56"/>
                  </a:lnTo>
                  <a:lnTo>
                    <a:pt x="59" y="45"/>
                  </a:lnTo>
                  <a:lnTo>
                    <a:pt x="60" y="38"/>
                  </a:lnTo>
                  <a:lnTo>
                    <a:pt x="60" y="27"/>
                  </a:lnTo>
                  <a:lnTo>
                    <a:pt x="62" y="18"/>
                  </a:lnTo>
                  <a:lnTo>
                    <a:pt x="63" y="8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A37357"/>
            </a:solidFill>
            <a:ln w="9360">
              <a:solidFill>
                <a:srgbClr val="A37357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39" name="Freeform 106"/>
            <p:cNvSpPr>
              <a:spLocks noChangeArrowheads="1"/>
            </p:cNvSpPr>
            <p:nvPr/>
          </p:nvSpPr>
          <p:spPr bwMode="auto">
            <a:xfrm>
              <a:off x="4331" y="2392"/>
              <a:ext cx="37" cy="63"/>
            </a:xfrm>
            <a:custGeom>
              <a:avLst/>
              <a:gdLst>
                <a:gd name="T0" fmla="*/ 1 w 57"/>
                <a:gd name="T1" fmla="*/ 0 h 76"/>
                <a:gd name="T2" fmla="*/ 1 w 57"/>
                <a:gd name="T3" fmla="*/ 2 h 76"/>
                <a:gd name="T4" fmla="*/ 1 w 57"/>
                <a:gd name="T5" fmla="*/ 2 h 76"/>
                <a:gd name="T6" fmla="*/ 2 w 57"/>
                <a:gd name="T7" fmla="*/ 3 h 76"/>
                <a:gd name="T8" fmla="*/ 2 w 57"/>
                <a:gd name="T9" fmla="*/ 5 h 76"/>
                <a:gd name="T10" fmla="*/ 2 w 57"/>
                <a:gd name="T11" fmla="*/ 7 h 76"/>
                <a:gd name="T12" fmla="*/ 2 w 57"/>
                <a:gd name="T13" fmla="*/ 8 h 76"/>
                <a:gd name="T14" fmla="*/ 2 w 57"/>
                <a:gd name="T15" fmla="*/ 10 h 76"/>
                <a:gd name="T16" fmla="*/ 2 w 57"/>
                <a:gd name="T17" fmla="*/ 12 h 76"/>
                <a:gd name="T18" fmla="*/ 2 w 57"/>
                <a:gd name="T19" fmla="*/ 12 h 76"/>
                <a:gd name="T20" fmla="*/ 1 w 57"/>
                <a:gd name="T21" fmla="*/ 14 h 76"/>
                <a:gd name="T22" fmla="*/ 1 w 57"/>
                <a:gd name="T23" fmla="*/ 16 h 76"/>
                <a:gd name="T24" fmla="*/ 1 w 57"/>
                <a:gd name="T25" fmla="*/ 17 h 76"/>
                <a:gd name="T26" fmla="*/ 1 w 57"/>
                <a:gd name="T27" fmla="*/ 16 h 76"/>
                <a:gd name="T28" fmla="*/ 1 w 57"/>
                <a:gd name="T29" fmla="*/ 14 h 76"/>
                <a:gd name="T30" fmla="*/ 1 w 57"/>
                <a:gd name="T31" fmla="*/ 12 h 76"/>
                <a:gd name="T32" fmla="*/ 1 w 57"/>
                <a:gd name="T33" fmla="*/ 12 h 76"/>
                <a:gd name="T34" fmla="*/ 0 w 57"/>
                <a:gd name="T35" fmla="*/ 10 h 76"/>
                <a:gd name="T36" fmla="*/ 0 w 57"/>
                <a:gd name="T37" fmla="*/ 8 h 76"/>
                <a:gd name="T38" fmla="*/ 0 w 57"/>
                <a:gd name="T39" fmla="*/ 7 h 76"/>
                <a:gd name="T40" fmla="*/ 1 w 57"/>
                <a:gd name="T41" fmla="*/ 5 h 76"/>
                <a:gd name="T42" fmla="*/ 1 w 57"/>
                <a:gd name="T43" fmla="*/ 3 h 76"/>
                <a:gd name="T44" fmla="*/ 1 w 57"/>
                <a:gd name="T45" fmla="*/ 2 h 76"/>
                <a:gd name="T46" fmla="*/ 1 w 57"/>
                <a:gd name="T47" fmla="*/ 2 h 76"/>
                <a:gd name="T48" fmla="*/ 1 w 57"/>
                <a:gd name="T49" fmla="*/ 0 h 7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7"/>
                <a:gd name="T76" fmla="*/ 0 h 76"/>
                <a:gd name="T77" fmla="*/ 57 w 57"/>
                <a:gd name="T78" fmla="*/ 76 h 7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7" h="76">
                  <a:moveTo>
                    <a:pt x="30" y="0"/>
                  </a:moveTo>
                  <a:lnTo>
                    <a:pt x="38" y="3"/>
                  </a:lnTo>
                  <a:lnTo>
                    <a:pt x="48" y="11"/>
                  </a:lnTo>
                  <a:lnTo>
                    <a:pt x="51" y="16"/>
                  </a:lnTo>
                  <a:lnTo>
                    <a:pt x="54" y="23"/>
                  </a:lnTo>
                  <a:lnTo>
                    <a:pt x="55" y="30"/>
                  </a:lnTo>
                  <a:lnTo>
                    <a:pt x="57" y="38"/>
                  </a:lnTo>
                  <a:lnTo>
                    <a:pt x="55" y="45"/>
                  </a:lnTo>
                  <a:lnTo>
                    <a:pt x="54" y="53"/>
                  </a:lnTo>
                  <a:lnTo>
                    <a:pt x="51" y="58"/>
                  </a:lnTo>
                  <a:lnTo>
                    <a:pt x="48" y="64"/>
                  </a:lnTo>
                  <a:lnTo>
                    <a:pt x="38" y="72"/>
                  </a:lnTo>
                  <a:lnTo>
                    <a:pt x="30" y="76"/>
                  </a:lnTo>
                  <a:lnTo>
                    <a:pt x="17" y="72"/>
                  </a:lnTo>
                  <a:lnTo>
                    <a:pt x="9" y="64"/>
                  </a:lnTo>
                  <a:lnTo>
                    <a:pt x="4" y="58"/>
                  </a:lnTo>
                  <a:lnTo>
                    <a:pt x="2" y="53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0"/>
                  </a:lnTo>
                  <a:lnTo>
                    <a:pt x="2" y="23"/>
                  </a:lnTo>
                  <a:lnTo>
                    <a:pt x="4" y="16"/>
                  </a:lnTo>
                  <a:lnTo>
                    <a:pt x="9" y="11"/>
                  </a:lnTo>
                  <a:lnTo>
                    <a:pt x="17" y="3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40" name="Freeform 107"/>
            <p:cNvSpPr>
              <a:spLocks noChangeArrowheads="1"/>
            </p:cNvSpPr>
            <p:nvPr/>
          </p:nvSpPr>
          <p:spPr bwMode="auto">
            <a:xfrm>
              <a:off x="3951" y="2314"/>
              <a:ext cx="37" cy="60"/>
            </a:xfrm>
            <a:custGeom>
              <a:avLst/>
              <a:gdLst>
                <a:gd name="T0" fmla="*/ 1 w 57"/>
                <a:gd name="T1" fmla="*/ 0 h 73"/>
                <a:gd name="T2" fmla="*/ 1 w 57"/>
                <a:gd name="T3" fmla="*/ 2 h 73"/>
                <a:gd name="T4" fmla="*/ 1 w 57"/>
                <a:gd name="T5" fmla="*/ 2 h 73"/>
                <a:gd name="T6" fmla="*/ 2 w 57"/>
                <a:gd name="T7" fmla="*/ 3 h 73"/>
                <a:gd name="T8" fmla="*/ 2 w 57"/>
                <a:gd name="T9" fmla="*/ 5 h 73"/>
                <a:gd name="T10" fmla="*/ 2 w 57"/>
                <a:gd name="T11" fmla="*/ 6 h 73"/>
                <a:gd name="T12" fmla="*/ 2 w 57"/>
                <a:gd name="T13" fmla="*/ 8 h 73"/>
                <a:gd name="T14" fmla="*/ 2 w 57"/>
                <a:gd name="T15" fmla="*/ 11 h 73"/>
                <a:gd name="T16" fmla="*/ 1 w 57"/>
                <a:gd name="T17" fmla="*/ 13 h 73"/>
                <a:gd name="T18" fmla="*/ 1 w 57"/>
                <a:gd name="T19" fmla="*/ 14 h 73"/>
                <a:gd name="T20" fmla="*/ 1 w 57"/>
                <a:gd name="T21" fmla="*/ 15 h 73"/>
                <a:gd name="T22" fmla="*/ 1 w 57"/>
                <a:gd name="T23" fmla="*/ 14 h 73"/>
                <a:gd name="T24" fmla="*/ 1 w 57"/>
                <a:gd name="T25" fmla="*/ 13 h 73"/>
                <a:gd name="T26" fmla="*/ 1 w 57"/>
                <a:gd name="T27" fmla="*/ 11 h 73"/>
                <a:gd name="T28" fmla="*/ 0 w 57"/>
                <a:gd name="T29" fmla="*/ 8 h 73"/>
                <a:gd name="T30" fmla="*/ 0 w 57"/>
                <a:gd name="T31" fmla="*/ 6 h 73"/>
                <a:gd name="T32" fmla="*/ 1 w 57"/>
                <a:gd name="T33" fmla="*/ 5 h 73"/>
                <a:gd name="T34" fmla="*/ 1 w 57"/>
                <a:gd name="T35" fmla="*/ 3 h 73"/>
                <a:gd name="T36" fmla="*/ 1 w 57"/>
                <a:gd name="T37" fmla="*/ 2 h 73"/>
                <a:gd name="T38" fmla="*/ 1 w 57"/>
                <a:gd name="T39" fmla="*/ 2 h 73"/>
                <a:gd name="T40" fmla="*/ 1 w 57"/>
                <a:gd name="T41" fmla="*/ 0 h 7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7"/>
                <a:gd name="T64" fmla="*/ 0 h 73"/>
                <a:gd name="T65" fmla="*/ 57 w 57"/>
                <a:gd name="T66" fmla="*/ 73 h 7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7" h="73">
                  <a:moveTo>
                    <a:pt x="29" y="0"/>
                  </a:moveTo>
                  <a:lnTo>
                    <a:pt x="38" y="3"/>
                  </a:lnTo>
                  <a:lnTo>
                    <a:pt x="48" y="11"/>
                  </a:lnTo>
                  <a:lnTo>
                    <a:pt x="51" y="15"/>
                  </a:lnTo>
                  <a:lnTo>
                    <a:pt x="54" y="22"/>
                  </a:lnTo>
                  <a:lnTo>
                    <a:pt x="55" y="29"/>
                  </a:lnTo>
                  <a:lnTo>
                    <a:pt x="57" y="38"/>
                  </a:lnTo>
                  <a:lnTo>
                    <a:pt x="54" y="51"/>
                  </a:lnTo>
                  <a:lnTo>
                    <a:pt x="48" y="63"/>
                  </a:lnTo>
                  <a:lnTo>
                    <a:pt x="38" y="69"/>
                  </a:lnTo>
                  <a:lnTo>
                    <a:pt x="29" y="73"/>
                  </a:lnTo>
                  <a:lnTo>
                    <a:pt x="16" y="69"/>
                  </a:lnTo>
                  <a:lnTo>
                    <a:pt x="7" y="63"/>
                  </a:lnTo>
                  <a:lnTo>
                    <a:pt x="2" y="51"/>
                  </a:lnTo>
                  <a:lnTo>
                    <a:pt x="0" y="38"/>
                  </a:lnTo>
                  <a:lnTo>
                    <a:pt x="0" y="29"/>
                  </a:lnTo>
                  <a:lnTo>
                    <a:pt x="2" y="22"/>
                  </a:lnTo>
                  <a:lnTo>
                    <a:pt x="3" y="15"/>
                  </a:lnTo>
                  <a:lnTo>
                    <a:pt x="7" y="11"/>
                  </a:lnTo>
                  <a:lnTo>
                    <a:pt x="16" y="3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41" name="Freeform 108"/>
            <p:cNvSpPr>
              <a:spLocks noChangeArrowheads="1"/>
            </p:cNvSpPr>
            <p:nvPr/>
          </p:nvSpPr>
          <p:spPr bwMode="auto">
            <a:xfrm>
              <a:off x="4132" y="2506"/>
              <a:ext cx="160" cy="192"/>
            </a:xfrm>
            <a:custGeom>
              <a:avLst/>
              <a:gdLst>
                <a:gd name="T0" fmla="*/ 3 w 249"/>
                <a:gd name="T1" fmla="*/ 0 h 230"/>
                <a:gd name="T2" fmla="*/ 4 w 249"/>
                <a:gd name="T3" fmla="*/ 3 h 230"/>
                <a:gd name="T4" fmla="*/ 5 w 249"/>
                <a:gd name="T5" fmla="*/ 4 h 230"/>
                <a:gd name="T6" fmla="*/ 5 w 249"/>
                <a:gd name="T7" fmla="*/ 9 h 230"/>
                <a:gd name="T8" fmla="*/ 6 w 249"/>
                <a:gd name="T9" fmla="*/ 15 h 230"/>
                <a:gd name="T10" fmla="*/ 6 w 249"/>
                <a:gd name="T11" fmla="*/ 21 h 230"/>
                <a:gd name="T12" fmla="*/ 6 w 249"/>
                <a:gd name="T13" fmla="*/ 28 h 230"/>
                <a:gd name="T14" fmla="*/ 7 w 249"/>
                <a:gd name="T15" fmla="*/ 33 h 230"/>
                <a:gd name="T16" fmla="*/ 7 w 249"/>
                <a:gd name="T17" fmla="*/ 40 h 230"/>
                <a:gd name="T18" fmla="*/ 6 w 249"/>
                <a:gd name="T19" fmla="*/ 38 h 230"/>
                <a:gd name="T20" fmla="*/ 6 w 249"/>
                <a:gd name="T21" fmla="*/ 36 h 230"/>
                <a:gd name="T22" fmla="*/ 5 w 249"/>
                <a:gd name="T23" fmla="*/ 34 h 230"/>
                <a:gd name="T24" fmla="*/ 5 w 249"/>
                <a:gd name="T25" fmla="*/ 33 h 230"/>
                <a:gd name="T26" fmla="*/ 5 w 249"/>
                <a:gd name="T27" fmla="*/ 32 h 230"/>
                <a:gd name="T28" fmla="*/ 5 w 249"/>
                <a:gd name="T29" fmla="*/ 31 h 230"/>
                <a:gd name="T30" fmla="*/ 4 w 249"/>
                <a:gd name="T31" fmla="*/ 31 h 230"/>
                <a:gd name="T32" fmla="*/ 4 w 249"/>
                <a:gd name="T33" fmla="*/ 32 h 230"/>
                <a:gd name="T34" fmla="*/ 4 w 249"/>
                <a:gd name="T35" fmla="*/ 33 h 230"/>
                <a:gd name="T36" fmla="*/ 4 w 249"/>
                <a:gd name="T37" fmla="*/ 37 h 230"/>
                <a:gd name="T38" fmla="*/ 3 w 249"/>
                <a:gd name="T39" fmla="*/ 40 h 230"/>
                <a:gd name="T40" fmla="*/ 3 w 249"/>
                <a:gd name="T41" fmla="*/ 44 h 230"/>
                <a:gd name="T42" fmla="*/ 3 w 249"/>
                <a:gd name="T43" fmla="*/ 48 h 230"/>
                <a:gd name="T44" fmla="*/ 3 w 249"/>
                <a:gd name="T45" fmla="*/ 51 h 230"/>
                <a:gd name="T46" fmla="*/ 3 w 249"/>
                <a:gd name="T47" fmla="*/ 53 h 230"/>
                <a:gd name="T48" fmla="*/ 3 w 249"/>
                <a:gd name="T49" fmla="*/ 54 h 230"/>
                <a:gd name="T50" fmla="*/ 1 w 249"/>
                <a:gd name="T51" fmla="*/ 48 h 230"/>
                <a:gd name="T52" fmla="*/ 1 w 249"/>
                <a:gd name="T53" fmla="*/ 43 h 230"/>
                <a:gd name="T54" fmla="*/ 1 w 249"/>
                <a:gd name="T55" fmla="*/ 36 h 230"/>
                <a:gd name="T56" fmla="*/ 0 w 249"/>
                <a:gd name="T57" fmla="*/ 27 h 230"/>
                <a:gd name="T58" fmla="*/ 1 w 249"/>
                <a:gd name="T59" fmla="*/ 18 h 230"/>
                <a:gd name="T60" fmla="*/ 1 w 249"/>
                <a:gd name="T61" fmla="*/ 11 h 230"/>
                <a:gd name="T62" fmla="*/ 2 w 249"/>
                <a:gd name="T63" fmla="*/ 5 h 230"/>
                <a:gd name="T64" fmla="*/ 3 w 249"/>
                <a:gd name="T65" fmla="*/ 0 h 23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49"/>
                <a:gd name="T100" fmla="*/ 0 h 230"/>
                <a:gd name="T101" fmla="*/ 249 w 249"/>
                <a:gd name="T102" fmla="*/ 230 h 23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49" h="230">
                  <a:moveTo>
                    <a:pt x="92" y="0"/>
                  </a:moveTo>
                  <a:lnTo>
                    <a:pt x="140" y="4"/>
                  </a:lnTo>
                  <a:lnTo>
                    <a:pt x="174" y="17"/>
                  </a:lnTo>
                  <a:lnTo>
                    <a:pt x="194" y="37"/>
                  </a:lnTo>
                  <a:lnTo>
                    <a:pt x="208" y="62"/>
                  </a:lnTo>
                  <a:lnTo>
                    <a:pt x="215" y="88"/>
                  </a:lnTo>
                  <a:lnTo>
                    <a:pt x="223" y="115"/>
                  </a:lnTo>
                  <a:lnTo>
                    <a:pt x="232" y="141"/>
                  </a:lnTo>
                  <a:lnTo>
                    <a:pt x="249" y="166"/>
                  </a:lnTo>
                  <a:lnTo>
                    <a:pt x="228" y="160"/>
                  </a:lnTo>
                  <a:lnTo>
                    <a:pt x="211" y="153"/>
                  </a:lnTo>
                  <a:lnTo>
                    <a:pt x="196" y="146"/>
                  </a:lnTo>
                  <a:lnTo>
                    <a:pt x="185" y="141"/>
                  </a:lnTo>
                  <a:lnTo>
                    <a:pt x="174" y="135"/>
                  </a:lnTo>
                  <a:lnTo>
                    <a:pt x="164" y="132"/>
                  </a:lnTo>
                  <a:lnTo>
                    <a:pt x="154" y="132"/>
                  </a:lnTo>
                  <a:lnTo>
                    <a:pt x="146" y="136"/>
                  </a:lnTo>
                  <a:lnTo>
                    <a:pt x="136" y="143"/>
                  </a:lnTo>
                  <a:lnTo>
                    <a:pt x="130" y="154"/>
                  </a:lnTo>
                  <a:lnTo>
                    <a:pt x="126" y="167"/>
                  </a:lnTo>
                  <a:lnTo>
                    <a:pt x="122" y="184"/>
                  </a:lnTo>
                  <a:lnTo>
                    <a:pt x="116" y="199"/>
                  </a:lnTo>
                  <a:lnTo>
                    <a:pt x="109" y="213"/>
                  </a:lnTo>
                  <a:lnTo>
                    <a:pt x="98" y="224"/>
                  </a:lnTo>
                  <a:lnTo>
                    <a:pt x="84" y="230"/>
                  </a:lnTo>
                  <a:lnTo>
                    <a:pt x="43" y="209"/>
                  </a:lnTo>
                  <a:lnTo>
                    <a:pt x="16" y="182"/>
                  </a:lnTo>
                  <a:lnTo>
                    <a:pt x="2" y="148"/>
                  </a:lnTo>
                  <a:lnTo>
                    <a:pt x="0" y="114"/>
                  </a:lnTo>
                  <a:lnTo>
                    <a:pt x="9" y="77"/>
                  </a:lnTo>
                  <a:lnTo>
                    <a:pt x="28" y="45"/>
                  </a:lnTo>
                  <a:lnTo>
                    <a:pt x="55" y="19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EB2E2E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42" name="Freeform 109"/>
            <p:cNvSpPr>
              <a:spLocks noChangeArrowheads="1"/>
            </p:cNvSpPr>
            <p:nvPr/>
          </p:nvSpPr>
          <p:spPr bwMode="auto">
            <a:xfrm>
              <a:off x="4144" y="2508"/>
              <a:ext cx="142" cy="176"/>
            </a:xfrm>
            <a:custGeom>
              <a:avLst/>
              <a:gdLst>
                <a:gd name="T0" fmla="*/ 3 w 222"/>
                <a:gd name="T1" fmla="*/ 0 h 210"/>
                <a:gd name="T2" fmla="*/ 4 w 222"/>
                <a:gd name="T3" fmla="*/ 2 h 210"/>
                <a:gd name="T4" fmla="*/ 4 w 222"/>
                <a:gd name="T5" fmla="*/ 3 h 210"/>
                <a:gd name="T6" fmla="*/ 5 w 222"/>
                <a:gd name="T7" fmla="*/ 8 h 210"/>
                <a:gd name="T8" fmla="*/ 5 w 222"/>
                <a:gd name="T9" fmla="*/ 13 h 210"/>
                <a:gd name="T10" fmla="*/ 5 w 222"/>
                <a:gd name="T11" fmla="*/ 18 h 210"/>
                <a:gd name="T12" fmla="*/ 6 w 222"/>
                <a:gd name="T13" fmla="*/ 23 h 210"/>
                <a:gd name="T14" fmla="*/ 6 w 222"/>
                <a:gd name="T15" fmla="*/ 29 h 210"/>
                <a:gd name="T16" fmla="*/ 6 w 222"/>
                <a:gd name="T17" fmla="*/ 35 h 210"/>
                <a:gd name="T18" fmla="*/ 6 w 222"/>
                <a:gd name="T19" fmla="*/ 34 h 210"/>
                <a:gd name="T20" fmla="*/ 5 w 222"/>
                <a:gd name="T21" fmla="*/ 33 h 210"/>
                <a:gd name="T22" fmla="*/ 5 w 222"/>
                <a:gd name="T23" fmla="*/ 32 h 210"/>
                <a:gd name="T24" fmla="*/ 4 w 222"/>
                <a:gd name="T25" fmla="*/ 32 h 210"/>
                <a:gd name="T26" fmla="*/ 4 w 222"/>
                <a:gd name="T27" fmla="*/ 31 h 210"/>
                <a:gd name="T28" fmla="*/ 4 w 222"/>
                <a:gd name="T29" fmla="*/ 31 h 210"/>
                <a:gd name="T30" fmla="*/ 4 w 222"/>
                <a:gd name="T31" fmla="*/ 31 h 210"/>
                <a:gd name="T32" fmla="*/ 3 w 222"/>
                <a:gd name="T33" fmla="*/ 32 h 210"/>
                <a:gd name="T34" fmla="*/ 3 w 222"/>
                <a:gd name="T35" fmla="*/ 33 h 210"/>
                <a:gd name="T36" fmla="*/ 3 w 222"/>
                <a:gd name="T37" fmla="*/ 35 h 210"/>
                <a:gd name="T38" fmla="*/ 3 w 222"/>
                <a:gd name="T39" fmla="*/ 38 h 210"/>
                <a:gd name="T40" fmla="*/ 3 w 222"/>
                <a:gd name="T41" fmla="*/ 42 h 210"/>
                <a:gd name="T42" fmla="*/ 3 w 222"/>
                <a:gd name="T43" fmla="*/ 44 h 210"/>
                <a:gd name="T44" fmla="*/ 3 w 222"/>
                <a:gd name="T45" fmla="*/ 47 h 210"/>
                <a:gd name="T46" fmla="*/ 2 w 222"/>
                <a:gd name="T47" fmla="*/ 49 h 210"/>
                <a:gd name="T48" fmla="*/ 2 w 222"/>
                <a:gd name="T49" fmla="*/ 51 h 210"/>
                <a:gd name="T50" fmla="*/ 1 w 222"/>
                <a:gd name="T51" fmla="*/ 45 h 210"/>
                <a:gd name="T52" fmla="*/ 1 w 222"/>
                <a:gd name="T53" fmla="*/ 39 h 210"/>
                <a:gd name="T54" fmla="*/ 0 w 222"/>
                <a:gd name="T55" fmla="*/ 32 h 210"/>
                <a:gd name="T56" fmla="*/ 1 w 222"/>
                <a:gd name="T57" fmla="*/ 23 h 210"/>
                <a:gd name="T58" fmla="*/ 1 w 222"/>
                <a:gd name="T59" fmla="*/ 16 h 210"/>
                <a:gd name="T60" fmla="*/ 1 w 222"/>
                <a:gd name="T61" fmla="*/ 9 h 210"/>
                <a:gd name="T62" fmla="*/ 2 w 222"/>
                <a:gd name="T63" fmla="*/ 3 h 210"/>
                <a:gd name="T64" fmla="*/ 3 w 222"/>
                <a:gd name="T65" fmla="*/ 0 h 21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2"/>
                <a:gd name="T100" fmla="*/ 0 h 210"/>
                <a:gd name="T101" fmla="*/ 222 w 222"/>
                <a:gd name="T102" fmla="*/ 210 h 21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2" h="210">
                  <a:moveTo>
                    <a:pt x="91" y="0"/>
                  </a:moveTo>
                  <a:lnTo>
                    <a:pt x="129" y="2"/>
                  </a:lnTo>
                  <a:lnTo>
                    <a:pt x="157" y="14"/>
                  </a:lnTo>
                  <a:lnTo>
                    <a:pt x="175" y="30"/>
                  </a:lnTo>
                  <a:lnTo>
                    <a:pt x="188" y="52"/>
                  </a:lnTo>
                  <a:lnTo>
                    <a:pt x="195" y="74"/>
                  </a:lnTo>
                  <a:lnTo>
                    <a:pt x="202" y="99"/>
                  </a:lnTo>
                  <a:lnTo>
                    <a:pt x="209" y="122"/>
                  </a:lnTo>
                  <a:lnTo>
                    <a:pt x="222" y="146"/>
                  </a:lnTo>
                  <a:lnTo>
                    <a:pt x="203" y="141"/>
                  </a:lnTo>
                  <a:lnTo>
                    <a:pt x="188" y="137"/>
                  </a:lnTo>
                  <a:lnTo>
                    <a:pt x="174" y="133"/>
                  </a:lnTo>
                  <a:lnTo>
                    <a:pt x="161" y="130"/>
                  </a:lnTo>
                  <a:lnTo>
                    <a:pt x="148" y="126"/>
                  </a:lnTo>
                  <a:lnTo>
                    <a:pt x="139" y="126"/>
                  </a:lnTo>
                  <a:lnTo>
                    <a:pt x="130" y="126"/>
                  </a:lnTo>
                  <a:lnTo>
                    <a:pt x="122" y="131"/>
                  </a:lnTo>
                  <a:lnTo>
                    <a:pt x="113" y="137"/>
                  </a:lnTo>
                  <a:lnTo>
                    <a:pt x="109" y="146"/>
                  </a:lnTo>
                  <a:lnTo>
                    <a:pt x="105" y="158"/>
                  </a:lnTo>
                  <a:lnTo>
                    <a:pt x="102" y="171"/>
                  </a:lnTo>
                  <a:lnTo>
                    <a:pt x="96" y="182"/>
                  </a:lnTo>
                  <a:lnTo>
                    <a:pt x="91" y="195"/>
                  </a:lnTo>
                  <a:lnTo>
                    <a:pt x="81" y="203"/>
                  </a:lnTo>
                  <a:lnTo>
                    <a:pt x="69" y="210"/>
                  </a:lnTo>
                  <a:lnTo>
                    <a:pt x="31" y="189"/>
                  </a:lnTo>
                  <a:lnTo>
                    <a:pt x="10" y="163"/>
                  </a:lnTo>
                  <a:lnTo>
                    <a:pt x="0" y="131"/>
                  </a:lnTo>
                  <a:lnTo>
                    <a:pt x="3" y="99"/>
                  </a:lnTo>
                  <a:lnTo>
                    <a:pt x="13" y="66"/>
                  </a:lnTo>
                  <a:lnTo>
                    <a:pt x="33" y="37"/>
                  </a:lnTo>
                  <a:lnTo>
                    <a:pt x="58" y="14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F0424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43" name="Freeform 110"/>
            <p:cNvSpPr>
              <a:spLocks noChangeArrowheads="1"/>
            </p:cNvSpPr>
            <p:nvPr/>
          </p:nvSpPr>
          <p:spPr bwMode="auto">
            <a:xfrm>
              <a:off x="4152" y="2509"/>
              <a:ext cx="129" cy="159"/>
            </a:xfrm>
            <a:custGeom>
              <a:avLst/>
              <a:gdLst>
                <a:gd name="T0" fmla="*/ 3 w 199"/>
                <a:gd name="T1" fmla="*/ 0 h 191"/>
                <a:gd name="T2" fmla="*/ 4 w 199"/>
                <a:gd name="T3" fmla="*/ 1 h 191"/>
                <a:gd name="T4" fmla="*/ 4 w 199"/>
                <a:gd name="T5" fmla="*/ 2 h 191"/>
                <a:gd name="T6" fmla="*/ 5 w 199"/>
                <a:gd name="T7" fmla="*/ 5 h 191"/>
                <a:gd name="T8" fmla="*/ 5 w 199"/>
                <a:gd name="T9" fmla="*/ 9 h 191"/>
                <a:gd name="T10" fmla="*/ 6 w 199"/>
                <a:gd name="T11" fmla="*/ 14 h 191"/>
                <a:gd name="T12" fmla="*/ 6 w 199"/>
                <a:gd name="T13" fmla="*/ 18 h 191"/>
                <a:gd name="T14" fmla="*/ 6 w 199"/>
                <a:gd name="T15" fmla="*/ 24 h 191"/>
                <a:gd name="T16" fmla="*/ 6 w 199"/>
                <a:gd name="T17" fmla="*/ 29 h 191"/>
                <a:gd name="T18" fmla="*/ 6 w 199"/>
                <a:gd name="T19" fmla="*/ 28 h 191"/>
                <a:gd name="T20" fmla="*/ 5 w 199"/>
                <a:gd name="T21" fmla="*/ 27 h 191"/>
                <a:gd name="T22" fmla="*/ 5 w 199"/>
                <a:gd name="T23" fmla="*/ 27 h 191"/>
                <a:gd name="T24" fmla="*/ 4 w 199"/>
                <a:gd name="T25" fmla="*/ 27 h 191"/>
                <a:gd name="T26" fmla="*/ 4 w 199"/>
                <a:gd name="T27" fmla="*/ 27 h 191"/>
                <a:gd name="T28" fmla="*/ 4 w 199"/>
                <a:gd name="T29" fmla="*/ 27 h 191"/>
                <a:gd name="T30" fmla="*/ 3 w 199"/>
                <a:gd name="T31" fmla="*/ 28 h 191"/>
                <a:gd name="T32" fmla="*/ 3 w 199"/>
                <a:gd name="T33" fmla="*/ 29 h 191"/>
                <a:gd name="T34" fmla="*/ 3 w 199"/>
                <a:gd name="T35" fmla="*/ 30 h 191"/>
                <a:gd name="T36" fmla="*/ 3 w 199"/>
                <a:gd name="T37" fmla="*/ 32 h 191"/>
                <a:gd name="T38" fmla="*/ 3 w 199"/>
                <a:gd name="T39" fmla="*/ 34 h 191"/>
                <a:gd name="T40" fmla="*/ 3 w 199"/>
                <a:gd name="T41" fmla="*/ 37 h 191"/>
                <a:gd name="T42" fmla="*/ 3 w 199"/>
                <a:gd name="T43" fmla="*/ 39 h 191"/>
                <a:gd name="T44" fmla="*/ 3 w 199"/>
                <a:gd name="T45" fmla="*/ 41 h 191"/>
                <a:gd name="T46" fmla="*/ 2 w 199"/>
                <a:gd name="T47" fmla="*/ 43 h 191"/>
                <a:gd name="T48" fmla="*/ 2 w 199"/>
                <a:gd name="T49" fmla="*/ 44 h 191"/>
                <a:gd name="T50" fmla="*/ 1 w 199"/>
                <a:gd name="T51" fmla="*/ 39 h 191"/>
                <a:gd name="T52" fmla="*/ 1 w 199"/>
                <a:gd name="T53" fmla="*/ 33 h 191"/>
                <a:gd name="T54" fmla="*/ 0 w 199"/>
                <a:gd name="T55" fmla="*/ 27 h 191"/>
                <a:gd name="T56" fmla="*/ 1 w 199"/>
                <a:gd name="T57" fmla="*/ 19 h 191"/>
                <a:gd name="T58" fmla="*/ 1 w 199"/>
                <a:gd name="T59" fmla="*/ 12 h 191"/>
                <a:gd name="T60" fmla="*/ 1 w 199"/>
                <a:gd name="T61" fmla="*/ 7 h 191"/>
                <a:gd name="T62" fmla="*/ 2 w 199"/>
                <a:gd name="T63" fmla="*/ 2 h 191"/>
                <a:gd name="T64" fmla="*/ 3 w 199"/>
                <a:gd name="T65" fmla="*/ 0 h 19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9"/>
                <a:gd name="T100" fmla="*/ 0 h 191"/>
                <a:gd name="T101" fmla="*/ 199 w 199"/>
                <a:gd name="T102" fmla="*/ 191 h 19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9" h="191">
                  <a:moveTo>
                    <a:pt x="95" y="0"/>
                  </a:moveTo>
                  <a:lnTo>
                    <a:pt x="122" y="1"/>
                  </a:lnTo>
                  <a:lnTo>
                    <a:pt x="143" y="11"/>
                  </a:lnTo>
                  <a:lnTo>
                    <a:pt x="158" y="22"/>
                  </a:lnTo>
                  <a:lnTo>
                    <a:pt x="171" y="41"/>
                  </a:lnTo>
                  <a:lnTo>
                    <a:pt x="178" y="60"/>
                  </a:lnTo>
                  <a:lnTo>
                    <a:pt x="185" y="82"/>
                  </a:lnTo>
                  <a:lnTo>
                    <a:pt x="191" y="103"/>
                  </a:lnTo>
                  <a:lnTo>
                    <a:pt x="199" y="126"/>
                  </a:lnTo>
                  <a:lnTo>
                    <a:pt x="184" y="122"/>
                  </a:lnTo>
                  <a:lnTo>
                    <a:pt x="170" y="120"/>
                  </a:lnTo>
                  <a:lnTo>
                    <a:pt x="156" y="119"/>
                  </a:lnTo>
                  <a:lnTo>
                    <a:pt x="143" y="119"/>
                  </a:lnTo>
                  <a:lnTo>
                    <a:pt x="129" y="119"/>
                  </a:lnTo>
                  <a:lnTo>
                    <a:pt x="117" y="120"/>
                  </a:lnTo>
                  <a:lnTo>
                    <a:pt x="108" y="122"/>
                  </a:lnTo>
                  <a:lnTo>
                    <a:pt x="101" y="126"/>
                  </a:lnTo>
                  <a:lnTo>
                    <a:pt x="93" y="129"/>
                  </a:lnTo>
                  <a:lnTo>
                    <a:pt x="89" y="137"/>
                  </a:lnTo>
                  <a:lnTo>
                    <a:pt x="85" y="146"/>
                  </a:lnTo>
                  <a:lnTo>
                    <a:pt x="84" y="158"/>
                  </a:lnTo>
                  <a:lnTo>
                    <a:pt x="79" y="167"/>
                  </a:lnTo>
                  <a:lnTo>
                    <a:pt x="75" y="178"/>
                  </a:lnTo>
                  <a:lnTo>
                    <a:pt x="68" y="186"/>
                  </a:lnTo>
                  <a:lnTo>
                    <a:pt x="60" y="191"/>
                  </a:lnTo>
                  <a:lnTo>
                    <a:pt x="24" y="171"/>
                  </a:lnTo>
                  <a:lnTo>
                    <a:pt x="6" y="145"/>
                  </a:lnTo>
                  <a:lnTo>
                    <a:pt x="0" y="115"/>
                  </a:lnTo>
                  <a:lnTo>
                    <a:pt x="7" y="85"/>
                  </a:lnTo>
                  <a:lnTo>
                    <a:pt x="20" y="55"/>
                  </a:lnTo>
                  <a:lnTo>
                    <a:pt x="41" y="29"/>
                  </a:lnTo>
                  <a:lnTo>
                    <a:pt x="67" y="9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75959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44" name="Freeform 111"/>
            <p:cNvSpPr>
              <a:spLocks noChangeArrowheads="1"/>
            </p:cNvSpPr>
            <p:nvPr/>
          </p:nvSpPr>
          <p:spPr bwMode="auto">
            <a:xfrm>
              <a:off x="4161" y="2509"/>
              <a:ext cx="113" cy="142"/>
            </a:xfrm>
            <a:custGeom>
              <a:avLst/>
              <a:gdLst>
                <a:gd name="T0" fmla="*/ 3 w 178"/>
                <a:gd name="T1" fmla="*/ 0 h 170"/>
                <a:gd name="T2" fmla="*/ 3 w 178"/>
                <a:gd name="T3" fmla="*/ 0 h 170"/>
                <a:gd name="T4" fmla="*/ 4 w 178"/>
                <a:gd name="T5" fmla="*/ 3 h 170"/>
                <a:gd name="T6" fmla="*/ 4 w 178"/>
                <a:gd name="T7" fmla="*/ 4 h 170"/>
                <a:gd name="T8" fmla="*/ 4 w 178"/>
                <a:gd name="T9" fmla="*/ 8 h 170"/>
                <a:gd name="T10" fmla="*/ 4 w 178"/>
                <a:gd name="T11" fmla="*/ 11 h 170"/>
                <a:gd name="T12" fmla="*/ 4 w 178"/>
                <a:gd name="T13" fmla="*/ 16 h 170"/>
                <a:gd name="T14" fmla="*/ 4 w 178"/>
                <a:gd name="T15" fmla="*/ 19 h 170"/>
                <a:gd name="T16" fmla="*/ 4 w 178"/>
                <a:gd name="T17" fmla="*/ 25 h 170"/>
                <a:gd name="T18" fmla="*/ 4 w 178"/>
                <a:gd name="T19" fmla="*/ 24 h 170"/>
                <a:gd name="T20" fmla="*/ 4 w 178"/>
                <a:gd name="T21" fmla="*/ 24 h 170"/>
                <a:gd name="T22" fmla="*/ 4 w 178"/>
                <a:gd name="T23" fmla="*/ 25 h 170"/>
                <a:gd name="T24" fmla="*/ 3 w 178"/>
                <a:gd name="T25" fmla="*/ 26 h 170"/>
                <a:gd name="T26" fmla="*/ 3 w 178"/>
                <a:gd name="T27" fmla="*/ 27 h 170"/>
                <a:gd name="T28" fmla="*/ 3 w 178"/>
                <a:gd name="T29" fmla="*/ 28 h 170"/>
                <a:gd name="T30" fmla="*/ 3 w 178"/>
                <a:gd name="T31" fmla="*/ 28 h 170"/>
                <a:gd name="T32" fmla="*/ 2 w 178"/>
                <a:gd name="T33" fmla="*/ 29 h 170"/>
                <a:gd name="T34" fmla="*/ 2 w 178"/>
                <a:gd name="T35" fmla="*/ 30 h 170"/>
                <a:gd name="T36" fmla="*/ 2 w 178"/>
                <a:gd name="T37" fmla="*/ 31 h 170"/>
                <a:gd name="T38" fmla="*/ 2 w 178"/>
                <a:gd name="T39" fmla="*/ 33 h 170"/>
                <a:gd name="T40" fmla="*/ 2 w 178"/>
                <a:gd name="T41" fmla="*/ 34 h 170"/>
                <a:gd name="T42" fmla="*/ 2 w 178"/>
                <a:gd name="T43" fmla="*/ 36 h 170"/>
                <a:gd name="T44" fmla="*/ 2 w 178"/>
                <a:gd name="T45" fmla="*/ 38 h 170"/>
                <a:gd name="T46" fmla="*/ 2 w 178"/>
                <a:gd name="T47" fmla="*/ 40 h 170"/>
                <a:gd name="T48" fmla="*/ 1 w 178"/>
                <a:gd name="T49" fmla="*/ 40 h 170"/>
                <a:gd name="T50" fmla="*/ 1 w 178"/>
                <a:gd name="T51" fmla="*/ 36 h 170"/>
                <a:gd name="T52" fmla="*/ 1 w 178"/>
                <a:gd name="T53" fmla="*/ 31 h 170"/>
                <a:gd name="T54" fmla="*/ 0 w 178"/>
                <a:gd name="T55" fmla="*/ 23 h 170"/>
                <a:gd name="T56" fmla="*/ 1 w 178"/>
                <a:gd name="T57" fmla="*/ 18 h 170"/>
                <a:gd name="T58" fmla="*/ 1 w 178"/>
                <a:gd name="T59" fmla="*/ 11 h 170"/>
                <a:gd name="T60" fmla="*/ 1 w 178"/>
                <a:gd name="T61" fmla="*/ 6 h 170"/>
                <a:gd name="T62" fmla="*/ 2 w 178"/>
                <a:gd name="T63" fmla="*/ 3 h 170"/>
                <a:gd name="T64" fmla="*/ 3 w 178"/>
                <a:gd name="T65" fmla="*/ 0 h 17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8"/>
                <a:gd name="T100" fmla="*/ 0 h 170"/>
                <a:gd name="T101" fmla="*/ 178 w 178"/>
                <a:gd name="T102" fmla="*/ 170 h 17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8" h="170">
                  <a:moveTo>
                    <a:pt x="96" y="0"/>
                  </a:moveTo>
                  <a:lnTo>
                    <a:pt x="113" y="0"/>
                  </a:lnTo>
                  <a:lnTo>
                    <a:pt x="130" y="8"/>
                  </a:lnTo>
                  <a:lnTo>
                    <a:pt x="143" y="17"/>
                  </a:lnTo>
                  <a:lnTo>
                    <a:pt x="154" y="32"/>
                  </a:lnTo>
                  <a:lnTo>
                    <a:pt x="163" y="47"/>
                  </a:lnTo>
                  <a:lnTo>
                    <a:pt x="170" y="67"/>
                  </a:lnTo>
                  <a:lnTo>
                    <a:pt x="174" y="85"/>
                  </a:lnTo>
                  <a:lnTo>
                    <a:pt x="178" y="106"/>
                  </a:lnTo>
                  <a:lnTo>
                    <a:pt x="164" y="103"/>
                  </a:lnTo>
                  <a:lnTo>
                    <a:pt x="151" y="103"/>
                  </a:lnTo>
                  <a:lnTo>
                    <a:pt x="136" y="105"/>
                  </a:lnTo>
                  <a:lnTo>
                    <a:pt x="122" y="109"/>
                  </a:lnTo>
                  <a:lnTo>
                    <a:pt x="108" y="111"/>
                  </a:lnTo>
                  <a:lnTo>
                    <a:pt x="96" y="115"/>
                  </a:lnTo>
                  <a:lnTo>
                    <a:pt x="85" y="119"/>
                  </a:lnTo>
                  <a:lnTo>
                    <a:pt x="79" y="123"/>
                  </a:lnTo>
                  <a:lnTo>
                    <a:pt x="74" y="126"/>
                  </a:lnTo>
                  <a:lnTo>
                    <a:pt x="71" y="131"/>
                  </a:lnTo>
                  <a:lnTo>
                    <a:pt x="70" y="139"/>
                  </a:lnTo>
                  <a:lnTo>
                    <a:pt x="68" y="146"/>
                  </a:lnTo>
                  <a:lnTo>
                    <a:pt x="64" y="153"/>
                  </a:lnTo>
                  <a:lnTo>
                    <a:pt x="60" y="161"/>
                  </a:lnTo>
                  <a:lnTo>
                    <a:pt x="54" y="166"/>
                  </a:lnTo>
                  <a:lnTo>
                    <a:pt x="48" y="170"/>
                  </a:lnTo>
                  <a:lnTo>
                    <a:pt x="17" y="152"/>
                  </a:lnTo>
                  <a:lnTo>
                    <a:pt x="3" y="129"/>
                  </a:lnTo>
                  <a:lnTo>
                    <a:pt x="0" y="101"/>
                  </a:lnTo>
                  <a:lnTo>
                    <a:pt x="10" y="73"/>
                  </a:lnTo>
                  <a:lnTo>
                    <a:pt x="26" y="45"/>
                  </a:lnTo>
                  <a:lnTo>
                    <a:pt x="48" y="22"/>
                  </a:lnTo>
                  <a:lnTo>
                    <a:pt x="72" y="5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FF707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45" name="Freeform 112"/>
            <p:cNvSpPr>
              <a:spLocks noChangeArrowheads="1"/>
            </p:cNvSpPr>
            <p:nvPr/>
          </p:nvSpPr>
          <p:spPr bwMode="auto">
            <a:xfrm>
              <a:off x="4326" y="2597"/>
              <a:ext cx="402" cy="339"/>
            </a:xfrm>
            <a:custGeom>
              <a:avLst/>
              <a:gdLst>
                <a:gd name="T0" fmla="*/ 9 w 627"/>
                <a:gd name="T1" fmla="*/ 10 h 408"/>
                <a:gd name="T2" fmla="*/ 8 w 627"/>
                <a:gd name="T3" fmla="*/ 12 h 408"/>
                <a:gd name="T4" fmla="*/ 8 w 627"/>
                <a:gd name="T5" fmla="*/ 12 h 408"/>
                <a:gd name="T6" fmla="*/ 7 w 627"/>
                <a:gd name="T7" fmla="*/ 15 h 408"/>
                <a:gd name="T8" fmla="*/ 6 w 627"/>
                <a:gd name="T9" fmla="*/ 17 h 408"/>
                <a:gd name="T10" fmla="*/ 5 w 627"/>
                <a:gd name="T11" fmla="*/ 18 h 408"/>
                <a:gd name="T12" fmla="*/ 4 w 627"/>
                <a:gd name="T13" fmla="*/ 18 h 408"/>
                <a:gd name="T14" fmla="*/ 4 w 627"/>
                <a:gd name="T15" fmla="*/ 20 h 408"/>
                <a:gd name="T16" fmla="*/ 3 w 627"/>
                <a:gd name="T17" fmla="*/ 22 h 408"/>
                <a:gd name="T18" fmla="*/ 3 w 627"/>
                <a:gd name="T19" fmla="*/ 22 h 408"/>
                <a:gd name="T20" fmla="*/ 3 w 627"/>
                <a:gd name="T21" fmla="*/ 22 h 408"/>
                <a:gd name="T22" fmla="*/ 2 w 627"/>
                <a:gd name="T23" fmla="*/ 24 h 408"/>
                <a:gd name="T24" fmla="*/ 2 w 627"/>
                <a:gd name="T25" fmla="*/ 27 h 408"/>
                <a:gd name="T26" fmla="*/ 1 w 627"/>
                <a:gd name="T27" fmla="*/ 30 h 408"/>
                <a:gd name="T28" fmla="*/ 1 w 627"/>
                <a:gd name="T29" fmla="*/ 34 h 408"/>
                <a:gd name="T30" fmla="*/ 1 w 627"/>
                <a:gd name="T31" fmla="*/ 39 h 408"/>
                <a:gd name="T32" fmla="*/ 1 w 627"/>
                <a:gd name="T33" fmla="*/ 47 h 408"/>
                <a:gd name="T34" fmla="*/ 0 w 627"/>
                <a:gd name="T35" fmla="*/ 53 h 408"/>
                <a:gd name="T36" fmla="*/ 1 w 627"/>
                <a:gd name="T37" fmla="*/ 59 h 408"/>
                <a:gd name="T38" fmla="*/ 1 w 627"/>
                <a:gd name="T39" fmla="*/ 66 h 408"/>
                <a:gd name="T40" fmla="*/ 1 w 627"/>
                <a:gd name="T41" fmla="*/ 70 h 408"/>
                <a:gd name="T42" fmla="*/ 1 w 627"/>
                <a:gd name="T43" fmla="*/ 73 h 408"/>
                <a:gd name="T44" fmla="*/ 1 w 627"/>
                <a:gd name="T45" fmla="*/ 76 h 408"/>
                <a:gd name="T46" fmla="*/ 2 w 627"/>
                <a:gd name="T47" fmla="*/ 77 h 408"/>
                <a:gd name="T48" fmla="*/ 2 w 627"/>
                <a:gd name="T49" fmla="*/ 79 h 408"/>
                <a:gd name="T50" fmla="*/ 2 w 627"/>
                <a:gd name="T51" fmla="*/ 80 h 408"/>
                <a:gd name="T52" fmla="*/ 2 w 627"/>
                <a:gd name="T53" fmla="*/ 82 h 408"/>
                <a:gd name="T54" fmla="*/ 3 w 627"/>
                <a:gd name="T55" fmla="*/ 86 h 408"/>
                <a:gd name="T56" fmla="*/ 4 w 627"/>
                <a:gd name="T57" fmla="*/ 89 h 408"/>
                <a:gd name="T58" fmla="*/ 6 w 627"/>
                <a:gd name="T59" fmla="*/ 92 h 408"/>
                <a:gd name="T60" fmla="*/ 8 w 627"/>
                <a:gd name="T61" fmla="*/ 92 h 408"/>
                <a:gd name="T62" fmla="*/ 10 w 627"/>
                <a:gd name="T63" fmla="*/ 91 h 408"/>
                <a:gd name="T64" fmla="*/ 12 w 627"/>
                <a:gd name="T65" fmla="*/ 86 h 408"/>
                <a:gd name="T66" fmla="*/ 14 w 627"/>
                <a:gd name="T67" fmla="*/ 77 h 408"/>
                <a:gd name="T68" fmla="*/ 15 w 627"/>
                <a:gd name="T69" fmla="*/ 66 h 408"/>
                <a:gd name="T70" fmla="*/ 17 w 627"/>
                <a:gd name="T71" fmla="*/ 52 h 408"/>
                <a:gd name="T72" fmla="*/ 18 w 627"/>
                <a:gd name="T73" fmla="*/ 37 h 408"/>
                <a:gd name="T74" fmla="*/ 18 w 627"/>
                <a:gd name="T75" fmla="*/ 22 h 408"/>
                <a:gd name="T76" fmla="*/ 18 w 627"/>
                <a:gd name="T77" fmla="*/ 11 h 408"/>
                <a:gd name="T78" fmla="*/ 18 w 627"/>
                <a:gd name="T79" fmla="*/ 2 h 408"/>
                <a:gd name="T80" fmla="*/ 18 w 627"/>
                <a:gd name="T81" fmla="*/ 0 h 408"/>
                <a:gd name="T82" fmla="*/ 18 w 627"/>
                <a:gd name="T83" fmla="*/ 2 h 408"/>
                <a:gd name="T84" fmla="*/ 17 w 627"/>
                <a:gd name="T85" fmla="*/ 3 h 408"/>
                <a:gd name="T86" fmla="*/ 15 w 627"/>
                <a:gd name="T87" fmla="*/ 7 h 408"/>
                <a:gd name="T88" fmla="*/ 15 w 627"/>
                <a:gd name="T89" fmla="*/ 10 h 408"/>
                <a:gd name="T90" fmla="*/ 13 w 627"/>
                <a:gd name="T91" fmla="*/ 12 h 408"/>
                <a:gd name="T92" fmla="*/ 12 w 627"/>
                <a:gd name="T93" fmla="*/ 15 h 408"/>
                <a:gd name="T94" fmla="*/ 11 w 627"/>
                <a:gd name="T95" fmla="*/ 14 h 408"/>
                <a:gd name="T96" fmla="*/ 9 w 627"/>
                <a:gd name="T97" fmla="*/ 10 h 40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27"/>
                <a:gd name="T148" fmla="*/ 0 h 408"/>
                <a:gd name="T149" fmla="*/ 627 w 627"/>
                <a:gd name="T150" fmla="*/ 408 h 40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27" h="408">
                  <a:moveTo>
                    <a:pt x="319" y="45"/>
                  </a:moveTo>
                  <a:lnTo>
                    <a:pt x="293" y="51"/>
                  </a:lnTo>
                  <a:lnTo>
                    <a:pt x="266" y="58"/>
                  </a:lnTo>
                  <a:lnTo>
                    <a:pt x="239" y="64"/>
                  </a:lnTo>
                  <a:lnTo>
                    <a:pt x="213" y="72"/>
                  </a:lnTo>
                  <a:lnTo>
                    <a:pt x="187" y="77"/>
                  </a:lnTo>
                  <a:lnTo>
                    <a:pt x="160" y="84"/>
                  </a:lnTo>
                  <a:lnTo>
                    <a:pt x="133" y="89"/>
                  </a:lnTo>
                  <a:lnTo>
                    <a:pt x="108" y="96"/>
                  </a:lnTo>
                  <a:lnTo>
                    <a:pt x="103" y="96"/>
                  </a:lnTo>
                  <a:lnTo>
                    <a:pt x="92" y="100"/>
                  </a:lnTo>
                  <a:lnTo>
                    <a:pt x="77" y="106"/>
                  </a:lnTo>
                  <a:lnTo>
                    <a:pt x="60" y="117"/>
                  </a:lnTo>
                  <a:lnTo>
                    <a:pt x="40" y="131"/>
                  </a:lnTo>
                  <a:lnTo>
                    <a:pt x="24" y="150"/>
                  </a:lnTo>
                  <a:lnTo>
                    <a:pt x="10" y="174"/>
                  </a:lnTo>
                  <a:lnTo>
                    <a:pt x="3" y="205"/>
                  </a:lnTo>
                  <a:lnTo>
                    <a:pt x="0" y="235"/>
                  </a:lnTo>
                  <a:lnTo>
                    <a:pt x="5" y="263"/>
                  </a:lnTo>
                  <a:lnTo>
                    <a:pt x="13" y="286"/>
                  </a:lnTo>
                  <a:lnTo>
                    <a:pt x="24" y="307"/>
                  </a:lnTo>
                  <a:lnTo>
                    <a:pt x="34" y="323"/>
                  </a:lnTo>
                  <a:lnTo>
                    <a:pt x="45" y="335"/>
                  </a:lnTo>
                  <a:lnTo>
                    <a:pt x="53" y="341"/>
                  </a:lnTo>
                  <a:lnTo>
                    <a:pt x="57" y="345"/>
                  </a:lnTo>
                  <a:lnTo>
                    <a:pt x="62" y="349"/>
                  </a:lnTo>
                  <a:lnTo>
                    <a:pt x="81" y="361"/>
                  </a:lnTo>
                  <a:lnTo>
                    <a:pt x="110" y="375"/>
                  </a:lnTo>
                  <a:lnTo>
                    <a:pt x="153" y="392"/>
                  </a:lnTo>
                  <a:lnTo>
                    <a:pt x="205" y="402"/>
                  </a:lnTo>
                  <a:lnTo>
                    <a:pt x="269" y="408"/>
                  </a:lnTo>
                  <a:lnTo>
                    <a:pt x="342" y="401"/>
                  </a:lnTo>
                  <a:lnTo>
                    <a:pt x="427" y="382"/>
                  </a:lnTo>
                  <a:lnTo>
                    <a:pt x="501" y="342"/>
                  </a:lnTo>
                  <a:lnTo>
                    <a:pt x="555" y="289"/>
                  </a:lnTo>
                  <a:lnTo>
                    <a:pt x="590" y="226"/>
                  </a:lnTo>
                  <a:lnTo>
                    <a:pt x="613" y="162"/>
                  </a:lnTo>
                  <a:lnTo>
                    <a:pt x="623" y="100"/>
                  </a:lnTo>
                  <a:lnTo>
                    <a:pt x="627" y="49"/>
                  </a:lnTo>
                  <a:lnTo>
                    <a:pt x="626" y="12"/>
                  </a:lnTo>
                  <a:lnTo>
                    <a:pt x="626" y="0"/>
                  </a:lnTo>
                  <a:lnTo>
                    <a:pt x="616" y="4"/>
                  </a:lnTo>
                  <a:lnTo>
                    <a:pt x="592" y="15"/>
                  </a:lnTo>
                  <a:lnTo>
                    <a:pt x="556" y="29"/>
                  </a:lnTo>
                  <a:lnTo>
                    <a:pt x="513" y="46"/>
                  </a:lnTo>
                  <a:lnTo>
                    <a:pt x="462" y="58"/>
                  </a:lnTo>
                  <a:lnTo>
                    <a:pt x="411" y="64"/>
                  </a:lnTo>
                  <a:lnTo>
                    <a:pt x="363" y="60"/>
                  </a:lnTo>
                  <a:lnTo>
                    <a:pt x="319" y="45"/>
                  </a:lnTo>
                  <a:close/>
                </a:path>
              </a:pathLst>
            </a:custGeom>
            <a:solidFill>
              <a:srgbClr val="F5C9AD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46" name="Freeform 113"/>
            <p:cNvSpPr>
              <a:spLocks noChangeArrowheads="1"/>
            </p:cNvSpPr>
            <p:nvPr/>
          </p:nvSpPr>
          <p:spPr bwMode="auto">
            <a:xfrm>
              <a:off x="4357" y="2625"/>
              <a:ext cx="342" cy="289"/>
            </a:xfrm>
            <a:custGeom>
              <a:avLst/>
              <a:gdLst>
                <a:gd name="T0" fmla="*/ 8 w 535"/>
                <a:gd name="T1" fmla="*/ 8 h 348"/>
                <a:gd name="T2" fmla="*/ 7 w 535"/>
                <a:gd name="T3" fmla="*/ 10 h 348"/>
                <a:gd name="T4" fmla="*/ 6 w 535"/>
                <a:gd name="T5" fmla="*/ 11 h 348"/>
                <a:gd name="T6" fmla="*/ 6 w 535"/>
                <a:gd name="T7" fmla="*/ 12 h 348"/>
                <a:gd name="T8" fmla="*/ 5 w 535"/>
                <a:gd name="T9" fmla="*/ 14 h 348"/>
                <a:gd name="T10" fmla="*/ 4 w 535"/>
                <a:gd name="T11" fmla="*/ 15 h 348"/>
                <a:gd name="T12" fmla="*/ 4 w 535"/>
                <a:gd name="T13" fmla="*/ 16 h 348"/>
                <a:gd name="T14" fmla="*/ 3 w 535"/>
                <a:gd name="T15" fmla="*/ 17 h 348"/>
                <a:gd name="T16" fmla="*/ 3 w 535"/>
                <a:gd name="T17" fmla="*/ 18 h 348"/>
                <a:gd name="T18" fmla="*/ 3 w 535"/>
                <a:gd name="T19" fmla="*/ 18 h 348"/>
                <a:gd name="T20" fmla="*/ 2 w 535"/>
                <a:gd name="T21" fmla="*/ 18 h 348"/>
                <a:gd name="T22" fmla="*/ 2 w 535"/>
                <a:gd name="T23" fmla="*/ 20 h 348"/>
                <a:gd name="T24" fmla="*/ 1 w 535"/>
                <a:gd name="T25" fmla="*/ 22 h 348"/>
                <a:gd name="T26" fmla="*/ 1 w 535"/>
                <a:gd name="T27" fmla="*/ 25 h 348"/>
                <a:gd name="T28" fmla="*/ 1 w 535"/>
                <a:gd name="T29" fmla="*/ 29 h 348"/>
                <a:gd name="T30" fmla="*/ 1 w 535"/>
                <a:gd name="T31" fmla="*/ 34 h 348"/>
                <a:gd name="T32" fmla="*/ 1 w 535"/>
                <a:gd name="T33" fmla="*/ 39 h 348"/>
                <a:gd name="T34" fmla="*/ 0 w 535"/>
                <a:gd name="T35" fmla="*/ 46 h 348"/>
                <a:gd name="T36" fmla="*/ 1 w 535"/>
                <a:gd name="T37" fmla="*/ 51 h 348"/>
                <a:gd name="T38" fmla="*/ 1 w 535"/>
                <a:gd name="T39" fmla="*/ 55 h 348"/>
                <a:gd name="T40" fmla="*/ 1 w 535"/>
                <a:gd name="T41" fmla="*/ 59 h 348"/>
                <a:gd name="T42" fmla="*/ 1 w 535"/>
                <a:gd name="T43" fmla="*/ 62 h 348"/>
                <a:gd name="T44" fmla="*/ 1 w 535"/>
                <a:gd name="T45" fmla="*/ 65 h 348"/>
                <a:gd name="T46" fmla="*/ 1 w 535"/>
                <a:gd name="T47" fmla="*/ 66 h 348"/>
                <a:gd name="T48" fmla="*/ 1 w 535"/>
                <a:gd name="T49" fmla="*/ 66 h 348"/>
                <a:gd name="T50" fmla="*/ 1 w 535"/>
                <a:gd name="T51" fmla="*/ 67 h 348"/>
                <a:gd name="T52" fmla="*/ 2 w 535"/>
                <a:gd name="T53" fmla="*/ 69 h 348"/>
                <a:gd name="T54" fmla="*/ 3 w 535"/>
                <a:gd name="T55" fmla="*/ 72 h 348"/>
                <a:gd name="T56" fmla="*/ 4 w 535"/>
                <a:gd name="T57" fmla="*/ 76 h 348"/>
                <a:gd name="T58" fmla="*/ 5 w 535"/>
                <a:gd name="T59" fmla="*/ 78 h 348"/>
                <a:gd name="T60" fmla="*/ 6 w 535"/>
                <a:gd name="T61" fmla="*/ 79 h 348"/>
                <a:gd name="T62" fmla="*/ 8 w 535"/>
                <a:gd name="T63" fmla="*/ 77 h 348"/>
                <a:gd name="T64" fmla="*/ 10 w 535"/>
                <a:gd name="T65" fmla="*/ 73 h 348"/>
                <a:gd name="T66" fmla="*/ 12 w 535"/>
                <a:gd name="T67" fmla="*/ 66 h 348"/>
                <a:gd name="T68" fmla="*/ 13 w 535"/>
                <a:gd name="T69" fmla="*/ 55 h 348"/>
                <a:gd name="T70" fmla="*/ 14 w 535"/>
                <a:gd name="T71" fmla="*/ 43 h 348"/>
                <a:gd name="T72" fmla="*/ 15 w 535"/>
                <a:gd name="T73" fmla="*/ 32 h 348"/>
                <a:gd name="T74" fmla="*/ 15 w 535"/>
                <a:gd name="T75" fmla="*/ 18 h 348"/>
                <a:gd name="T76" fmla="*/ 15 w 535"/>
                <a:gd name="T77" fmla="*/ 9 h 348"/>
                <a:gd name="T78" fmla="*/ 15 w 535"/>
                <a:gd name="T79" fmla="*/ 2 h 348"/>
                <a:gd name="T80" fmla="*/ 15 w 535"/>
                <a:gd name="T81" fmla="*/ 0 h 348"/>
                <a:gd name="T82" fmla="*/ 15 w 535"/>
                <a:gd name="T83" fmla="*/ 2 h 348"/>
                <a:gd name="T84" fmla="*/ 14 w 535"/>
                <a:gd name="T85" fmla="*/ 2 h 348"/>
                <a:gd name="T86" fmla="*/ 13 w 535"/>
                <a:gd name="T87" fmla="*/ 6 h 348"/>
                <a:gd name="T88" fmla="*/ 12 w 535"/>
                <a:gd name="T89" fmla="*/ 8 h 348"/>
                <a:gd name="T90" fmla="*/ 11 w 535"/>
                <a:gd name="T91" fmla="*/ 10 h 348"/>
                <a:gd name="T92" fmla="*/ 10 w 535"/>
                <a:gd name="T93" fmla="*/ 12 h 348"/>
                <a:gd name="T94" fmla="*/ 8 w 535"/>
                <a:gd name="T95" fmla="*/ 12 h 348"/>
                <a:gd name="T96" fmla="*/ 8 w 535"/>
                <a:gd name="T97" fmla="*/ 8 h 34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35"/>
                <a:gd name="T148" fmla="*/ 0 h 348"/>
                <a:gd name="T149" fmla="*/ 535 w 535"/>
                <a:gd name="T150" fmla="*/ 348 h 34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35" h="348">
                  <a:moveTo>
                    <a:pt x="273" y="37"/>
                  </a:moveTo>
                  <a:lnTo>
                    <a:pt x="249" y="42"/>
                  </a:lnTo>
                  <a:lnTo>
                    <a:pt x="226" y="49"/>
                  </a:lnTo>
                  <a:lnTo>
                    <a:pt x="204" y="54"/>
                  </a:lnTo>
                  <a:lnTo>
                    <a:pt x="181" y="60"/>
                  </a:lnTo>
                  <a:lnTo>
                    <a:pt x="158" y="66"/>
                  </a:lnTo>
                  <a:lnTo>
                    <a:pt x="136" y="71"/>
                  </a:lnTo>
                  <a:lnTo>
                    <a:pt x="113" y="76"/>
                  </a:lnTo>
                  <a:lnTo>
                    <a:pt x="92" y="81"/>
                  </a:lnTo>
                  <a:lnTo>
                    <a:pt x="88" y="81"/>
                  </a:lnTo>
                  <a:lnTo>
                    <a:pt x="79" y="84"/>
                  </a:lnTo>
                  <a:lnTo>
                    <a:pt x="65" y="89"/>
                  </a:lnTo>
                  <a:lnTo>
                    <a:pt x="51" y="99"/>
                  </a:lnTo>
                  <a:lnTo>
                    <a:pt x="34" y="111"/>
                  </a:lnTo>
                  <a:lnTo>
                    <a:pt x="20" y="128"/>
                  </a:lnTo>
                  <a:lnTo>
                    <a:pt x="9" y="148"/>
                  </a:lnTo>
                  <a:lnTo>
                    <a:pt x="3" y="175"/>
                  </a:lnTo>
                  <a:lnTo>
                    <a:pt x="0" y="200"/>
                  </a:lnTo>
                  <a:lnTo>
                    <a:pt x="3" y="224"/>
                  </a:lnTo>
                  <a:lnTo>
                    <a:pt x="10" y="244"/>
                  </a:lnTo>
                  <a:lnTo>
                    <a:pt x="20" y="261"/>
                  </a:lnTo>
                  <a:lnTo>
                    <a:pt x="29" y="274"/>
                  </a:lnTo>
                  <a:lnTo>
                    <a:pt x="37" y="285"/>
                  </a:lnTo>
                  <a:lnTo>
                    <a:pt x="44" y="291"/>
                  </a:lnTo>
                  <a:lnTo>
                    <a:pt x="47" y="294"/>
                  </a:lnTo>
                  <a:lnTo>
                    <a:pt x="51" y="297"/>
                  </a:lnTo>
                  <a:lnTo>
                    <a:pt x="67" y="307"/>
                  </a:lnTo>
                  <a:lnTo>
                    <a:pt x="92" y="320"/>
                  </a:lnTo>
                  <a:lnTo>
                    <a:pt x="130" y="335"/>
                  </a:lnTo>
                  <a:lnTo>
                    <a:pt x="174" y="344"/>
                  </a:lnTo>
                  <a:lnTo>
                    <a:pt x="229" y="348"/>
                  </a:lnTo>
                  <a:lnTo>
                    <a:pt x="292" y="342"/>
                  </a:lnTo>
                  <a:lnTo>
                    <a:pt x="364" y="325"/>
                  </a:lnTo>
                  <a:lnTo>
                    <a:pt x="428" y="291"/>
                  </a:lnTo>
                  <a:lnTo>
                    <a:pt x="475" y="246"/>
                  </a:lnTo>
                  <a:lnTo>
                    <a:pt x="506" y="192"/>
                  </a:lnTo>
                  <a:lnTo>
                    <a:pt x="524" y="137"/>
                  </a:lnTo>
                  <a:lnTo>
                    <a:pt x="531" y="84"/>
                  </a:lnTo>
                  <a:lnTo>
                    <a:pt x="535" y="41"/>
                  </a:lnTo>
                  <a:lnTo>
                    <a:pt x="534" y="11"/>
                  </a:lnTo>
                  <a:lnTo>
                    <a:pt x="534" y="0"/>
                  </a:lnTo>
                  <a:lnTo>
                    <a:pt x="525" y="3"/>
                  </a:lnTo>
                  <a:lnTo>
                    <a:pt x="506" y="13"/>
                  </a:lnTo>
                  <a:lnTo>
                    <a:pt x="473" y="25"/>
                  </a:lnTo>
                  <a:lnTo>
                    <a:pt x="436" y="38"/>
                  </a:lnTo>
                  <a:lnTo>
                    <a:pt x="394" y="47"/>
                  </a:lnTo>
                  <a:lnTo>
                    <a:pt x="350" y="52"/>
                  </a:lnTo>
                  <a:lnTo>
                    <a:pt x="309" y="50"/>
                  </a:lnTo>
                  <a:lnTo>
                    <a:pt x="273" y="37"/>
                  </a:lnTo>
                  <a:close/>
                </a:path>
              </a:pathLst>
            </a:custGeom>
            <a:solidFill>
              <a:srgbClr val="F7CFB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47" name="Freeform 114"/>
            <p:cNvSpPr>
              <a:spLocks noChangeArrowheads="1"/>
            </p:cNvSpPr>
            <p:nvPr/>
          </p:nvSpPr>
          <p:spPr bwMode="auto">
            <a:xfrm>
              <a:off x="4386" y="2650"/>
              <a:ext cx="287" cy="242"/>
            </a:xfrm>
            <a:custGeom>
              <a:avLst/>
              <a:gdLst>
                <a:gd name="T0" fmla="*/ 6 w 447"/>
                <a:gd name="T1" fmla="*/ 8 h 289"/>
                <a:gd name="T2" fmla="*/ 6 w 447"/>
                <a:gd name="T3" fmla="*/ 8 h 289"/>
                <a:gd name="T4" fmla="*/ 5 w 447"/>
                <a:gd name="T5" fmla="*/ 9 h 289"/>
                <a:gd name="T6" fmla="*/ 5 w 447"/>
                <a:gd name="T7" fmla="*/ 11 h 289"/>
                <a:gd name="T8" fmla="*/ 4 w 447"/>
                <a:gd name="T9" fmla="*/ 13 h 289"/>
                <a:gd name="T10" fmla="*/ 4 w 447"/>
                <a:gd name="T11" fmla="*/ 13 h 289"/>
                <a:gd name="T12" fmla="*/ 3 w 447"/>
                <a:gd name="T13" fmla="*/ 13 h 289"/>
                <a:gd name="T14" fmla="*/ 3 w 447"/>
                <a:gd name="T15" fmla="*/ 15 h 289"/>
                <a:gd name="T16" fmla="*/ 2 w 447"/>
                <a:gd name="T17" fmla="*/ 16 h 289"/>
                <a:gd name="T18" fmla="*/ 2 w 447"/>
                <a:gd name="T19" fmla="*/ 16 h 289"/>
                <a:gd name="T20" fmla="*/ 2 w 447"/>
                <a:gd name="T21" fmla="*/ 16 h 289"/>
                <a:gd name="T22" fmla="*/ 2 w 447"/>
                <a:gd name="T23" fmla="*/ 18 h 289"/>
                <a:gd name="T24" fmla="*/ 1 w 447"/>
                <a:gd name="T25" fmla="*/ 19 h 289"/>
                <a:gd name="T26" fmla="*/ 1 w 447"/>
                <a:gd name="T27" fmla="*/ 23 h 289"/>
                <a:gd name="T28" fmla="*/ 1 w 447"/>
                <a:gd name="T29" fmla="*/ 26 h 289"/>
                <a:gd name="T30" fmla="*/ 1 w 447"/>
                <a:gd name="T31" fmla="*/ 30 h 289"/>
                <a:gd name="T32" fmla="*/ 1 w 447"/>
                <a:gd name="T33" fmla="*/ 34 h 289"/>
                <a:gd name="T34" fmla="*/ 0 w 447"/>
                <a:gd name="T35" fmla="*/ 41 h 289"/>
                <a:gd name="T36" fmla="*/ 1 w 447"/>
                <a:gd name="T37" fmla="*/ 45 h 289"/>
                <a:gd name="T38" fmla="*/ 1 w 447"/>
                <a:gd name="T39" fmla="*/ 49 h 289"/>
                <a:gd name="T40" fmla="*/ 1 w 447"/>
                <a:gd name="T41" fmla="*/ 53 h 289"/>
                <a:gd name="T42" fmla="*/ 1 w 447"/>
                <a:gd name="T43" fmla="*/ 56 h 289"/>
                <a:gd name="T44" fmla="*/ 1 w 447"/>
                <a:gd name="T45" fmla="*/ 58 h 289"/>
                <a:gd name="T46" fmla="*/ 1 w 447"/>
                <a:gd name="T47" fmla="*/ 59 h 289"/>
                <a:gd name="T48" fmla="*/ 1 w 447"/>
                <a:gd name="T49" fmla="*/ 59 h 289"/>
                <a:gd name="T50" fmla="*/ 1 w 447"/>
                <a:gd name="T51" fmla="*/ 60 h 289"/>
                <a:gd name="T52" fmla="*/ 2 w 447"/>
                <a:gd name="T53" fmla="*/ 63 h 289"/>
                <a:gd name="T54" fmla="*/ 2 w 447"/>
                <a:gd name="T55" fmla="*/ 64 h 289"/>
                <a:gd name="T56" fmla="*/ 3 w 447"/>
                <a:gd name="T57" fmla="*/ 67 h 289"/>
                <a:gd name="T58" fmla="*/ 4 w 447"/>
                <a:gd name="T59" fmla="*/ 69 h 289"/>
                <a:gd name="T60" fmla="*/ 5 w 447"/>
                <a:gd name="T61" fmla="*/ 70 h 289"/>
                <a:gd name="T62" fmla="*/ 7 w 447"/>
                <a:gd name="T63" fmla="*/ 69 h 289"/>
                <a:gd name="T64" fmla="*/ 8 w 447"/>
                <a:gd name="T65" fmla="*/ 66 h 289"/>
                <a:gd name="T66" fmla="*/ 10 w 447"/>
                <a:gd name="T67" fmla="*/ 59 h 289"/>
                <a:gd name="T68" fmla="*/ 12 w 447"/>
                <a:gd name="T69" fmla="*/ 49 h 289"/>
                <a:gd name="T70" fmla="*/ 12 w 447"/>
                <a:gd name="T71" fmla="*/ 39 h 289"/>
                <a:gd name="T72" fmla="*/ 13 w 447"/>
                <a:gd name="T73" fmla="*/ 28 h 289"/>
                <a:gd name="T74" fmla="*/ 13 w 447"/>
                <a:gd name="T75" fmla="*/ 16 h 289"/>
                <a:gd name="T76" fmla="*/ 13 w 447"/>
                <a:gd name="T77" fmla="*/ 8 h 289"/>
                <a:gd name="T78" fmla="*/ 13 w 447"/>
                <a:gd name="T79" fmla="*/ 3 h 289"/>
                <a:gd name="T80" fmla="*/ 13 w 447"/>
                <a:gd name="T81" fmla="*/ 0 h 289"/>
                <a:gd name="T82" fmla="*/ 13 w 447"/>
                <a:gd name="T83" fmla="*/ 2 h 289"/>
                <a:gd name="T84" fmla="*/ 12 w 447"/>
                <a:gd name="T85" fmla="*/ 3 h 289"/>
                <a:gd name="T86" fmla="*/ 12 w 447"/>
                <a:gd name="T87" fmla="*/ 5 h 289"/>
                <a:gd name="T88" fmla="*/ 11 w 447"/>
                <a:gd name="T89" fmla="*/ 8 h 289"/>
                <a:gd name="T90" fmla="*/ 10 w 447"/>
                <a:gd name="T91" fmla="*/ 9 h 289"/>
                <a:gd name="T92" fmla="*/ 8 w 447"/>
                <a:gd name="T93" fmla="*/ 11 h 289"/>
                <a:gd name="T94" fmla="*/ 8 w 447"/>
                <a:gd name="T95" fmla="*/ 9 h 289"/>
                <a:gd name="T96" fmla="*/ 6 w 447"/>
                <a:gd name="T97" fmla="*/ 8 h 28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47"/>
                <a:gd name="T148" fmla="*/ 0 h 289"/>
                <a:gd name="T149" fmla="*/ 447 w 447"/>
                <a:gd name="T150" fmla="*/ 289 h 289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47" h="289">
                  <a:moveTo>
                    <a:pt x="228" y="31"/>
                  </a:moveTo>
                  <a:lnTo>
                    <a:pt x="208" y="35"/>
                  </a:lnTo>
                  <a:lnTo>
                    <a:pt x="190" y="40"/>
                  </a:lnTo>
                  <a:lnTo>
                    <a:pt x="171" y="45"/>
                  </a:lnTo>
                  <a:lnTo>
                    <a:pt x="153" y="51"/>
                  </a:lnTo>
                  <a:lnTo>
                    <a:pt x="133" y="54"/>
                  </a:lnTo>
                  <a:lnTo>
                    <a:pt x="115" y="58"/>
                  </a:lnTo>
                  <a:lnTo>
                    <a:pt x="96" y="62"/>
                  </a:lnTo>
                  <a:lnTo>
                    <a:pt x="78" y="67"/>
                  </a:lnTo>
                  <a:lnTo>
                    <a:pt x="74" y="67"/>
                  </a:lnTo>
                  <a:lnTo>
                    <a:pt x="67" y="70"/>
                  </a:lnTo>
                  <a:lnTo>
                    <a:pt x="56" y="74"/>
                  </a:lnTo>
                  <a:lnTo>
                    <a:pt x="44" y="83"/>
                  </a:lnTo>
                  <a:lnTo>
                    <a:pt x="30" y="92"/>
                  </a:lnTo>
                  <a:lnTo>
                    <a:pt x="17" y="107"/>
                  </a:lnTo>
                  <a:lnTo>
                    <a:pt x="8" y="124"/>
                  </a:lnTo>
                  <a:lnTo>
                    <a:pt x="2" y="146"/>
                  </a:lnTo>
                  <a:lnTo>
                    <a:pt x="0" y="167"/>
                  </a:lnTo>
                  <a:lnTo>
                    <a:pt x="3" y="188"/>
                  </a:lnTo>
                  <a:lnTo>
                    <a:pt x="9" y="203"/>
                  </a:lnTo>
                  <a:lnTo>
                    <a:pt x="17" y="219"/>
                  </a:lnTo>
                  <a:lnTo>
                    <a:pt x="24" y="229"/>
                  </a:lnTo>
                  <a:lnTo>
                    <a:pt x="33" y="239"/>
                  </a:lnTo>
                  <a:lnTo>
                    <a:pt x="39" y="244"/>
                  </a:lnTo>
                  <a:lnTo>
                    <a:pt x="41" y="246"/>
                  </a:lnTo>
                  <a:lnTo>
                    <a:pt x="46" y="249"/>
                  </a:lnTo>
                  <a:lnTo>
                    <a:pt x="58" y="257"/>
                  </a:lnTo>
                  <a:lnTo>
                    <a:pt x="80" y="267"/>
                  </a:lnTo>
                  <a:lnTo>
                    <a:pt x="111" y="279"/>
                  </a:lnTo>
                  <a:lnTo>
                    <a:pt x="147" y="286"/>
                  </a:lnTo>
                  <a:lnTo>
                    <a:pt x="192" y="289"/>
                  </a:lnTo>
                  <a:lnTo>
                    <a:pt x="245" y="286"/>
                  </a:lnTo>
                  <a:lnTo>
                    <a:pt x="305" y="272"/>
                  </a:lnTo>
                  <a:lnTo>
                    <a:pt x="358" y="244"/>
                  </a:lnTo>
                  <a:lnTo>
                    <a:pt x="397" y="206"/>
                  </a:lnTo>
                  <a:lnTo>
                    <a:pt x="423" y="160"/>
                  </a:lnTo>
                  <a:lnTo>
                    <a:pt x="438" y="115"/>
                  </a:lnTo>
                  <a:lnTo>
                    <a:pt x="444" y="70"/>
                  </a:lnTo>
                  <a:lnTo>
                    <a:pt x="447" y="34"/>
                  </a:lnTo>
                  <a:lnTo>
                    <a:pt x="447" y="9"/>
                  </a:lnTo>
                  <a:lnTo>
                    <a:pt x="447" y="0"/>
                  </a:lnTo>
                  <a:lnTo>
                    <a:pt x="439" y="2"/>
                  </a:lnTo>
                  <a:lnTo>
                    <a:pt x="423" y="10"/>
                  </a:lnTo>
                  <a:lnTo>
                    <a:pt x="397" y="20"/>
                  </a:lnTo>
                  <a:lnTo>
                    <a:pt x="366" y="32"/>
                  </a:lnTo>
                  <a:lnTo>
                    <a:pt x="329" y="40"/>
                  </a:lnTo>
                  <a:lnTo>
                    <a:pt x="294" y="44"/>
                  </a:lnTo>
                  <a:lnTo>
                    <a:pt x="259" y="41"/>
                  </a:lnTo>
                  <a:lnTo>
                    <a:pt x="228" y="31"/>
                  </a:lnTo>
                  <a:close/>
                </a:path>
              </a:pathLst>
            </a:custGeom>
            <a:solidFill>
              <a:srgbClr val="FAD4B8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48" name="Freeform 115"/>
            <p:cNvSpPr>
              <a:spLocks noChangeArrowheads="1"/>
            </p:cNvSpPr>
            <p:nvPr/>
          </p:nvSpPr>
          <p:spPr bwMode="auto">
            <a:xfrm>
              <a:off x="4414" y="2680"/>
              <a:ext cx="229" cy="190"/>
            </a:xfrm>
            <a:custGeom>
              <a:avLst/>
              <a:gdLst>
                <a:gd name="T0" fmla="*/ 5 w 358"/>
                <a:gd name="T1" fmla="*/ 5 h 228"/>
                <a:gd name="T2" fmla="*/ 5 w 358"/>
                <a:gd name="T3" fmla="*/ 6 h 228"/>
                <a:gd name="T4" fmla="*/ 4 w 358"/>
                <a:gd name="T5" fmla="*/ 7 h 228"/>
                <a:gd name="T6" fmla="*/ 4 w 358"/>
                <a:gd name="T7" fmla="*/ 8 h 228"/>
                <a:gd name="T8" fmla="*/ 3 w 358"/>
                <a:gd name="T9" fmla="*/ 9 h 228"/>
                <a:gd name="T10" fmla="*/ 3 w 358"/>
                <a:gd name="T11" fmla="*/ 10 h 228"/>
                <a:gd name="T12" fmla="*/ 3 w 358"/>
                <a:gd name="T13" fmla="*/ 11 h 228"/>
                <a:gd name="T14" fmla="*/ 2 w 358"/>
                <a:gd name="T15" fmla="*/ 11 h 228"/>
                <a:gd name="T16" fmla="*/ 2 w 358"/>
                <a:gd name="T17" fmla="*/ 12 h 228"/>
                <a:gd name="T18" fmla="*/ 2 w 358"/>
                <a:gd name="T19" fmla="*/ 12 h 228"/>
                <a:gd name="T20" fmla="*/ 2 w 358"/>
                <a:gd name="T21" fmla="*/ 12 h 228"/>
                <a:gd name="T22" fmla="*/ 1 w 358"/>
                <a:gd name="T23" fmla="*/ 13 h 228"/>
                <a:gd name="T24" fmla="*/ 1 w 358"/>
                <a:gd name="T25" fmla="*/ 15 h 228"/>
                <a:gd name="T26" fmla="*/ 1 w 358"/>
                <a:gd name="T27" fmla="*/ 17 h 228"/>
                <a:gd name="T28" fmla="*/ 1 w 358"/>
                <a:gd name="T29" fmla="*/ 19 h 228"/>
                <a:gd name="T30" fmla="*/ 1 w 358"/>
                <a:gd name="T31" fmla="*/ 23 h 228"/>
                <a:gd name="T32" fmla="*/ 1 w 358"/>
                <a:gd name="T33" fmla="*/ 28 h 228"/>
                <a:gd name="T34" fmla="*/ 0 w 358"/>
                <a:gd name="T35" fmla="*/ 31 h 228"/>
                <a:gd name="T36" fmla="*/ 1 w 358"/>
                <a:gd name="T37" fmla="*/ 34 h 228"/>
                <a:gd name="T38" fmla="*/ 1 w 358"/>
                <a:gd name="T39" fmla="*/ 38 h 228"/>
                <a:gd name="T40" fmla="*/ 1 w 358"/>
                <a:gd name="T41" fmla="*/ 40 h 228"/>
                <a:gd name="T42" fmla="*/ 1 w 358"/>
                <a:gd name="T43" fmla="*/ 43 h 228"/>
                <a:gd name="T44" fmla="*/ 1 w 358"/>
                <a:gd name="T45" fmla="*/ 43 h 228"/>
                <a:gd name="T46" fmla="*/ 1 w 358"/>
                <a:gd name="T47" fmla="*/ 45 h 228"/>
                <a:gd name="T48" fmla="*/ 1 w 358"/>
                <a:gd name="T49" fmla="*/ 45 h 228"/>
                <a:gd name="T50" fmla="*/ 1 w 358"/>
                <a:gd name="T51" fmla="*/ 46 h 228"/>
                <a:gd name="T52" fmla="*/ 1 w 358"/>
                <a:gd name="T53" fmla="*/ 48 h 228"/>
                <a:gd name="T54" fmla="*/ 2 w 358"/>
                <a:gd name="T55" fmla="*/ 49 h 228"/>
                <a:gd name="T56" fmla="*/ 3 w 358"/>
                <a:gd name="T57" fmla="*/ 52 h 228"/>
                <a:gd name="T58" fmla="*/ 3 w 358"/>
                <a:gd name="T59" fmla="*/ 52 h 228"/>
                <a:gd name="T60" fmla="*/ 4 w 358"/>
                <a:gd name="T61" fmla="*/ 53 h 228"/>
                <a:gd name="T62" fmla="*/ 5 w 358"/>
                <a:gd name="T63" fmla="*/ 52 h 228"/>
                <a:gd name="T64" fmla="*/ 7 w 358"/>
                <a:gd name="T65" fmla="*/ 49 h 228"/>
                <a:gd name="T66" fmla="*/ 8 w 358"/>
                <a:gd name="T67" fmla="*/ 45 h 228"/>
                <a:gd name="T68" fmla="*/ 9 w 358"/>
                <a:gd name="T69" fmla="*/ 38 h 228"/>
                <a:gd name="T70" fmla="*/ 10 w 358"/>
                <a:gd name="T71" fmla="*/ 30 h 228"/>
                <a:gd name="T72" fmla="*/ 10 w 358"/>
                <a:gd name="T73" fmla="*/ 21 h 228"/>
                <a:gd name="T74" fmla="*/ 10 w 358"/>
                <a:gd name="T75" fmla="*/ 13 h 228"/>
                <a:gd name="T76" fmla="*/ 10 w 358"/>
                <a:gd name="T77" fmla="*/ 7 h 228"/>
                <a:gd name="T78" fmla="*/ 10 w 358"/>
                <a:gd name="T79" fmla="*/ 3 h 228"/>
                <a:gd name="T80" fmla="*/ 10 w 358"/>
                <a:gd name="T81" fmla="*/ 0 h 228"/>
                <a:gd name="T82" fmla="*/ 10 w 358"/>
                <a:gd name="T83" fmla="*/ 1 h 228"/>
                <a:gd name="T84" fmla="*/ 10 w 358"/>
                <a:gd name="T85" fmla="*/ 3 h 228"/>
                <a:gd name="T86" fmla="*/ 9 w 358"/>
                <a:gd name="T87" fmla="*/ 4 h 228"/>
                <a:gd name="T88" fmla="*/ 8 w 358"/>
                <a:gd name="T89" fmla="*/ 6 h 228"/>
                <a:gd name="T90" fmla="*/ 8 w 358"/>
                <a:gd name="T91" fmla="*/ 7 h 228"/>
                <a:gd name="T92" fmla="*/ 6 w 358"/>
                <a:gd name="T93" fmla="*/ 8 h 228"/>
                <a:gd name="T94" fmla="*/ 6 w 358"/>
                <a:gd name="T95" fmla="*/ 7 h 228"/>
                <a:gd name="T96" fmla="*/ 5 w 358"/>
                <a:gd name="T97" fmla="*/ 5 h 22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58"/>
                <a:gd name="T148" fmla="*/ 0 h 228"/>
                <a:gd name="T149" fmla="*/ 358 w 358"/>
                <a:gd name="T150" fmla="*/ 228 h 22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58" h="228">
                  <a:moveTo>
                    <a:pt x="182" y="22"/>
                  </a:moveTo>
                  <a:lnTo>
                    <a:pt x="166" y="26"/>
                  </a:lnTo>
                  <a:lnTo>
                    <a:pt x="152" y="30"/>
                  </a:lnTo>
                  <a:lnTo>
                    <a:pt x="137" y="34"/>
                  </a:lnTo>
                  <a:lnTo>
                    <a:pt x="122" y="39"/>
                  </a:lnTo>
                  <a:lnTo>
                    <a:pt x="107" y="42"/>
                  </a:lnTo>
                  <a:lnTo>
                    <a:pt x="93" y="46"/>
                  </a:lnTo>
                  <a:lnTo>
                    <a:pt x="77" y="48"/>
                  </a:lnTo>
                  <a:lnTo>
                    <a:pt x="63" y="52"/>
                  </a:lnTo>
                  <a:lnTo>
                    <a:pt x="60" y="52"/>
                  </a:lnTo>
                  <a:lnTo>
                    <a:pt x="53" y="53"/>
                  </a:lnTo>
                  <a:lnTo>
                    <a:pt x="45" y="57"/>
                  </a:lnTo>
                  <a:lnTo>
                    <a:pt x="35" y="64"/>
                  </a:lnTo>
                  <a:lnTo>
                    <a:pt x="24" y="72"/>
                  </a:lnTo>
                  <a:lnTo>
                    <a:pt x="14" y="83"/>
                  </a:lnTo>
                  <a:lnTo>
                    <a:pt x="5" y="96"/>
                  </a:lnTo>
                  <a:lnTo>
                    <a:pt x="2" y="115"/>
                  </a:lnTo>
                  <a:lnTo>
                    <a:pt x="0" y="132"/>
                  </a:lnTo>
                  <a:lnTo>
                    <a:pt x="2" y="147"/>
                  </a:lnTo>
                  <a:lnTo>
                    <a:pt x="7" y="160"/>
                  </a:lnTo>
                  <a:lnTo>
                    <a:pt x="14" y="174"/>
                  </a:lnTo>
                  <a:lnTo>
                    <a:pt x="19" y="181"/>
                  </a:lnTo>
                  <a:lnTo>
                    <a:pt x="25" y="188"/>
                  </a:lnTo>
                  <a:lnTo>
                    <a:pt x="29" y="192"/>
                  </a:lnTo>
                  <a:lnTo>
                    <a:pt x="32" y="194"/>
                  </a:lnTo>
                  <a:lnTo>
                    <a:pt x="35" y="197"/>
                  </a:lnTo>
                  <a:lnTo>
                    <a:pt x="46" y="204"/>
                  </a:lnTo>
                  <a:lnTo>
                    <a:pt x="62" y="211"/>
                  </a:lnTo>
                  <a:lnTo>
                    <a:pt x="87" y="221"/>
                  </a:lnTo>
                  <a:lnTo>
                    <a:pt x="117" y="226"/>
                  </a:lnTo>
                  <a:lnTo>
                    <a:pt x="154" y="228"/>
                  </a:lnTo>
                  <a:lnTo>
                    <a:pt x="196" y="224"/>
                  </a:lnTo>
                  <a:lnTo>
                    <a:pt x="244" y="214"/>
                  </a:lnTo>
                  <a:lnTo>
                    <a:pt x="286" y="192"/>
                  </a:lnTo>
                  <a:lnTo>
                    <a:pt x="317" y="162"/>
                  </a:lnTo>
                  <a:lnTo>
                    <a:pt x="337" y="127"/>
                  </a:lnTo>
                  <a:lnTo>
                    <a:pt x="350" y="91"/>
                  </a:lnTo>
                  <a:lnTo>
                    <a:pt x="355" y="56"/>
                  </a:lnTo>
                  <a:lnTo>
                    <a:pt x="358" y="27"/>
                  </a:lnTo>
                  <a:lnTo>
                    <a:pt x="358" y="6"/>
                  </a:lnTo>
                  <a:lnTo>
                    <a:pt x="358" y="0"/>
                  </a:lnTo>
                  <a:lnTo>
                    <a:pt x="353" y="1"/>
                  </a:lnTo>
                  <a:lnTo>
                    <a:pt x="338" y="8"/>
                  </a:lnTo>
                  <a:lnTo>
                    <a:pt x="317" y="16"/>
                  </a:lnTo>
                  <a:lnTo>
                    <a:pt x="293" y="25"/>
                  </a:lnTo>
                  <a:lnTo>
                    <a:pt x="264" y="30"/>
                  </a:lnTo>
                  <a:lnTo>
                    <a:pt x="235" y="32"/>
                  </a:lnTo>
                  <a:lnTo>
                    <a:pt x="206" y="31"/>
                  </a:lnTo>
                  <a:lnTo>
                    <a:pt x="182" y="22"/>
                  </a:lnTo>
                  <a:close/>
                </a:path>
              </a:pathLst>
            </a:custGeom>
            <a:solidFill>
              <a:srgbClr val="FFD9B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49" name="Freeform 116"/>
            <p:cNvSpPr>
              <a:spLocks noChangeArrowheads="1"/>
            </p:cNvSpPr>
            <p:nvPr/>
          </p:nvSpPr>
          <p:spPr bwMode="auto">
            <a:xfrm>
              <a:off x="3781" y="2590"/>
              <a:ext cx="340" cy="326"/>
            </a:xfrm>
            <a:custGeom>
              <a:avLst/>
              <a:gdLst>
                <a:gd name="T0" fmla="*/ 8 w 531"/>
                <a:gd name="T1" fmla="*/ 7 h 389"/>
                <a:gd name="T2" fmla="*/ 8 w 531"/>
                <a:gd name="T3" fmla="*/ 8 h 389"/>
                <a:gd name="T4" fmla="*/ 8 w 531"/>
                <a:gd name="T5" fmla="*/ 9 h 389"/>
                <a:gd name="T6" fmla="*/ 9 w 531"/>
                <a:gd name="T7" fmla="*/ 11 h 389"/>
                <a:gd name="T8" fmla="*/ 10 w 531"/>
                <a:gd name="T9" fmla="*/ 13 h 389"/>
                <a:gd name="T10" fmla="*/ 11 w 531"/>
                <a:gd name="T11" fmla="*/ 13 h 389"/>
                <a:gd name="T12" fmla="*/ 12 w 531"/>
                <a:gd name="T13" fmla="*/ 15 h 389"/>
                <a:gd name="T14" fmla="*/ 12 w 531"/>
                <a:gd name="T15" fmla="*/ 16 h 389"/>
                <a:gd name="T16" fmla="*/ 12 w 531"/>
                <a:gd name="T17" fmla="*/ 16 h 389"/>
                <a:gd name="T18" fmla="*/ 13 w 531"/>
                <a:gd name="T19" fmla="*/ 16 h 389"/>
                <a:gd name="T20" fmla="*/ 13 w 531"/>
                <a:gd name="T21" fmla="*/ 18 h 389"/>
                <a:gd name="T22" fmla="*/ 13 w 531"/>
                <a:gd name="T23" fmla="*/ 19 h 389"/>
                <a:gd name="T24" fmla="*/ 13 w 531"/>
                <a:gd name="T25" fmla="*/ 22 h 389"/>
                <a:gd name="T26" fmla="*/ 14 w 531"/>
                <a:gd name="T27" fmla="*/ 24 h 389"/>
                <a:gd name="T28" fmla="*/ 14 w 531"/>
                <a:gd name="T29" fmla="*/ 29 h 389"/>
                <a:gd name="T30" fmla="*/ 15 w 531"/>
                <a:gd name="T31" fmla="*/ 35 h 389"/>
                <a:gd name="T32" fmla="*/ 15 w 531"/>
                <a:gd name="T33" fmla="*/ 42 h 389"/>
                <a:gd name="T34" fmla="*/ 15 w 531"/>
                <a:gd name="T35" fmla="*/ 50 h 389"/>
                <a:gd name="T36" fmla="*/ 15 w 531"/>
                <a:gd name="T37" fmla="*/ 56 h 389"/>
                <a:gd name="T38" fmla="*/ 15 w 531"/>
                <a:gd name="T39" fmla="*/ 63 h 389"/>
                <a:gd name="T40" fmla="*/ 14 w 531"/>
                <a:gd name="T41" fmla="*/ 67 h 389"/>
                <a:gd name="T42" fmla="*/ 14 w 531"/>
                <a:gd name="T43" fmla="*/ 71 h 389"/>
                <a:gd name="T44" fmla="*/ 14 w 531"/>
                <a:gd name="T45" fmla="*/ 75 h 389"/>
                <a:gd name="T46" fmla="*/ 14 w 531"/>
                <a:gd name="T47" fmla="*/ 76 h 389"/>
                <a:gd name="T48" fmla="*/ 13 w 531"/>
                <a:gd name="T49" fmla="*/ 78 h 389"/>
                <a:gd name="T50" fmla="*/ 13 w 531"/>
                <a:gd name="T51" fmla="*/ 78 h 389"/>
                <a:gd name="T52" fmla="*/ 13 w 531"/>
                <a:gd name="T53" fmla="*/ 81 h 389"/>
                <a:gd name="T54" fmla="*/ 12 w 531"/>
                <a:gd name="T55" fmla="*/ 85 h 389"/>
                <a:gd name="T56" fmla="*/ 12 w 531"/>
                <a:gd name="T57" fmla="*/ 89 h 389"/>
                <a:gd name="T58" fmla="*/ 10 w 531"/>
                <a:gd name="T59" fmla="*/ 93 h 389"/>
                <a:gd name="T60" fmla="*/ 8 w 531"/>
                <a:gd name="T61" fmla="*/ 95 h 389"/>
                <a:gd name="T62" fmla="*/ 7 w 531"/>
                <a:gd name="T63" fmla="*/ 93 h 389"/>
                <a:gd name="T64" fmla="*/ 5 w 531"/>
                <a:gd name="T65" fmla="*/ 91 h 389"/>
                <a:gd name="T66" fmla="*/ 3 w 531"/>
                <a:gd name="T67" fmla="*/ 81 h 389"/>
                <a:gd name="T68" fmla="*/ 2 w 531"/>
                <a:gd name="T69" fmla="*/ 69 h 389"/>
                <a:gd name="T70" fmla="*/ 1 w 531"/>
                <a:gd name="T71" fmla="*/ 54 h 389"/>
                <a:gd name="T72" fmla="*/ 1 w 531"/>
                <a:gd name="T73" fmla="*/ 39 h 389"/>
                <a:gd name="T74" fmla="*/ 1 w 531"/>
                <a:gd name="T75" fmla="*/ 23 h 389"/>
                <a:gd name="T76" fmla="*/ 0 w 531"/>
                <a:gd name="T77" fmla="*/ 11 h 389"/>
                <a:gd name="T78" fmla="*/ 1 w 531"/>
                <a:gd name="T79" fmla="*/ 3 h 389"/>
                <a:gd name="T80" fmla="*/ 1 w 531"/>
                <a:gd name="T81" fmla="*/ 0 h 389"/>
                <a:gd name="T82" fmla="*/ 1 w 531"/>
                <a:gd name="T83" fmla="*/ 2 h 389"/>
                <a:gd name="T84" fmla="*/ 1 w 531"/>
                <a:gd name="T85" fmla="*/ 3 h 389"/>
                <a:gd name="T86" fmla="*/ 2 w 531"/>
                <a:gd name="T87" fmla="*/ 7 h 389"/>
                <a:gd name="T88" fmla="*/ 3 w 531"/>
                <a:gd name="T89" fmla="*/ 9 h 389"/>
                <a:gd name="T90" fmla="*/ 4 w 531"/>
                <a:gd name="T91" fmla="*/ 11 h 389"/>
                <a:gd name="T92" fmla="*/ 5 w 531"/>
                <a:gd name="T93" fmla="*/ 13 h 389"/>
                <a:gd name="T94" fmla="*/ 6 w 531"/>
                <a:gd name="T95" fmla="*/ 11 h 389"/>
                <a:gd name="T96" fmla="*/ 8 w 531"/>
                <a:gd name="T97" fmla="*/ 7 h 38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31"/>
                <a:gd name="T148" fmla="*/ 0 h 389"/>
                <a:gd name="T149" fmla="*/ 531 w 531"/>
                <a:gd name="T150" fmla="*/ 389 h 389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31" h="389">
                  <a:moveTo>
                    <a:pt x="263" y="27"/>
                  </a:moveTo>
                  <a:lnTo>
                    <a:pt x="284" y="32"/>
                  </a:lnTo>
                  <a:lnTo>
                    <a:pt x="306" y="39"/>
                  </a:lnTo>
                  <a:lnTo>
                    <a:pt x="329" y="44"/>
                  </a:lnTo>
                  <a:lnTo>
                    <a:pt x="352" y="51"/>
                  </a:lnTo>
                  <a:lnTo>
                    <a:pt x="373" y="56"/>
                  </a:lnTo>
                  <a:lnTo>
                    <a:pt x="395" y="61"/>
                  </a:lnTo>
                  <a:lnTo>
                    <a:pt x="418" y="65"/>
                  </a:lnTo>
                  <a:lnTo>
                    <a:pt x="442" y="70"/>
                  </a:lnTo>
                  <a:lnTo>
                    <a:pt x="445" y="70"/>
                  </a:lnTo>
                  <a:lnTo>
                    <a:pt x="453" y="73"/>
                  </a:lnTo>
                  <a:lnTo>
                    <a:pt x="465" y="78"/>
                  </a:lnTo>
                  <a:lnTo>
                    <a:pt x="481" y="89"/>
                  </a:lnTo>
                  <a:lnTo>
                    <a:pt x="496" y="102"/>
                  </a:lnTo>
                  <a:lnTo>
                    <a:pt x="511" y="120"/>
                  </a:lnTo>
                  <a:lnTo>
                    <a:pt x="522" y="143"/>
                  </a:lnTo>
                  <a:lnTo>
                    <a:pt x="531" y="175"/>
                  </a:lnTo>
                  <a:lnTo>
                    <a:pt x="531" y="205"/>
                  </a:lnTo>
                  <a:lnTo>
                    <a:pt x="527" y="232"/>
                  </a:lnTo>
                  <a:lnTo>
                    <a:pt x="518" y="257"/>
                  </a:lnTo>
                  <a:lnTo>
                    <a:pt x="511" y="278"/>
                  </a:lnTo>
                  <a:lnTo>
                    <a:pt x="501" y="294"/>
                  </a:lnTo>
                  <a:lnTo>
                    <a:pt x="493" y="307"/>
                  </a:lnTo>
                  <a:lnTo>
                    <a:pt x="487" y="313"/>
                  </a:lnTo>
                  <a:lnTo>
                    <a:pt x="486" y="317"/>
                  </a:lnTo>
                  <a:lnTo>
                    <a:pt x="479" y="321"/>
                  </a:lnTo>
                  <a:lnTo>
                    <a:pt x="463" y="334"/>
                  </a:lnTo>
                  <a:lnTo>
                    <a:pt x="436" y="350"/>
                  </a:lnTo>
                  <a:lnTo>
                    <a:pt x="402" y="368"/>
                  </a:lnTo>
                  <a:lnTo>
                    <a:pt x="356" y="381"/>
                  </a:lnTo>
                  <a:lnTo>
                    <a:pt x="302" y="389"/>
                  </a:lnTo>
                  <a:lnTo>
                    <a:pt x="240" y="386"/>
                  </a:lnTo>
                  <a:lnTo>
                    <a:pt x="171" y="371"/>
                  </a:lnTo>
                  <a:lnTo>
                    <a:pt x="106" y="335"/>
                  </a:lnTo>
                  <a:lnTo>
                    <a:pt x="61" y="284"/>
                  </a:lnTo>
                  <a:lnTo>
                    <a:pt x="30" y="223"/>
                  </a:lnTo>
                  <a:lnTo>
                    <a:pt x="13" y="160"/>
                  </a:lnTo>
                  <a:lnTo>
                    <a:pt x="2" y="98"/>
                  </a:lnTo>
                  <a:lnTo>
                    <a:pt x="0" y="48"/>
                  </a:lnTo>
                  <a:lnTo>
                    <a:pt x="2" y="12"/>
                  </a:lnTo>
                  <a:lnTo>
                    <a:pt x="3" y="0"/>
                  </a:lnTo>
                  <a:lnTo>
                    <a:pt x="10" y="2"/>
                  </a:lnTo>
                  <a:lnTo>
                    <a:pt x="30" y="13"/>
                  </a:lnTo>
                  <a:lnTo>
                    <a:pt x="59" y="26"/>
                  </a:lnTo>
                  <a:lnTo>
                    <a:pt x="98" y="39"/>
                  </a:lnTo>
                  <a:lnTo>
                    <a:pt x="138" y="48"/>
                  </a:lnTo>
                  <a:lnTo>
                    <a:pt x="182" y="51"/>
                  </a:lnTo>
                  <a:lnTo>
                    <a:pt x="223" y="44"/>
                  </a:lnTo>
                  <a:lnTo>
                    <a:pt x="263" y="27"/>
                  </a:lnTo>
                  <a:close/>
                </a:path>
              </a:pathLst>
            </a:custGeom>
            <a:solidFill>
              <a:srgbClr val="F5C9AD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50" name="Freeform 117"/>
            <p:cNvSpPr>
              <a:spLocks noChangeArrowheads="1"/>
            </p:cNvSpPr>
            <p:nvPr/>
          </p:nvSpPr>
          <p:spPr bwMode="auto">
            <a:xfrm>
              <a:off x="3804" y="2616"/>
              <a:ext cx="292" cy="278"/>
            </a:xfrm>
            <a:custGeom>
              <a:avLst/>
              <a:gdLst>
                <a:gd name="T0" fmla="*/ 6 w 454"/>
                <a:gd name="T1" fmla="*/ 7 h 332"/>
                <a:gd name="T2" fmla="*/ 7 w 454"/>
                <a:gd name="T3" fmla="*/ 7 h 332"/>
                <a:gd name="T4" fmla="*/ 8 w 454"/>
                <a:gd name="T5" fmla="*/ 8 h 332"/>
                <a:gd name="T6" fmla="*/ 8 w 454"/>
                <a:gd name="T7" fmla="*/ 9 h 332"/>
                <a:gd name="T8" fmla="*/ 9 w 454"/>
                <a:gd name="T9" fmla="*/ 11 h 332"/>
                <a:gd name="T10" fmla="*/ 10 w 454"/>
                <a:gd name="T11" fmla="*/ 11 h 332"/>
                <a:gd name="T12" fmla="*/ 10 w 454"/>
                <a:gd name="T13" fmla="*/ 13 h 332"/>
                <a:gd name="T14" fmla="*/ 10 w 454"/>
                <a:gd name="T15" fmla="*/ 13 h 332"/>
                <a:gd name="T16" fmla="*/ 11 w 454"/>
                <a:gd name="T17" fmla="*/ 13 h 332"/>
                <a:gd name="T18" fmla="*/ 11 w 454"/>
                <a:gd name="T19" fmla="*/ 13 h 332"/>
                <a:gd name="T20" fmla="*/ 12 w 454"/>
                <a:gd name="T21" fmla="*/ 15 h 332"/>
                <a:gd name="T22" fmla="*/ 12 w 454"/>
                <a:gd name="T23" fmla="*/ 16 h 332"/>
                <a:gd name="T24" fmla="*/ 12 w 454"/>
                <a:gd name="T25" fmla="*/ 18 h 332"/>
                <a:gd name="T26" fmla="*/ 12 w 454"/>
                <a:gd name="T27" fmla="*/ 20 h 332"/>
                <a:gd name="T28" fmla="*/ 13 w 454"/>
                <a:gd name="T29" fmla="*/ 23 h 332"/>
                <a:gd name="T30" fmla="*/ 14 w 454"/>
                <a:gd name="T31" fmla="*/ 28 h 332"/>
                <a:gd name="T32" fmla="*/ 14 w 454"/>
                <a:gd name="T33" fmla="*/ 37 h 332"/>
                <a:gd name="T34" fmla="*/ 14 w 454"/>
                <a:gd name="T35" fmla="*/ 42 h 332"/>
                <a:gd name="T36" fmla="*/ 14 w 454"/>
                <a:gd name="T37" fmla="*/ 49 h 332"/>
                <a:gd name="T38" fmla="*/ 14 w 454"/>
                <a:gd name="T39" fmla="*/ 53 h 332"/>
                <a:gd name="T40" fmla="*/ 13 w 454"/>
                <a:gd name="T41" fmla="*/ 58 h 332"/>
                <a:gd name="T42" fmla="*/ 12 w 454"/>
                <a:gd name="T43" fmla="*/ 60 h 332"/>
                <a:gd name="T44" fmla="*/ 12 w 454"/>
                <a:gd name="T45" fmla="*/ 63 h 332"/>
                <a:gd name="T46" fmla="*/ 12 w 454"/>
                <a:gd name="T47" fmla="*/ 64 h 332"/>
                <a:gd name="T48" fmla="*/ 12 w 454"/>
                <a:gd name="T49" fmla="*/ 65 h 332"/>
                <a:gd name="T50" fmla="*/ 12 w 454"/>
                <a:gd name="T51" fmla="*/ 67 h 332"/>
                <a:gd name="T52" fmla="*/ 12 w 454"/>
                <a:gd name="T53" fmla="*/ 69 h 332"/>
                <a:gd name="T54" fmla="*/ 11 w 454"/>
                <a:gd name="T55" fmla="*/ 72 h 332"/>
                <a:gd name="T56" fmla="*/ 10 w 454"/>
                <a:gd name="T57" fmla="*/ 75 h 332"/>
                <a:gd name="T58" fmla="*/ 9 w 454"/>
                <a:gd name="T59" fmla="*/ 78 h 332"/>
                <a:gd name="T60" fmla="*/ 8 w 454"/>
                <a:gd name="T61" fmla="*/ 80 h 332"/>
                <a:gd name="T62" fmla="*/ 6 w 454"/>
                <a:gd name="T63" fmla="*/ 80 h 332"/>
                <a:gd name="T64" fmla="*/ 4 w 454"/>
                <a:gd name="T65" fmla="*/ 77 h 332"/>
                <a:gd name="T66" fmla="*/ 3 w 454"/>
                <a:gd name="T67" fmla="*/ 69 h 332"/>
                <a:gd name="T68" fmla="*/ 2 w 454"/>
                <a:gd name="T69" fmla="*/ 59 h 332"/>
                <a:gd name="T70" fmla="*/ 1 w 454"/>
                <a:gd name="T71" fmla="*/ 46 h 332"/>
                <a:gd name="T72" fmla="*/ 1 w 454"/>
                <a:gd name="T73" fmla="*/ 33 h 332"/>
                <a:gd name="T74" fmla="*/ 1 w 454"/>
                <a:gd name="T75" fmla="*/ 19 h 332"/>
                <a:gd name="T76" fmla="*/ 0 w 454"/>
                <a:gd name="T77" fmla="*/ 9 h 332"/>
                <a:gd name="T78" fmla="*/ 1 w 454"/>
                <a:gd name="T79" fmla="*/ 3 h 332"/>
                <a:gd name="T80" fmla="*/ 1 w 454"/>
                <a:gd name="T81" fmla="*/ 0 h 332"/>
                <a:gd name="T82" fmla="*/ 1 w 454"/>
                <a:gd name="T83" fmla="*/ 3 h 332"/>
                <a:gd name="T84" fmla="*/ 1 w 454"/>
                <a:gd name="T85" fmla="*/ 3 h 332"/>
                <a:gd name="T86" fmla="*/ 2 w 454"/>
                <a:gd name="T87" fmla="*/ 6 h 332"/>
                <a:gd name="T88" fmla="*/ 3 w 454"/>
                <a:gd name="T89" fmla="*/ 8 h 332"/>
                <a:gd name="T90" fmla="*/ 4 w 454"/>
                <a:gd name="T91" fmla="*/ 9 h 332"/>
                <a:gd name="T92" fmla="*/ 5 w 454"/>
                <a:gd name="T93" fmla="*/ 11 h 332"/>
                <a:gd name="T94" fmla="*/ 6 w 454"/>
                <a:gd name="T95" fmla="*/ 9 h 332"/>
                <a:gd name="T96" fmla="*/ 6 w 454"/>
                <a:gd name="T97" fmla="*/ 7 h 3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54"/>
                <a:gd name="T148" fmla="*/ 0 h 332"/>
                <a:gd name="T149" fmla="*/ 454 w 454"/>
                <a:gd name="T150" fmla="*/ 332 h 3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54" h="332">
                  <a:moveTo>
                    <a:pt x="226" y="25"/>
                  </a:moveTo>
                  <a:lnTo>
                    <a:pt x="243" y="29"/>
                  </a:lnTo>
                  <a:lnTo>
                    <a:pt x="262" y="34"/>
                  </a:lnTo>
                  <a:lnTo>
                    <a:pt x="281" y="39"/>
                  </a:lnTo>
                  <a:lnTo>
                    <a:pt x="301" y="45"/>
                  </a:lnTo>
                  <a:lnTo>
                    <a:pt x="319" y="47"/>
                  </a:lnTo>
                  <a:lnTo>
                    <a:pt x="339" y="51"/>
                  </a:lnTo>
                  <a:lnTo>
                    <a:pt x="358" y="55"/>
                  </a:lnTo>
                  <a:lnTo>
                    <a:pt x="378" y="59"/>
                  </a:lnTo>
                  <a:lnTo>
                    <a:pt x="380" y="59"/>
                  </a:lnTo>
                  <a:lnTo>
                    <a:pt x="388" y="61"/>
                  </a:lnTo>
                  <a:lnTo>
                    <a:pt x="398" y="65"/>
                  </a:lnTo>
                  <a:lnTo>
                    <a:pt x="412" y="75"/>
                  </a:lnTo>
                  <a:lnTo>
                    <a:pt x="425" y="86"/>
                  </a:lnTo>
                  <a:lnTo>
                    <a:pt x="437" y="102"/>
                  </a:lnTo>
                  <a:lnTo>
                    <a:pt x="447" y="122"/>
                  </a:lnTo>
                  <a:lnTo>
                    <a:pt x="454" y="149"/>
                  </a:lnTo>
                  <a:lnTo>
                    <a:pt x="454" y="175"/>
                  </a:lnTo>
                  <a:lnTo>
                    <a:pt x="452" y="199"/>
                  </a:lnTo>
                  <a:lnTo>
                    <a:pt x="444" y="219"/>
                  </a:lnTo>
                  <a:lnTo>
                    <a:pt x="439" y="238"/>
                  </a:lnTo>
                  <a:lnTo>
                    <a:pt x="430" y="251"/>
                  </a:lnTo>
                  <a:lnTo>
                    <a:pt x="423" y="261"/>
                  </a:lnTo>
                  <a:lnTo>
                    <a:pt x="418" y="268"/>
                  </a:lnTo>
                  <a:lnTo>
                    <a:pt x="416" y="270"/>
                  </a:lnTo>
                  <a:lnTo>
                    <a:pt x="411" y="273"/>
                  </a:lnTo>
                  <a:lnTo>
                    <a:pt x="397" y="285"/>
                  </a:lnTo>
                  <a:lnTo>
                    <a:pt x="374" y="298"/>
                  </a:lnTo>
                  <a:lnTo>
                    <a:pt x="344" y="313"/>
                  </a:lnTo>
                  <a:lnTo>
                    <a:pt x="305" y="324"/>
                  </a:lnTo>
                  <a:lnTo>
                    <a:pt x="258" y="332"/>
                  </a:lnTo>
                  <a:lnTo>
                    <a:pt x="205" y="329"/>
                  </a:lnTo>
                  <a:lnTo>
                    <a:pt x="145" y="316"/>
                  </a:lnTo>
                  <a:lnTo>
                    <a:pt x="89" y="286"/>
                  </a:lnTo>
                  <a:lnTo>
                    <a:pt x="51" y="243"/>
                  </a:lnTo>
                  <a:lnTo>
                    <a:pt x="24" y="191"/>
                  </a:lnTo>
                  <a:lnTo>
                    <a:pt x="10" y="137"/>
                  </a:lnTo>
                  <a:lnTo>
                    <a:pt x="1" y="85"/>
                  </a:lnTo>
                  <a:lnTo>
                    <a:pt x="0" y="41"/>
                  </a:lnTo>
                  <a:lnTo>
                    <a:pt x="1" y="11"/>
                  </a:lnTo>
                  <a:lnTo>
                    <a:pt x="3" y="0"/>
                  </a:lnTo>
                  <a:lnTo>
                    <a:pt x="8" y="3"/>
                  </a:lnTo>
                  <a:lnTo>
                    <a:pt x="25" y="12"/>
                  </a:lnTo>
                  <a:lnTo>
                    <a:pt x="51" y="22"/>
                  </a:lnTo>
                  <a:lnTo>
                    <a:pt x="83" y="34"/>
                  </a:lnTo>
                  <a:lnTo>
                    <a:pt x="118" y="41"/>
                  </a:lnTo>
                  <a:lnTo>
                    <a:pt x="157" y="45"/>
                  </a:lnTo>
                  <a:lnTo>
                    <a:pt x="192" y="39"/>
                  </a:lnTo>
                  <a:lnTo>
                    <a:pt x="226" y="25"/>
                  </a:lnTo>
                  <a:close/>
                </a:path>
              </a:pathLst>
            </a:custGeom>
            <a:solidFill>
              <a:srgbClr val="F7CFB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51" name="Freeform 118"/>
            <p:cNvSpPr>
              <a:spLocks noChangeArrowheads="1"/>
            </p:cNvSpPr>
            <p:nvPr/>
          </p:nvSpPr>
          <p:spPr bwMode="auto">
            <a:xfrm>
              <a:off x="3829" y="2640"/>
              <a:ext cx="242" cy="232"/>
            </a:xfrm>
            <a:custGeom>
              <a:avLst/>
              <a:gdLst>
                <a:gd name="T0" fmla="*/ 5 w 378"/>
                <a:gd name="T1" fmla="*/ 6 h 278"/>
                <a:gd name="T2" fmla="*/ 6 w 378"/>
                <a:gd name="T3" fmla="*/ 7 h 278"/>
                <a:gd name="T4" fmla="*/ 6 w 378"/>
                <a:gd name="T5" fmla="*/ 8 h 278"/>
                <a:gd name="T6" fmla="*/ 6 w 378"/>
                <a:gd name="T7" fmla="*/ 8 h 278"/>
                <a:gd name="T8" fmla="*/ 7 w 378"/>
                <a:gd name="T9" fmla="*/ 9 h 278"/>
                <a:gd name="T10" fmla="*/ 8 w 378"/>
                <a:gd name="T11" fmla="*/ 9 h 278"/>
                <a:gd name="T12" fmla="*/ 8 w 378"/>
                <a:gd name="T13" fmla="*/ 11 h 278"/>
                <a:gd name="T14" fmla="*/ 8 w 378"/>
                <a:gd name="T15" fmla="*/ 11 h 278"/>
                <a:gd name="T16" fmla="*/ 8 w 378"/>
                <a:gd name="T17" fmla="*/ 13 h 278"/>
                <a:gd name="T18" fmla="*/ 9 w 378"/>
                <a:gd name="T19" fmla="*/ 13 h 278"/>
                <a:gd name="T20" fmla="*/ 9 w 378"/>
                <a:gd name="T21" fmla="*/ 13 h 278"/>
                <a:gd name="T22" fmla="*/ 9 w 378"/>
                <a:gd name="T23" fmla="*/ 13 h 278"/>
                <a:gd name="T24" fmla="*/ 10 w 378"/>
                <a:gd name="T25" fmla="*/ 15 h 278"/>
                <a:gd name="T26" fmla="*/ 10 w 378"/>
                <a:gd name="T27" fmla="*/ 18 h 278"/>
                <a:gd name="T28" fmla="*/ 10 w 378"/>
                <a:gd name="T29" fmla="*/ 20 h 278"/>
                <a:gd name="T30" fmla="*/ 11 w 378"/>
                <a:gd name="T31" fmla="*/ 24 h 278"/>
                <a:gd name="T32" fmla="*/ 11 w 378"/>
                <a:gd name="T33" fmla="*/ 30 h 278"/>
                <a:gd name="T34" fmla="*/ 11 w 378"/>
                <a:gd name="T35" fmla="*/ 35 h 278"/>
                <a:gd name="T36" fmla="*/ 11 w 378"/>
                <a:gd name="T37" fmla="*/ 40 h 278"/>
                <a:gd name="T38" fmla="*/ 11 w 378"/>
                <a:gd name="T39" fmla="*/ 44 h 278"/>
                <a:gd name="T40" fmla="*/ 10 w 378"/>
                <a:gd name="T41" fmla="*/ 48 h 278"/>
                <a:gd name="T42" fmla="*/ 10 w 378"/>
                <a:gd name="T43" fmla="*/ 49 h 278"/>
                <a:gd name="T44" fmla="*/ 10 w 378"/>
                <a:gd name="T45" fmla="*/ 52 h 278"/>
                <a:gd name="T46" fmla="*/ 10 w 378"/>
                <a:gd name="T47" fmla="*/ 53 h 278"/>
                <a:gd name="T48" fmla="*/ 10 w 378"/>
                <a:gd name="T49" fmla="*/ 53 h 278"/>
                <a:gd name="T50" fmla="*/ 10 w 378"/>
                <a:gd name="T51" fmla="*/ 54 h 278"/>
                <a:gd name="T52" fmla="*/ 9 w 378"/>
                <a:gd name="T53" fmla="*/ 57 h 278"/>
                <a:gd name="T54" fmla="*/ 8 w 378"/>
                <a:gd name="T55" fmla="*/ 58 h 278"/>
                <a:gd name="T56" fmla="*/ 8 w 378"/>
                <a:gd name="T57" fmla="*/ 63 h 278"/>
                <a:gd name="T58" fmla="*/ 7 w 378"/>
                <a:gd name="T59" fmla="*/ 65 h 278"/>
                <a:gd name="T60" fmla="*/ 6 w 378"/>
                <a:gd name="T61" fmla="*/ 65 h 278"/>
                <a:gd name="T62" fmla="*/ 5 w 378"/>
                <a:gd name="T63" fmla="*/ 65 h 278"/>
                <a:gd name="T64" fmla="*/ 3 w 378"/>
                <a:gd name="T65" fmla="*/ 63 h 278"/>
                <a:gd name="T66" fmla="*/ 2 w 378"/>
                <a:gd name="T67" fmla="*/ 57 h 278"/>
                <a:gd name="T68" fmla="*/ 1 w 378"/>
                <a:gd name="T69" fmla="*/ 48 h 278"/>
                <a:gd name="T70" fmla="*/ 1 w 378"/>
                <a:gd name="T71" fmla="*/ 38 h 278"/>
                <a:gd name="T72" fmla="*/ 1 w 378"/>
                <a:gd name="T73" fmla="*/ 28 h 278"/>
                <a:gd name="T74" fmla="*/ 1 w 378"/>
                <a:gd name="T75" fmla="*/ 16 h 278"/>
                <a:gd name="T76" fmla="*/ 0 w 378"/>
                <a:gd name="T77" fmla="*/ 8 h 278"/>
                <a:gd name="T78" fmla="*/ 0 w 378"/>
                <a:gd name="T79" fmla="*/ 3 h 278"/>
                <a:gd name="T80" fmla="*/ 1 w 378"/>
                <a:gd name="T81" fmla="*/ 0 h 278"/>
                <a:gd name="T82" fmla="*/ 1 w 378"/>
                <a:gd name="T83" fmla="*/ 2 h 278"/>
                <a:gd name="T84" fmla="*/ 1 w 378"/>
                <a:gd name="T85" fmla="*/ 3 h 278"/>
                <a:gd name="T86" fmla="*/ 1 w 378"/>
                <a:gd name="T87" fmla="*/ 5 h 278"/>
                <a:gd name="T88" fmla="*/ 2 w 378"/>
                <a:gd name="T89" fmla="*/ 7 h 278"/>
                <a:gd name="T90" fmla="*/ 3 w 378"/>
                <a:gd name="T91" fmla="*/ 8 h 278"/>
                <a:gd name="T92" fmla="*/ 3 w 378"/>
                <a:gd name="T93" fmla="*/ 9 h 278"/>
                <a:gd name="T94" fmla="*/ 4 w 378"/>
                <a:gd name="T95" fmla="*/ 8 h 278"/>
                <a:gd name="T96" fmla="*/ 5 w 378"/>
                <a:gd name="T97" fmla="*/ 6 h 27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78"/>
                <a:gd name="T148" fmla="*/ 0 h 278"/>
                <a:gd name="T149" fmla="*/ 378 w 378"/>
                <a:gd name="T150" fmla="*/ 278 h 27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78" h="278">
                  <a:moveTo>
                    <a:pt x="186" y="22"/>
                  </a:moveTo>
                  <a:lnTo>
                    <a:pt x="202" y="26"/>
                  </a:lnTo>
                  <a:lnTo>
                    <a:pt x="217" y="30"/>
                  </a:lnTo>
                  <a:lnTo>
                    <a:pt x="233" y="34"/>
                  </a:lnTo>
                  <a:lnTo>
                    <a:pt x="250" y="38"/>
                  </a:lnTo>
                  <a:lnTo>
                    <a:pt x="265" y="40"/>
                  </a:lnTo>
                  <a:lnTo>
                    <a:pt x="281" y="44"/>
                  </a:lnTo>
                  <a:lnTo>
                    <a:pt x="296" y="47"/>
                  </a:lnTo>
                  <a:lnTo>
                    <a:pt x="313" y="51"/>
                  </a:lnTo>
                  <a:lnTo>
                    <a:pt x="315" y="51"/>
                  </a:lnTo>
                  <a:lnTo>
                    <a:pt x="320" y="53"/>
                  </a:lnTo>
                  <a:lnTo>
                    <a:pt x="329" y="56"/>
                  </a:lnTo>
                  <a:lnTo>
                    <a:pt x="342" y="64"/>
                  </a:lnTo>
                  <a:lnTo>
                    <a:pt x="351" y="73"/>
                  </a:lnTo>
                  <a:lnTo>
                    <a:pt x="363" y="86"/>
                  </a:lnTo>
                  <a:lnTo>
                    <a:pt x="371" y="103"/>
                  </a:lnTo>
                  <a:lnTo>
                    <a:pt x="378" y="125"/>
                  </a:lnTo>
                  <a:lnTo>
                    <a:pt x="378" y="147"/>
                  </a:lnTo>
                  <a:lnTo>
                    <a:pt x="375" y="167"/>
                  </a:lnTo>
                  <a:lnTo>
                    <a:pt x="370" y="184"/>
                  </a:lnTo>
                  <a:lnTo>
                    <a:pt x="364" y="200"/>
                  </a:lnTo>
                  <a:lnTo>
                    <a:pt x="357" y="210"/>
                  </a:lnTo>
                  <a:lnTo>
                    <a:pt x="351" y="219"/>
                  </a:lnTo>
                  <a:lnTo>
                    <a:pt x="346" y="224"/>
                  </a:lnTo>
                  <a:lnTo>
                    <a:pt x="346" y="227"/>
                  </a:lnTo>
                  <a:lnTo>
                    <a:pt x="342" y="230"/>
                  </a:lnTo>
                  <a:lnTo>
                    <a:pt x="330" y="239"/>
                  </a:lnTo>
                  <a:lnTo>
                    <a:pt x="311" y="251"/>
                  </a:lnTo>
                  <a:lnTo>
                    <a:pt x="285" y="264"/>
                  </a:lnTo>
                  <a:lnTo>
                    <a:pt x="251" y="273"/>
                  </a:lnTo>
                  <a:lnTo>
                    <a:pt x="215" y="278"/>
                  </a:lnTo>
                  <a:lnTo>
                    <a:pt x="169" y="277"/>
                  </a:lnTo>
                  <a:lnTo>
                    <a:pt x="120" y="266"/>
                  </a:lnTo>
                  <a:lnTo>
                    <a:pt x="73" y="240"/>
                  </a:lnTo>
                  <a:lnTo>
                    <a:pt x="41" y="204"/>
                  </a:lnTo>
                  <a:lnTo>
                    <a:pt x="20" y="160"/>
                  </a:lnTo>
                  <a:lnTo>
                    <a:pt x="7" y="115"/>
                  </a:lnTo>
                  <a:lnTo>
                    <a:pt x="1" y="70"/>
                  </a:lnTo>
                  <a:lnTo>
                    <a:pt x="0" y="34"/>
                  </a:lnTo>
                  <a:lnTo>
                    <a:pt x="0" y="9"/>
                  </a:lnTo>
                  <a:lnTo>
                    <a:pt x="1" y="0"/>
                  </a:lnTo>
                  <a:lnTo>
                    <a:pt x="6" y="2"/>
                  </a:lnTo>
                  <a:lnTo>
                    <a:pt x="20" y="9"/>
                  </a:lnTo>
                  <a:lnTo>
                    <a:pt x="41" y="18"/>
                  </a:lnTo>
                  <a:lnTo>
                    <a:pt x="68" y="29"/>
                  </a:lnTo>
                  <a:lnTo>
                    <a:pt x="96" y="35"/>
                  </a:lnTo>
                  <a:lnTo>
                    <a:pt x="128" y="38"/>
                  </a:lnTo>
                  <a:lnTo>
                    <a:pt x="158" y="34"/>
                  </a:lnTo>
                  <a:lnTo>
                    <a:pt x="186" y="22"/>
                  </a:lnTo>
                  <a:close/>
                </a:path>
              </a:pathLst>
            </a:custGeom>
            <a:solidFill>
              <a:srgbClr val="FAD4B8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52" name="Freeform 119"/>
            <p:cNvSpPr>
              <a:spLocks noChangeArrowheads="1"/>
            </p:cNvSpPr>
            <p:nvPr/>
          </p:nvSpPr>
          <p:spPr bwMode="auto">
            <a:xfrm>
              <a:off x="3851" y="2667"/>
              <a:ext cx="194" cy="185"/>
            </a:xfrm>
            <a:custGeom>
              <a:avLst/>
              <a:gdLst>
                <a:gd name="T0" fmla="*/ 4 w 304"/>
                <a:gd name="T1" fmla="*/ 4 h 222"/>
                <a:gd name="T2" fmla="*/ 4 w 304"/>
                <a:gd name="T3" fmla="*/ 5 h 222"/>
                <a:gd name="T4" fmla="*/ 5 w 304"/>
                <a:gd name="T5" fmla="*/ 6 h 222"/>
                <a:gd name="T6" fmla="*/ 5 w 304"/>
                <a:gd name="T7" fmla="*/ 6 h 222"/>
                <a:gd name="T8" fmla="*/ 5 w 304"/>
                <a:gd name="T9" fmla="*/ 7 h 222"/>
                <a:gd name="T10" fmla="*/ 6 w 304"/>
                <a:gd name="T11" fmla="*/ 8 h 222"/>
                <a:gd name="T12" fmla="*/ 6 w 304"/>
                <a:gd name="T13" fmla="*/ 8 h 222"/>
                <a:gd name="T14" fmla="*/ 7 w 304"/>
                <a:gd name="T15" fmla="*/ 9 h 222"/>
                <a:gd name="T16" fmla="*/ 7 w 304"/>
                <a:gd name="T17" fmla="*/ 10 h 222"/>
                <a:gd name="T18" fmla="*/ 7 w 304"/>
                <a:gd name="T19" fmla="*/ 10 h 222"/>
                <a:gd name="T20" fmla="*/ 7 w 304"/>
                <a:gd name="T21" fmla="*/ 10 h 222"/>
                <a:gd name="T22" fmla="*/ 7 w 304"/>
                <a:gd name="T23" fmla="*/ 11 h 222"/>
                <a:gd name="T24" fmla="*/ 8 w 304"/>
                <a:gd name="T25" fmla="*/ 12 h 222"/>
                <a:gd name="T26" fmla="*/ 8 w 304"/>
                <a:gd name="T27" fmla="*/ 13 h 222"/>
                <a:gd name="T28" fmla="*/ 8 w 304"/>
                <a:gd name="T29" fmla="*/ 16 h 222"/>
                <a:gd name="T30" fmla="*/ 8 w 304"/>
                <a:gd name="T31" fmla="*/ 19 h 222"/>
                <a:gd name="T32" fmla="*/ 8 w 304"/>
                <a:gd name="T33" fmla="*/ 23 h 222"/>
                <a:gd name="T34" fmla="*/ 8 w 304"/>
                <a:gd name="T35" fmla="*/ 28 h 222"/>
                <a:gd name="T36" fmla="*/ 8 w 304"/>
                <a:gd name="T37" fmla="*/ 32 h 222"/>
                <a:gd name="T38" fmla="*/ 8 w 304"/>
                <a:gd name="T39" fmla="*/ 34 h 222"/>
                <a:gd name="T40" fmla="*/ 8 w 304"/>
                <a:gd name="T41" fmla="*/ 38 h 222"/>
                <a:gd name="T42" fmla="*/ 8 w 304"/>
                <a:gd name="T43" fmla="*/ 39 h 222"/>
                <a:gd name="T44" fmla="*/ 8 w 304"/>
                <a:gd name="T45" fmla="*/ 41 h 222"/>
                <a:gd name="T46" fmla="*/ 8 w 304"/>
                <a:gd name="T47" fmla="*/ 42 h 222"/>
                <a:gd name="T48" fmla="*/ 8 w 304"/>
                <a:gd name="T49" fmla="*/ 43 h 222"/>
                <a:gd name="T50" fmla="*/ 8 w 304"/>
                <a:gd name="T51" fmla="*/ 43 h 222"/>
                <a:gd name="T52" fmla="*/ 7 w 304"/>
                <a:gd name="T53" fmla="*/ 45 h 222"/>
                <a:gd name="T54" fmla="*/ 7 w 304"/>
                <a:gd name="T55" fmla="*/ 47 h 222"/>
                <a:gd name="T56" fmla="*/ 6 w 304"/>
                <a:gd name="T57" fmla="*/ 49 h 222"/>
                <a:gd name="T58" fmla="*/ 5 w 304"/>
                <a:gd name="T59" fmla="*/ 51 h 222"/>
                <a:gd name="T60" fmla="*/ 5 w 304"/>
                <a:gd name="T61" fmla="*/ 52 h 222"/>
                <a:gd name="T62" fmla="*/ 4 w 304"/>
                <a:gd name="T63" fmla="*/ 52 h 222"/>
                <a:gd name="T64" fmla="*/ 3 w 304"/>
                <a:gd name="T65" fmla="*/ 49 h 222"/>
                <a:gd name="T66" fmla="*/ 2 w 304"/>
                <a:gd name="T67" fmla="*/ 45 h 222"/>
                <a:gd name="T68" fmla="*/ 1 w 304"/>
                <a:gd name="T69" fmla="*/ 38 h 222"/>
                <a:gd name="T70" fmla="*/ 1 w 304"/>
                <a:gd name="T71" fmla="*/ 30 h 222"/>
                <a:gd name="T72" fmla="*/ 1 w 304"/>
                <a:gd name="T73" fmla="*/ 22 h 222"/>
                <a:gd name="T74" fmla="*/ 1 w 304"/>
                <a:gd name="T75" fmla="*/ 13 h 222"/>
                <a:gd name="T76" fmla="*/ 0 w 304"/>
                <a:gd name="T77" fmla="*/ 7 h 222"/>
                <a:gd name="T78" fmla="*/ 0 w 304"/>
                <a:gd name="T79" fmla="*/ 3 h 222"/>
                <a:gd name="T80" fmla="*/ 1 w 304"/>
                <a:gd name="T81" fmla="*/ 0 h 222"/>
                <a:gd name="T82" fmla="*/ 1 w 304"/>
                <a:gd name="T83" fmla="*/ 1 h 222"/>
                <a:gd name="T84" fmla="*/ 1 w 304"/>
                <a:gd name="T85" fmla="*/ 3 h 222"/>
                <a:gd name="T86" fmla="*/ 1 w 304"/>
                <a:gd name="T87" fmla="*/ 3 h 222"/>
                <a:gd name="T88" fmla="*/ 2 w 304"/>
                <a:gd name="T89" fmla="*/ 5 h 222"/>
                <a:gd name="T90" fmla="*/ 2 w 304"/>
                <a:gd name="T91" fmla="*/ 7 h 222"/>
                <a:gd name="T92" fmla="*/ 3 w 304"/>
                <a:gd name="T93" fmla="*/ 7 h 222"/>
                <a:gd name="T94" fmla="*/ 3 w 304"/>
                <a:gd name="T95" fmla="*/ 6 h 222"/>
                <a:gd name="T96" fmla="*/ 4 w 304"/>
                <a:gd name="T97" fmla="*/ 4 h 22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04"/>
                <a:gd name="T148" fmla="*/ 0 h 222"/>
                <a:gd name="T149" fmla="*/ 304 w 304"/>
                <a:gd name="T150" fmla="*/ 222 h 22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04" h="222">
                  <a:moveTo>
                    <a:pt x="151" y="17"/>
                  </a:moveTo>
                  <a:lnTo>
                    <a:pt x="163" y="20"/>
                  </a:lnTo>
                  <a:lnTo>
                    <a:pt x="175" y="24"/>
                  </a:lnTo>
                  <a:lnTo>
                    <a:pt x="188" y="26"/>
                  </a:lnTo>
                  <a:lnTo>
                    <a:pt x="201" y="30"/>
                  </a:lnTo>
                  <a:lnTo>
                    <a:pt x="213" y="33"/>
                  </a:lnTo>
                  <a:lnTo>
                    <a:pt x="226" y="35"/>
                  </a:lnTo>
                  <a:lnTo>
                    <a:pt x="239" y="38"/>
                  </a:lnTo>
                  <a:lnTo>
                    <a:pt x="252" y="42"/>
                  </a:lnTo>
                  <a:lnTo>
                    <a:pt x="253" y="42"/>
                  </a:lnTo>
                  <a:lnTo>
                    <a:pt x="259" y="43"/>
                  </a:lnTo>
                  <a:lnTo>
                    <a:pt x="266" y="46"/>
                  </a:lnTo>
                  <a:lnTo>
                    <a:pt x="274" y="52"/>
                  </a:lnTo>
                  <a:lnTo>
                    <a:pt x="283" y="59"/>
                  </a:lnTo>
                  <a:lnTo>
                    <a:pt x="291" y="69"/>
                  </a:lnTo>
                  <a:lnTo>
                    <a:pt x="298" y="82"/>
                  </a:lnTo>
                  <a:lnTo>
                    <a:pt x="304" y="101"/>
                  </a:lnTo>
                  <a:lnTo>
                    <a:pt x="304" y="118"/>
                  </a:lnTo>
                  <a:lnTo>
                    <a:pt x="301" y="133"/>
                  </a:lnTo>
                  <a:lnTo>
                    <a:pt x="297" y="146"/>
                  </a:lnTo>
                  <a:lnTo>
                    <a:pt x="292" y="159"/>
                  </a:lnTo>
                  <a:lnTo>
                    <a:pt x="285" y="167"/>
                  </a:lnTo>
                  <a:lnTo>
                    <a:pt x="281" y="175"/>
                  </a:lnTo>
                  <a:lnTo>
                    <a:pt x="277" y="179"/>
                  </a:lnTo>
                  <a:lnTo>
                    <a:pt x="277" y="182"/>
                  </a:lnTo>
                  <a:lnTo>
                    <a:pt x="273" y="184"/>
                  </a:lnTo>
                  <a:lnTo>
                    <a:pt x="264" y="191"/>
                  </a:lnTo>
                  <a:lnTo>
                    <a:pt x="249" y="200"/>
                  </a:lnTo>
                  <a:lnTo>
                    <a:pt x="229" y="210"/>
                  </a:lnTo>
                  <a:lnTo>
                    <a:pt x="202" y="217"/>
                  </a:lnTo>
                  <a:lnTo>
                    <a:pt x="172" y="222"/>
                  </a:lnTo>
                  <a:lnTo>
                    <a:pt x="137" y="221"/>
                  </a:lnTo>
                  <a:lnTo>
                    <a:pt x="98" y="213"/>
                  </a:lnTo>
                  <a:lnTo>
                    <a:pt x="60" y="191"/>
                  </a:lnTo>
                  <a:lnTo>
                    <a:pt x="34" y="162"/>
                  </a:lnTo>
                  <a:lnTo>
                    <a:pt x="16" y="127"/>
                  </a:lnTo>
                  <a:lnTo>
                    <a:pt x="7" y="92"/>
                  </a:lnTo>
                  <a:lnTo>
                    <a:pt x="2" y="56"/>
                  </a:lnTo>
                  <a:lnTo>
                    <a:pt x="0" y="28"/>
                  </a:lnTo>
                  <a:lnTo>
                    <a:pt x="0" y="7"/>
                  </a:lnTo>
                  <a:lnTo>
                    <a:pt x="2" y="0"/>
                  </a:lnTo>
                  <a:lnTo>
                    <a:pt x="4" y="1"/>
                  </a:lnTo>
                  <a:lnTo>
                    <a:pt x="17" y="7"/>
                  </a:lnTo>
                  <a:lnTo>
                    <a:pt x="34" y="15"/>
                  </a:lnTo>
                  <a:lnTo>
                    <a:pt x="55" y="22"/>
                  </a:lnTo>
                  <a:lnTo>
                    <a:pt x="79" y="28"/>
                  </a:lnTo>
                  <a:lnTo>
                    <a:pt x="105" y="30"/>
                  </a:lnTo>
                  <a:lnTo>
                    <a:pt x="129" y="26"/>
                  </a:lnTo>
                  <a:lnTo>
                    <a:pt x="151" y="17"/>
                  </a:lnTo>
                  <a:close/>
                </a:path>
              </a:pathLst>
            </a:custGeom>
            <a:solidFill>
              <a:srgbClr val="FFD9B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53" name="Freeform 120"/>
            <p:cNvSpPr>
              <a:spLocks noChangeArrowheads="1"/>
            </p:cNvSpPr>
            <p:nvPr/>
          </p:nvSpPr>
          <p:spPr bwMode="auto">
            <a:xfrm>
              <a:off x="4200" y="2533"/>
              <a:ext cx="58" cy="69"/>
            </a:xfrm>
            <a:custGeom>
              <a:avLst/>
              <a:gdLst>
                <a:gd name="T0" fmla="*/ 0 w 91"/>
                <a:gd name="T1" fmla="*/ 20 h 82"/>
                <a:gd name="T2" fmla="*/ 1 w 91"/>
                <a:gd name="T3" fmla="*/ 20 h 82"/>
                <a:gd name="T4" fmla="*/ 1 w 91"/>
                <a:gd name="T5" fmla="*/ 18 h 82"/>
                <a:gd name="T6" fmla="*/ 1 w 91"/>
                <a:gd name="T7" fmla="*/ 16 h 82"/>
                <a:gd name="T8" fmla="*/ 1 w 91"/>
                <a:gd name="T9" fmla="*/ 13 h 82"/>
                <a:gd name="T10" fmla="*/ 1 w 91"/>
                <a:gd name="T11" fmla="*/ 10 h 82"/>
                <a:gd name="T12" fmla="*/ 2 w 91"/>
                <a:gd name="T13" fmla="*/ 8 h 82"/>
                <a:gd name="T14" fmla="*/ 2 w 91"/>
                <a:gd name="T15" fmla="*/ 7 h 82"/>
                <a:gd name="T16" fmla="*/ 3 w 91"/>
                <a:gd name="T17" fmla="*/ 7 h 82"/>
                <a:gd name="T18" fmla="*/ 3 w 91"/>
                <a:gd name="T19" fmla="*/ 6 h 82"/>
                <a:gd name="T20" fmla="*/ 3 w 91"/>
                <a:gd name="T21" fmla="*/ 3 h 82"/>
                <a:gd name="T22" fmla="*/ 3 w 91"/>
                <a:gd name="T23" fmla="*/ 3 h 82"/>
                <a:gd name="T24" fmla="*/ 2 w 91"/>
                <a:gd name="T25" fmla="*/ 0 h 82"/>
                <a:gd name="T26" fmla="*/ 2 w 91"/>
                <a:gd name="T27" fmla="*/ 2 h 82"/>
                <a:gd name="T28" fmla="*/ 1 w 91"/>
                <a:gd name="T29" fmla="*/ 3 h 82"/>
                <a:gd name="T30" fmla="*/ 1 w 91"/>
                <a:gd name="T31" fmla="*/ 9 h 82"/>
                <a:gd name="T32" fmla="*/ 0 w 91"/>
                <a:gd name="T33" fmla="*/ 20 h 8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91"/>
                <a:gd name="T52" fmla="*/ 0 h 82"/>
                <a:gd name="T53" fmla="*/ 91 w 91"/>
                <a:gd name="T54" fmla="*/ 82 h 8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91" h="82">
                  <a:moveTo>
                    <a:pt x="0" y="82"/>
                  </a:moveTo>
                  <a:lnTo>
                    <a:pt x="3" y="80"/>
                  </a:lnTo>
                  <a:lnTo>
                    <a:pt x="10" y="73"/>
                  </a:lnTo>
                  <a:lnTo>
                    <a:pt x="21" y="63"/>
                  </a:lnTo>
                  <a:lnTo>
                    <a:pt x="38" y="54"/>
                  </a:lnTo>
                  <a:lnTo>
                    <a:pt x="52" y="42"/>
                  </a:lnTo>
                  <a:lnTo>
                    <a:pt x="67" y="33"/>
                  </a:lnTo>
                  <a:lnTo>
                    <a:pt x="79" y="26"/>
                  </a:lnTo>
                  <a:lnTo>
                    <a:pt x="89" y="25"/>
                  </a:lnTo>
                  <a:lnTo>
                    <a:pt x="91" y="21"/>
                  </a:lnTo>
                  <a:lnTo>
                    <a:pt x="91" y="13"/>
                  </a:lnTo>
                  <a:lnTo>
                    <a:pt x="86" y="4"/>
                  </a:lnTo>
                  <a:lnTo>
                    <a:pt x="77" y="0"/>
                  </a:lnTo>
                  <a:lnTo>
                    <a:pt x="63" y="2"/>
                  </a:lnTo>
                  <a:lnTo>
                    <a:pt x="46" y="13"/>
                  </a:lnTo>
                  <a:lnTo>
                    <a:pt x="25" y="38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FDE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54" name="Freeform 121"/>
            <p:cNvSpPr>
              <a:spLocks noChangeArrowheads="1"/>
            </p:cNvSpPr>
            <p:nvPr/>
          </p:nvSpPr>
          <p:spPr bwMode="auto">
            <a:xfrm>
              <a:off x="4970" y="2574"/>
              <a:ext cx="458" cy="443"/>
            </a:xfrm>
            <a:custGeom>
              <a:avLst/>
              <a:gdLst>
                <a:gd name="T0" fmla="*/ 11 w 714"/>
                <a:gd name="T1" fmla="*/ 1 h 530"/>
                <a:gd name="T2" fmla="*/ 11 w 714"/>
                <a:gd name="T3" fmla="*/ 3 h 530"/>
                <a:gd name="T4" fmla="*/ 10 w 714"/>
                <a:gd name="T5" fmla="*/ 3 h 530"/>
                <a:gd name="T6" fmla="*/ 8 w 714"/>
                <a:gd name="T7" fmla="*/ 8 h 530"/>
                <a:gd name="T8" fmla="*/ 8 w 714"/>
                <a:gd name="T9" fmla="*/ 13 h 530"/>
                <a:gd name="T10" fmla="*/ 6 w 714"/>
                <a:gd name="T11" fmla="*/ 19 h 530"/>
                <a:gd name="T12" fmla="*/ 4 w 714"/>
                <a:gd name="T13" fmla="*/ 27 h 530"/>
                <a:gd name="T14" fmla="*/ 3 w 714"/>
                <a:gd name="T15" fmla="*/ 36 h 530"/>
                <a:gd name="T16" fmla="*/ 3 w 714"/>
                <a:gd name="T17" fmla="*/ 45 h 530"/>
                <a:gd name="T18" fmla="*/ 2 w 714"/>
                <a:gd name="T19" fmla="*/ 56 h 530"/>
                <a:gd name="T20" fmla="*/ 1 w 714"/>
                <a:gd name="T21" fmla="*/ 69 h 530"/>
                <a:gd name="T22" fmla="*/ 1 w 714"/>
                <a:gd name="T23" fmla="*/ 82 h 530"/>
                <a:gd name="T24" fmla="*/ 1 w 714"/>
                <a:gd name="T25" fmla="*/ 95 h 530"/>
                <a:gd name="T26" fmla="*/ 1 w 714"/>
                <a:gd name="T27" fmla="*/ 107 h 530"/>
                <a:gd name="T28" fmla="*/ 1 w 714"/>
                <a:gd name="T29" fmla="*/ 117 h 530"/>
                <a:gd name="T30" fmla="*/ 0 w 714"/>
                <a:gd name="T31" fmla="*/ 123 h 530"/>
                <a:gd name="T32" fmla="*/ 0 w 714"/>
                <a:gd name="T33" fmla="*/ 126 h 530"/>
                <a:gd name="T34" fmla="*/ 1 w 714"/>
                <a:gd name="T35" fmla="*/ 123 h 530"/>
                <a:gd name="T36" fmla="*/ 3 w 714"/>
                <a:gd name="T37" fmla="*/ 115 h 530"/>
                <a:gd name="T38" fmla="*/ 5 w 714"/>
                <a:gd name="T39" fmla="*/ 104 h 530"/>
                <a:gd name="T40" fmla="*/ 8 w 714"/>
                <a:gd name="T41" fmla="*/ 92 h 530"/>
                <a:gd name="T42" fmla="*/ 12 w 714"/>
                <a:gd name="T43" fmla="*/ 79 h 530"/>
                <a:gd name="T44" fmla="*/ 15 w 714"/>
                <a:gd name="T45" fmla="*/ 64 h 530"/>
                <a:gd name="T46" fmla="*/ 17 w 714"/>
                <a:gd name="T47" fmla="*/ 51 h 530"/>
                <a:gd name="T48" fmla="*/ 19 w 714"/>
                <a:gd name="T49" fmla="*/ 41 h 530"/>
                <a:gd name="T50" fmla="*/ 19 w 714"/>
                <a:gd name="T51" fmla="*/ 33 h 530"/>
                <a:gd name="T52" fmla="*/ 19 w 714"/>
                <a:gd name="T53" fmla="*/ 27 h 530"/>
                <a:gd name="T54" fmla="*/ 20 w 714"/>
                <a:gd name="T55" fmla="*/ 23 h 530"/>
                <a:gd name="T56" fmla="*/ 20 w 714"/>
                <a:gd name="T57" fmla="*/ 19 h 530"/>
                <a:gd name="T58" fmla="*/ 20 w 714"/>
                <a:gd name="T59" fmla="*/ 18 h 530"/>
                <a:gd name="T60" fmla="*/ 21 w 714"/>
                <a:gd name="T61" fmla="*/ 18 h 530"/>
                <a:gd name="T62" fmla="*/ 21 w 714"/>
                <a:gd name="T63" fmla="*/ 18 h 530"/>
                <a:gd name="T64" fmla="*/ 21 w 714"/>
                <a:gd name="T65" fmla="*/ 18 h 530"/>
                <a:gd name="T66" fmla="*/ 20 w 714"/>
                <a:gd name="T67" fmla="*/ 16 h 530"/>
                <a:gd name="T68" fmla="*/ 19 w 714"/>
                <a:gd name="T69" fmla="*/ 15 h 530"/>
                <a:gd name="T70" fmla="*/ 18 w 714"/>
                <a:gd name="T71" fmla="*/ 11 h 530"/>
                <a:gd name="T72" fmla="*/ 16 w 714"/>
                <a:gd name="T73" fmla="*/ 8 h 530"/>
                <a:gd name="T74" fmla="*/ 14 w 714"/>
                <a:gd name="T75" fmla="*/ 5 h 530"/>
                <a:gd name="T76" fmla="*/ 13 w 714"/>
                <a:gd name="T77" fmla="*/ 3 h 530"/>
                <a:gd name="T78" fmla="*/ 12 w 714"/>
                <a:gd name="T79" fmla="*/ 0 h 530"/>
                <a:gd name="T80" fmla="*/ 11 w 714"/>
                <a:gd name="T81" fmla="*/ 1 h 5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714"/>
                <a:gd name="T124" fmla="*/ 0 h 530"/>
                <a:gd name="T125" fmla="*/ 714 w 714"/>
                <a:gd name="T126" fmla="*/ 530 h 53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714" h="530">
                  <a:moveTo>
                    <a:pt x="375" y="1"/>
                  </a:moveTo>
                  <a:lnTo>
                    <a:pt x="365" y="3"/>
                  </a:lnTo>
                  <a:lnTo>
                    <a:pt x="339" y="14"/>
                  </a:lnTo>
                  <a:lnTo>
                    <a:pt x="299" y="31"/>
                  </a:lnTo>
                  <a:lnTo>
                    <a:pt x="255" y="54"/>
                  </a:lnTo>
                  <a:lnTo>
                    <a:pt x="206" y="80"/>
                  </a:lnTo>
                  <a:lnTo>
                    <a:pt x="159" y="113"/>
                  </a:lnTo>
                  <a:lnTo>
                    <a:pt x="120" y="150"/>
                  </a:lnTo>
                  <a:lnTo>
                    <a:pt x="90" y="190"/>
                  </a:lnTo>
                  <a:lnTo>
                    <a:pt x="66" y="235"/>
                  </a:lnTo>
                  <a:lnTo>
                    <a:pt x="48" y="288"/>
                  </a:lnTo>
                  <a:lnTo>
                    <a:pt x="31" y="344"/>
                  </a:lnTo>
                  <a:lnTo>
                    <a:pt x="19" y="400"/>
                  </a:lnTo>
                  <a:lnTo>
                    <a:pt x="10" y="449"/>
                  </a:lnTo>
                  <a:lnTo>
                    <a:pt x="4" y="490"/>
                  </a:lnTo>
                  <a:lnTo>
                    <a:pt x="0" y="518"/>
                  </a:lnTo>
                  <a:lnTo>
                    <a:pt x="0" y="530"/>
                  </a:lnTo>
                  <a:lnTo>
                    <a:pt x="24" y="518"/>
                  </a:lnTo>
                  <a:lnTo>
                    <a:pt x="90" y="487"/>
                  </a:lnTo>
                  <a:lnTo>
                    <a:pt x="183" y="441"/>
                  </a:lnTo>
                  <a:lnTo>
                    <a:pt x="295" y="387"/>
                  </a:lnTo>
                  <a:lnTo>
                    <a:pt x="408" y="327"/>
                  </a:lnTo>
                  <a:lnTo>
                    <a:pt x="512" y="268"/>
                  </a:lnTo>
                  <a:lnTo>
                    <a:pt x="595" y="214"/>
                  </a:lnTo>
                  <a:lnTo>
                    <a:pt x="645" y="171"/>
                  </a:lnTo>
                  <a:lnTo>
                    <a:pt x="667" y="137"/>
                  </a:lnTo>
                  <a:lnTo>
                    <a:pt x="686" y="112"/>
                  </a:lnTo>
                  <a:lnTo>
                    <a:pt x="698" y="95"/>
                  </a:lnTo>
                  <a:lnTo>
                    <a:pt x="707" y="84"/>
                  </a:lnTo>
                  <a:lnTo>
                    <a:pt x="710" y="77"/>
                  </a:lnTo>
                  <a:lnTo>
                    <a:pt x="713" y="74"/>
                  </a:lnTo>
                  <a:lnTo>
                    <a:pt x="713" y="73"/>
                  </a:lnTo>
                  <a:lnTo>
                    <a:pt x="714" y="74"/>
                  </a:lnTo>
                  <a:lnTo>
                    <a:pt x="700" y="70"/>
                  </a:lnTo>
                  <a:lnTo>
                    <a:pt x="666" y="61"/>
                  </a:lnTo>
                  <a:lnTo>
                    <a:pt x="617" y="47"/>
                  </a:lnTo>
                  <a:lnTo>
                    <a:pt x="559" y="33"/>
                  </a:lnTo>
                  <a:lnTo>
                    <a:pt x="499" y="18"/>
                  </a:lnTo>
                  <a:lnTo>
                    <a:pt x="444" y="7"/>
                  </a:lnTo>
                  <a:lnTo>
                    <a:pt x="401" y="0"/>
                  </a:lnTo>
                  <a:lnTo>
                    <a:pt x="375" y="1"/>
                  </a:lnTo>
                  <a:close/>
                </a:path>
              </a:pathLst>
            </a:custGeom>
            <a:solidFill>
              <a:srgbClr val="F0A345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55" name="Freeform 122"/>
            <p:cNvSpPr>
              <a:spLocks noChangeArrowheads="1"/>
            </p:cNvSpPr>
            <p:nvPr/>
          </p:nvSpPr>
          <p:spPr bwMode="auto">
            <a:xfrm>
              <a:off x="5030" y="2053"/>
              <a:ext cx="508" cy="422"/>
            </a:xfrm>
            <a:custGeom>
              <a:avLst/>
              <a:gdLst>
                <a:gd name="T0" fmla="*/ 0 w 792"/>
                <a:gd name="T1" fmla="*/ 0 h 504"/>
                <a:gd name="T2" fmla="*/ 1 w 792"/>
                <a:gd name="T3" fmla="*/ 3 h 504"/>
                <a:gd name="T4" fmla="*/ 1 w 792"/>
                <a:gd name="T5" fmla="*/ 6 h 504"/>
                <a:gd name="T6" fmla="*/ 1 w 792"/>
                <a:gd name="T7" fmla="*/ 8 h 504"/>
                <a:gd name="T8" fmla="*/ 1 w 792"/>
                <a:gd name="T9" fmla="*/ 11 h 504"/>
                <a:gd name="T10" fmla="*/ 1 w 792"/>
                <a:gd name="T11" fmla="*/ 13 h 504"/>
                <a:gd name="T12" fmla="*/ 1 w 792"/>
                <a:gd name="T13" fmla="*/ 16 h 504"/>
                <a:gd name="T14" fmla="*/ 1 w 792"/>
                <a:gd name="T15" fmla="*/ 19 h 504"/>
                <a:gd name="T16" fmla="*/ 1 w 792"/>
                <a:gd name="T17" fmla="*/ 22 h 504"/>
                <a:gd name="T18" fmla="*/ 2 w 792"/>
                <a:gd name="T19" fmla="*/ 31 h 504"/>
                <a:gd name="T20" fmla="*/ 3 w 792"/>
                <a:gd name="T21" fmla="*/ 41 h 504"/>
                <a:gd name="T22" fmla="*/ 4 w 792"/>
                <a:gd name="T23" fmla="*/ 52 h 504"/>
                <a:gd name="T24" fmla="*/ 5 w 792"/>
                <a:gd name="T25" fmla="*/ 62 h 504"/>
                <a:gd name="T26" fmla="*/ 6 w 792"/>
                <a:gd name="T27" fmla="*/ 71 h 504"/>
                <a:gd name="T28" fmla="*/ 7 w 792"/>
                <a:gd name="T29" fmla="*/ 81 h 504"/>
                <a:gd name="T30" fmla="*/ 8 w 792"/>
                <a:gd name="T31" fmla="*/ 92 h 504"/>
                <a:gd name="T32" fmla="*/ 10 w 792"/>
                <a:gd name="T33" fmla="*/ 102 h 504"/>
                <a:gd name="T34" fmla="*/ 10 w 792"/>
                <a:gd name="T35" fmla="*/ 102 h 504"/>
                <a:gd name="T36" fmla="*/ 11 w 792"/>
                <a:gd name="T37" fmla="*/ 106 h 504"/>
                <a:gd name="T38" fmla="*/ 12 w 792"/>
                <a:gd name="T39" fmla="*/ 110 h 504"/>
                <a:gd name="T40" fmla="*/ 13 w 792"/>
                <a:gd name="T41" fmla="*/ 114 h 504"/>
                <a:gd name="T42" fmla="*/ 15 w 792"/>
                <a:gd name="T43" fmla="*/ 117 h 504"/>
                <a:gd name="T44" fmla="*/ 17 w 792"/>
                <a:gd name="T45" fmla="*/ 121 h 504"/>
                <a:gd name="T46" fmla="*/ 18 w 792"/>
                <a:gd name="T47" fmla="*/ 122 h 504"/>
                <a:gd name="T48" fmla="*/ 19 w 792"/>
                <a:gd name="T49" fmla="*/ 122 h 504"/>
                <a:gd name="T50" fmla="*/ 19 w 792"/>
                <a:gd name="T51" fmla="*/ 119 h 504"/>
                <a:gd name="T52" fmla="*/ 20 w 792"/>
                <a:gd name="T53" fmla="*/ 116 h 504"/>
                <a:gd name="T54" fmla="*/ 21 w 792"/>
                <a:gd name="T55" fmla="*/ 114 h 504"/>
                <a:gd name="T56" fmla="*/ 21 w 792"/>
                <a:gd name="T57" fmla="*/ 113 h 504"/>
                <a:gd name="T58" fmla="*/ 22 w 792"/>
                <a:gd name="T59" fmla="*/ 110 h 504"/>
                <a:gd name="T60" fmla="*/ 22 w 792"/>
                <a:gd name="T61" fmla="*/ 110 h 504"/>
                <a:gd name="T62" fmla="*/ 22 w 792"/>
                <a:gd name="T63" fmla="*/ 107 h 504"/>
                <a:gd name="T64" fmla="*/ 22 w 792"/>
                <a:gd name="T65" fmla="*/ 107 h 504"/>
                <a:gd name="T66" fmla="*/ 22 w 792"/>
                <a:gd name="T67" fmla="*/ 98 h 504"/>
                <a:gd name="T68" fmla="*/ 22 w 792"/>
                <a:gd name="T69" fmla="*/ 85 h 504"/>
                <a:gd name="T70" fmla="*/ 20 w 792"/>
                <a:gd name="T71" fmla="*/ 69 h 504"/>
                <a:gd name="T72" fmla="*/ 17 w 792"/>
                <a:gd name="T73" fmla="*/ 53 h 504"/>
                <a:gd name="T74" fmla="*/ 13 w 792"/>
                <a:gd name="T75" fmla="*/ 34 h 504"/>
                <a:gd name="T76" fmla="*/ 9 w 792"/>
                <a:gd name="T77" fmla="*/ 19 h 504"/>
                <a:gd name="T78" fmla="*/ 4 w 792"/>
                <a:gd name="T79" fmla="*/ 7 h 504"/>
                <a:gd name="T80" fmla="*/ 0 w 792"/>
                <a:gd name="T81" fmla="*/ 0 h 50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792"/>
                <a:gd name="T124" fmla="*/ 0 h 504"/>
                <a:gd name="T125" fmla="*/ 792 w 792"/>
                <a:gd name="T126" fmla="*/ 504 h 50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792" h="504">
                  <a:moveTo>
                    <a:pt x="0" y="0"/>
                  </a:moveTo>
                  <a:lnTo>
                    <a:pt x="2" y="11"/>
                  </a:lnTo>
                  <a:lnTo>
                    <a:pt x="3" y="21"/>
                  </a:lnTo>
                  <a:lnTo>
                    <a:pt x="5" y="31"/>
                  </a:lnTo>
                  <a:lnTo>
                    <a:pt x="8" y="43"/>
                  </a:lnTo>
                  <a:lnTo>
                    <a:pt x="8" y="54"/>
                  </a:lnTo>
                  <a:lnTo>
                    <a:pt x="10" y="65"/>
                  </a:lnTo>
                  <a:lnTo>
                    <a:pt x="12" y="77"/>
                  </a:lnTo>
                  <a:lnTo>
                    <a:pt x="15" y="89"/>
                  </a:lnTo>
                  <a:lnTo>
                    <a:pt x="53" y="129"/>
                  </a:lnTo>
                  <a:lnTo>
                    <a:pt x="91" y="171"/>
                  </a:lnTo>
                  <a:lnTo>
                    <a:pt x="130" y="212"/>
                  </a:lnTo>
                  <a:lnTo>
                    <a:pt x="170" y="253"/>
                  </a:lnTo>
                  <a:lnTo>
                    <a:pt x="208" y="294"/>
                  </a:lnTo>
                  <a:lnTo>
                    <a:pt x="248" y="336"/>
                  </a:lnTo>
                  <a:lnTo>
                    <a:pt x="287" y="377"/>
                  </a:lnTo>
                  <a:lnTo>
                    <a:pt x="327" y="421"/>
                  </a:lnTo>
                  <a:lnTo>
                    <a:pt x="336" y="424"/>
                  </a:lnTo>
                  <a:lnTo>
                    <a:pt x="365" y="436"/>
                  </a:lnTo>
                  <a:lnTo>
                    <a:pt x="407" y="452"/>
                  </a:lnTo>
                  <a:lnTo>
                    <a:pt x="459" y="470"/>
                  </a:lnTo>
                  <a:lnTo>
                    <a:pt x="513" y="486"/>
                  </a:lnTo>
                  <a:lnTo>
                    <a:pt x="568" y="499"/>
                  </a:lnTo>
                  <a:lnTo>
                    <a:pt x="616" y="504"/>
                  </a:lnTo>
                  <a:lnTo>
                    <a:pt x="655" y="503"/>
                  </a:lnTo>
                  <a:lnTo>
                    <a:pt x="684" y="492"/>
                  </a:lnTo>
                  <a:lnTo>
                    <a:pt x="709" y="482"/>
                  </a:lnTo>
                  <a:lnTo>
                    <a:pt x="727" y="473"/>
                  </a:lnTo>
                  <a:lnTo>
                    <a:pt x="743" y="465"/>
                  </a:lnTo>
                  <a:lnTo>
                    <a:pt x="753" y="457"/>
                  </a:lnTo>
                  <a:lnTo>
                    <a:pt x="761" y="452"/>
                  </a:lnTo>
                  <a:lnTo>
                    <a:pt x="764" y="447"/>
                  </a:lnTo>
                  <a:lnTo>
                    <a:pt x="767" y="447"/>
                  </a:lnTo>
                  <a:lnTo>
                    <a:pt x="792" y="409"/>
                  </a:lnTo>
                  <a:lnTo>
                    <a:pt x="767" y="354"/>
                  </a:lnTo>
                  <a:lnTo>
                    <a:pt x="696" y="286"/>
                  </a:lnTo>
                  <a:lnTo>
                    <a:pt x="593" y="216"/>
                  </a:lnTo>
                  <a:lnTo>
                    <a:pt x="461" y="142"/>
                  </a:lnTo>
                  <a:lnTo>
                    <a:pt x="314" y="80"/>
                  </a:lnTo>
                  <a:lnTo>
                    <a:pt x="156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A345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56" name="Freeform 123"/>
            <p:cNvSpPr>
              <a:spLocks noChangeArrowheads="1"/>
            </p:cNvSpPr>
            <p:nvPr/>
          </p:nvSpPr>
          <p:spPr bwMode="auto">
            <a:xfrm>
              <a:off x="5082" y="2080"/>
              <a:ext cx="440" cy="366"/>
            </a:xfrm>
            <a:custGeom>
              <a:avLst/>
              <a:gdLst>
                <a:gd name="T0" fmla="*/ 0 w 689"/>
                <a:gd name="T1" fmla="*/ 0 h 437"/>
                <a:gd name="T2" fmla="*/ 0 w 689"/>
                <a:gd name="T3" fmla="*/ 3 h 437"/>
                <a:gd name="T4" fmla="*/ 1 w 689"/>
                <a:gd name="T5" fmla="*/ 5 h 437"/>
                <a:gd name="T6" fmla="*/ 1 w 689"/>
                <a:gd name="T7" fmla="*/ 7 h 437"/>
                <a:gd name="T8" fmla="*/ 1 w 689"/>
                <a:gd name="T9" fmla="*/ 9 h 437"/>
                <a:gd name="T10" fmla="*/ 1 w 689"/>
                <a:gd name="T11" fmla="*/ 11 h 437"/>
                <a:gd name="T12" fmla="*/ 1 w 689"/>
                <a:gd name="T13" fmla="*/ 13 h 437"/>
                <a:gd name="T14" fmla="*/ 1 w 689"/>
                <a:gd name="T15" fmla="*/ 16 h 437"/>
                <a:gd name="T16" fmla="*/ 1 w 689"/>
                <a:gd name="T17" fmla="*/ 18 h 437"/>
                <a:gd name="T18" fmla="*/ 1 w 689"/>
                <a:gd name="T19" fmla="*/ 27 h 437"/>
                <a:gd name="T20" fmla="*/ 2 w 689"/>
                <a:gd name="T21" fmla="*/ 35 h 437"/>
                <a:gd name="T22" fmla="*/ 3 w 689"/>
                <a:gd name="T23" fmla="*/ 44 h 437"/>
                <a:gd name="T24" fmla="*/ 4 w 689"/>
                <a:gd name="T25" fmla="*/ 53 h 437"/>
                <a:gd name="T26" fmla="*/ 5 w 689"/>
                <a:gd name="T27" fmla="*/ 62 h 437"/>
                <a:gd name="T28" fmla="*/ 6 w 689"/>
                <a:gd name="T29" fmla="*/ 71 h 437"/>
                <a:gd name="T30" fmla="*/ 7 w 689"/>
                <a:gd name="T31" fmla="*/ 80 h 437"/>
                <a:gd name="T32" fmla="*/ 8 w 689"/>
                <a:gd name="T33" fmla="*/ 89 h 437"/>
                <a:gd name="T34" fmla="*/ 8 w 689"/>
                <a:gd name="T35" fmla="*/ 89 h 437"/>
                <a:gd name="T36" fmla="*/ 9 w 689"/>
                <a:gd name="T37" fmla="*/ 92 h 437"/>
                <a:gd name="T38" fmla="*/ 10 w 689"/>
                <a:gd name="T39" fmla="*/ 95 h 437"/>
                <a:gd name="T40" fmla="*/ 11 w 689"/>
                <a:gd name="T41" fmla="*/ 99 h 437"/>
                <a:gd name="T42" fmla="*/ 12 w 689"/>
                <a:gd name="T43" fmla="*/ 102 h 437"/>
                <a:gd name="T44" fmla="*/ 13 w 689"/>
                <a:gd name="T45" fmla="*/ 105 h 437"/>
                <a:gd name="T46" fmla="*/ 15 w 689"/>
                <a:gd name="T47" fmla="*/ 106 h 437"/>
                <a:gd name="T48" fmla="*/ 16 w 689"/>
                <a:gd name="T49" fmla="*/ 106 h 437"/>
                <a:gd name="T50" fmla="*/ 17 w 689"/>
                <a:gd name="T51" fmla="*/ 103 h 437"/>
                <a:gd name="T52" fmla="*/ 17 w 689"/>
                <a:gd name="T53" fmla="*/ 101 h 437"/>
                <a:gd name="T54" fmla="*/ 17 w 689"/>
                <a:gd name="T55" fmla="*/ 99 h 437"/>
                <a:gd name="T56" fmla="*/ 17 w 689"/>
                <a:gd name="T57" fmla="*/ 97 h 437"/>
                <a:gd name="T58" fmla="*/ 19 w 689"/>
                <a:gd name="T59" fmla="*/ 95 h 437"/>
                <a:gd name="T60" fmla="*/ 19 w 689"/>
                <a:gd name="T61" fmla="*/ 95 h 437"/>
                <a:gd name="T62" fmla="*/ 19 w 689"/>
                <a:gd name="T63" fmla="*/ 94 h 437"/>
                <a:gd name="T64" fmla="*/ 19 w 689"/>
                <a:gd name="T65" fmla="*/ 94 h 437"/>
                <a:gd name="T66" fmla="*/ 19 w 689"/>
                <a:gd name="T67" fmla="*/ 86 h 437"/>
                <a:gd name="T68" fmla="*/ 19 w 689"/>
                <a:gd name="T69" fmla="*/ 75 h 437"/>
                <a:gd name="T70" fmla="*/ 17 w 689"/>
                <a:gd name="T71" fmla="*/ 60 h 437"/>
                <a:gd name="T72" fmla="*/ 14 w 689"/>
                <a:gd name="T73" fmla="*/ 45 h 437"/>
                <a:gd name="T74" fmla="*/ 11 w 689"/>
                <a:gd name="T75" fmla="*/ 28 h 437"/>
                <a:gd name="T76" fmla="*/ 8 w 689"/>
                <a:gd name="T77" fmla="*/ 16 h 437"/>
                <a:gd name="T78" fmla="*/ 4 w 689"/>
                <a:gd name="T79" fmla="*/ 7 h 437"/>
                <a:gd name="T80" fmla="*/ 0 w 689"/>
                <a:gd name="T81" fmla="*/ 0 h 43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689"/>
                <a:gd name="T124" fmla="*/ 0 h 437"/>
                <a:gd name="T125" fmla="*/ 689 w 689"/>
                <a:gd name="T126" fmla="*/ 437 h 43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689" h="437">
                  <a:moveTo>
                    <a:pt x="0" y="0"/>
                  </a:moveTo>
                  <a:lnTo>
                    <a:pt x="0" y="8"/>
                  </a:lnTo>
                  <a:lnTo>
                    <a:pt x="1" y="18"/>
                  </a:lnTo>
                  <a:lnTo>
                    <a:pt x="3" y="27"/>
                  </a:lnTo>
                  <a:lnTo>
                    <a:pt x="6" y="38"/>
                  </a:lnTo>
                  <a:lnTo>
                    <a:pt x="6" y="45"/>
                  </a:lnTo>
                  <a:lnTo>
                    <a:pt x="8" y="56"/>
                  </a:lnTo>
                  <a:lnTo>
                    <a:pt x="8" y="65"/>
                  </a:lnTo>
                  <a:lnTo>
                    <a:pt x="11" y="75"/>
                  </a:lnTo>
                  <a:lnTo>
                    <a:pt x="45" y="111"/>
                  </a:lnTo>
                  <a:lnTo>
                    <a:pt x="79" y="147"/>
                  </a:lnTo>
                  <a:lnTo>
                    <a:pt x="113" y="183"/>
                  </a:lnTo>
                  <a:lnTo>
                    <a:pt x="147" y="219"/>
                  </a:lnTo>
                  <a:lnTo>
                    <a:pt x="181" y="254"/>
                  </a:lnTo>
                  <a:lnTo>
                    <a:pt x="214" y="291"/>
                  </a:lnTo>
                  <a:lnTo>
                    <a:pt x="248" y="327"/>
                  </a:lnTo>
                  <a:lnTo>
                    <a:pt x="284" y="364"/>
                  </a:lnTo>
                  <a:lnTo>
                    <a:pt x="292" y="367"/>
                  </a:lnTo>
                  <a:lnTo>
                    <a:pt x="318" y="377"/>
                  </a:lnTo>
                  <a:lnTo>
                    <a:pt x="353" y="390"/>
                  </a:lnTo>
                  <a:lnTo>
                    <a:pt x="398" y="407"/>
                  </a:lnTo>
                  <a:lnTo>
                    <a:pt x="445" y="421"/>
                  </a:lnTo>
                  <a:lnTo>
                    <a:pt x="491" y="432"/>
                  </a:lnTo>
                  <a:lnTo>
                    <a:pt x="534" y="437"/>
                  </a:lnTo>
                  <a:lnTo>
                    <a:pt x="569" y="435"/>
                  </a:lnTo>
                  <a:lnTo>
                    <a:pt x="593" y="425"/>
                  </a:lnTo>
                  <a:lnTo>
                    <a:pt x="614" y="418"/>
                  </a:lnTo>
                  <a:lnTo>
                    <a:pt x="631" y="410"/>
                  </a:lnTo>
                  <a:lnTo>
                    <a:pt x="645" y="403"/>
                  </a:lnTo>
                  <a:lnTo>
                    <a:pt x="653" y="395"/>
                  </a:lnTo>
                  <a:lnTo>
                    <a:pt x="661" y="391"/>
                  </a:lnTo>
                  <a:lnTo>
                    <a:pt x="665" y="388"/>
                  </a:lnTo>
                  <a:lnTo>
                    <a:pt x="666" y="388"/>
                  </a:lnTo>
                  <a:lnTo>
                    <a:pt x="689" y="355"/>
                  </a:lnTo>
                  <a:lnTo>
                    <a:pt x="668" y="308"/>
                  </a:lnTo>
                  <a:lnTo>
                    <a:pt x="605" y="249"/>
                  </a:lnTo>
                  <a:lnTo>
                    <a:pt x="515" y="186"/>
                  </a:lnTo>
                  <a:lnTo>
                    <a:pt x="401" y="122"/>
                  </a:lnTo>
                  <a:lnTo>
                    <a:pt x="272" y="68"/>
                  </a:lnTo>
                  <a:lnTo>
                    <a:pt x="135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A84A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57" name="Freeform 124"/>
            <p:cNvSpPr>
              <a:spLocks noChangeArrowheads="1"/>
            </p:cNvSpPr>
            <p:nvPr/>
          </p:nvSpPr>
          <p:spPr bwMode="auto">
            <a:xfrm>
              <a:off x="5132" y="2107"/>
              <a:ext cx="375" cy="311"/>
            </a:xfrm>
            <a:custGeom>
              <a:avLst/>
              <a:gdLst>
                <a:gd name="T0" fmla="*/ 0 w 585"/>
                <a:gd name="T1" fmla="*/ 0 h 371"/>
                <a:gd name="T2" fmla="*/ 0 w 585"/>
                <a:gd name="T3" fmla="*/ 3 h 371"/>
                <a:gd name="T4" fmla="*/ 1 w 585"/>
                <a:gd name="T5" fmla="*/ 4 h 371"/>
                <a:gd name="T6" fmla="*/ 1 w 585"/>
                <a:gd name="T7" fmla="*/ 6 h 371"/>
                <a:gd name="T8" fmla="*/ 1 w 585"/>
                <a:gd name="T9" fmla="*/ 8 h 371"/>
                <a:gd name="T10" fmla="*/ 1 w 585"/>
                <a:gd name="T11" fmla="*/ 10 h 371"/>
                <a:gd name="T12" fmla="*/ 1 w 585"/>
                <a:gd name="T13" fmla="*/ 11 h 371"/>
                <a:gd name="T14" fmla="*/ 1 w 585"/>
                <a:gd name="T15" fmla="*/ 13 h 371"/>
                <a:gd name="T16" fmla="*/ 1 w 585"/>
                <a:gd name="T17" fmla="*/ 16 h 371"/>
                <a:gd name="T18" fmla="*/ 1 w 585"/>
                <a:gd name="T19" fmla="*/ 23 h 371"/>
                <a:gd name="T20" fmla="*/ 2 w 585"/>
                <a:gd name="T21" fmla="*/ 30 h 371"/>
                <a:gd name="T22" fmla="*/ 3 w 585"/>
                <a:gd name="T23" fmla="*/ 38 h 371"/>
                <a:gd name="T24" fmla="*/ 3 w 585"/>
                <a:gd name="T25" fmla="*/ 45 h 371"/>
                <a:gd name="T26" fmla="*/ 4 w 585"/>
                <a:gd name="T27" fmla="*/ 53 h 371"/>
                <a:gd name="T28" fmla="*/ 5 w 585"/>
                <a:gd name="T29" fmla="*/ 60 h 371"/>
                <a:gd name="T30" fmla="*/ 6 w 585"/>
                <a:gd name="T31" fmla="*/ 67 h 371"/>
                <a:gd name="T32" fmla="*/ 7 w 585"/>
                <a:gd name="T33" fmla="*/ 75 h 371"/>
                <a:gd name="T34" fmla="*/ 7 w 585"/>
                <a:gd name="T35" fmla="*/ 76 h 371"/>
                <a:gd name="T36" fmla="*/ 8 w 585"/>
                <a:gd name="T37" fmla="*/ 78 h 371"/>
                <a:gd name="T38" fmla="*/ 8 w 585"/>
                <a:gd name="T39" fmla="*/ 80 h 371"/>
                <a:gd name="T40" fmla="*/ 10 w 585"/>
                <a:gd name="T41" fmla="*/ 85 h 371"/>
                <a:gd name="T42" fmla="*/ 11 w 585"/>
                <a:gd name="T43" fmla="*/ 87 h 371"/>
                <a:gd name="T44" fmla="*/ 12 w 585"/>
                <a:gd name="T45" fmla="*/ 89 h 371"/>
                <a:gd name="T46" fmla="*/ 13 w 585"/>
                <a:gd name="T47" fmla="*/ 91 h 371"/>
                <a:gd name="T48" fmla="*/ 14 w 585"/>
                <a:gd name="T49" fmla="*/ 90 h 371"/>
                <a:gd name="T50" fmla="*/ 14 w 585"/>
                <a:gd name="T51" fmla="*/ 89 h 371"/>
                <a:gd name="T52" fmla="*/ 15 w 585"/>
                <a:gd name="T53" fmla="*/ 87 h 371"/>
                <a:gd name="T54" fmla="*/ 15 w 585"/>
                <a:gd name="T55" fmla="*/ 85 h 371"/>
                <a:gd name="T56" fmla="*/ 15 w 585"/>
                <a:gd name="T57" fmla="*/ 84 h 371"/>
                <a:gd name="T58" fmla="*/ 15 w 585"/>
                <a:gd name="T59" fmla="*/ 82 h 371"/>
                <a:gd name="T60" fmla="*/ 16 w 585"/>
                <a:gd name="T61" fmla="*/ 80 h 371"/>
                <a:gd name="T62" fmla="*/ 17 w 585"/>
                <a:gd name="T63" fmla="*/ 80 h 371"/>
                <a:gd name="T64" fmla="*/ 17 w 585"/>
                <a:gd name="T65" fmla="*/ 80 h 371"/>
                <a:gd name="T66" fmla="*/ 17 w 585"/>
                <a:gd name="T67" fmla="*/ 73 h 371"/>
                <a:gd name="T68" fmla="*/ 17 w 585"/>
                <a:gd name="T69" fmla="*/ 64 h 371"/>
                <a:gd name="T70" fmla="*/ 15 w 585"/>
                <a:gd name="T71" fmla="*/ 51 h 371"/>
                <a:gd name="T72" fmla="*/ 12 w 585"/>
                <a:gd name="T73" fmla="*/ 38 h 371"/>
                <a:gd name="T74" fmla="*/ 10 w 585"/>
                <a:gd name="T75" fmla="*/ 26 h 371"/>
                <a:gd name="T76" fmla="*/ 7 w 585"/>
                <a:gd name="T77" fmla="*/ 14 h 371"/>
                <a:gd name="T78" fmla="*/ 3 w 585"/>
                <a:gd name="T79" fmla="*/ 6 h 371"/>
                <a:gd name="T80" fmla="*/ 0 w 585"/>
                <a:gd name="T81" fmla="*/ 0 h 37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85"/>
                <a:gd name="T124" fmla="*/ 0 h 371"/>
                <a:gd name="T125" fmla="*/ 585 w 585"/>
                <a:gd name="T126" fmla="*/ 371 h 37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85" h="371">
                  <a:moveTo>
                    <a:pt x="0" y="0"/>
                  </a:moveTo>
                  <a:lnTo>
                    <a:pt x="0" y="8"/>
                  </a:lnTo>
                  <a:lnTo>
                    <a:pt x="2" y="16"/>
                  </a:lnTo>
                  <a:lnTo>
                    <a:pt x="3" y="24"/>
                  </a:lnTo>
                  <a:lnTo>
                    <a:pt x="5" y="32"/>
                  </a:lnTo>
                  <a:lnTo>
                    <a:pt x="5" y="40"/>
                  </a:lnTo>
                  <a:lnTo>
                    <a:pt x="6" y="47"/>
                  </a:lnTo>
                  <a:lnTo>
                    <a:pt x="7" y="55"/>
                  </a:lnTo>
                  <a:lnTo>
                    <a:pt x="10" y="64"/>
                  </a:lnTo>
                  <a:lnTo>
                    <a:pt x="39" y="94"/>
                  </a:lnTo>
                  <a:lnTo>
                    <a:pt x="67" y="124"/>
                  </a:lnTo>
                  <a:lnTo>
                    <a:pt x="95" y="156"/>
                  </a:lnTo>
                  <a:lnTo>
                    <a:pt x="125" y="187"/>
                  </a:lnTo>
                  <a:lnTo>
                    <a:pt x="153" y="217"/>
                  </a:lnTo>
                  <a:lnTo>
                    <a:pt x="182" y="247"/>
                  </a:lnTo>
                  <a:lnTo>
                    <a:pt x="211" y="278"/>
                  </a:lnTo>
                  <a:lnTo>
                    <a:pt x="240" y="310"/>
                  </a:lnTo>
                  <a:lnTo>
                    <a:pt x="247" y="312"/>
                  </a:lnTo>
                  <a:lnTo>
                    <a:pt x="269" y="322"/>
                  </a:lnTo>
                  <a:lnTo>
                    <a:pt x="298" y="332"/>
                  </a:lnTo>
                  <a:lnTo>
                    <a:pt x="338" y="346"/>
                  </a:lnTo>
                  <a:lnTo>
                    <a:pt x="377" y="357"/>
                  </a:lnTo>
                  <a:lnTo>
                    <a:pt x="418" y="367"/>
                  </a:lnTo>
                  <a:lnTo>
                    <a:pt x="454" y="371"/>
                  </a:lnTo>
                  <a:lnTo>
                    <a:pt x="485" y="370"/>
                  </a:lnTo>
                  <a:lnTo>
                    <a:pt x="506" y="362"/>
                  </a:lnTo>
                  <a:lnTo>
                    <a:pt x="523" y="356"/>
                  </a:lnTo>
                  <a:lnTo>
                    <a:pt x="535" y="348"/>
                  </a:lnTo>
                  <a:lnTo>
                    <a:pt x="548" y="342"/>
                  </a:lnTo>
                  <a:lnTo>
                    <a:pt x="555" y="336"/>
                  </a:lnTo>
                  <a:lnTo>
                    <a:pt x="561" y="332"/>
                  </a:lnTo>
                  <a:lnTo>
                    <a:pt x="564" y="329"/>
                  </a:lnTo>
                  <a:lnTo>
                    <a:pt x="565" y="329"/>
                  </a:lnTo>
                  <a:lnTo>
                    <a:pt x="585" y="301"/>
                  </a:lnTo>
                  <a:lnTo>
                    <a:pt x="566" y="262"/>
                  </a:lnTo>
                  <a:lnTo>
                    <a:pt x="514" y="211"/>
                  </a:lnTo>
                  <a:lnTo>
                    <a:pt x="438" y="158"/>
                  </a:lnTo>
                  <a:lnTo>
                    <a:pt x="341" y="105"/>
                  </a:lnTo>
                  <a:lnTo>
                    <a:pt x="232" y="58"/>
                  </a:lnTo>
                  <a:lnTo>
                    <a:pt x="115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AD4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58" name="Freeform 125"/>
            <p:cNvSpPr>
              <a:spLocks noChangeArrowheads="1"/>
            </p:cNvSpPr>
            <p:nvPr/>
          </p:nvSpPr>
          <p:spPr bwMode="auto">
            <a:xfrm>
              <a:off x="5184" y="2133"/>
              <a:ext cx="307" cy="256"/>
            </a:xfrm>
            <a:custGeom>
              <a:avLst/>
              <a:gdLst>
                <a:gd name="T0" fmla="*/ 0 w 478"/>
                <a:gd name="T1" fmla="*/ 0 h 305"/>
                <a:gd name="T2" fmla="*/ 0 w 478"/>
                <a:gd name="T3" fmla="*/ 3 h 305"/>
                <a:gd name="T4" fmla="*/ 1 w 478"/>
                <a:gd name="T5" fmla="*/ 7 h 305"/>
                <a:gd name="T6" fmla="*/ 1 w 478"/>
                <a:gd name="T7" fmla="*/ 10 h 305"/>
                <a:gd name="T8" fmla="*/ 1 w 478"/>
                <a:gd name="T9" fmla="*/ 13 h 305"/>
                <a:gd name="T10" fmla="*/ 1 w 478"/>
                <a:gd name="T11" fmla="*/ 20 h 305"/>
                <a:gd name="T12" fmla="*/ 2 w 478"/>
                <a:gd name="T13" fmla="*/ 24 h 305"/>
                <a:gd name="T14" fmla="*/ 2 w 478"/>
                <a:gd name="T15" fmla="*/ 32 h 305"/>
                <a:gd name="T16" fmla="*/ 3 w 478"/>
                <a:gd name="T17" fmla="*/ 38 h 305"/>
                <a:gd name="T18" fmla="*/ 3 w 478"/>
                <a:gd name="T19" fmla="*/ 44 h 305"/>
                <a:gd name="T20" fmla="*/ 4 w 478"/>
                <a:gd name="T21" fmla="*/ 50 h 305"/>
                <a:gd name="T22" fmla="*/ 5 w 478"/>
                <a:gd name="T23" fmla="*/ 55 h 305"/>
                <a:gd name="T24" fmla="*/ 6 w 478"/>
                <a:gd name="T25" fmla="*/ 63 h 305"/>
                <a:gd name="T26" fmla="*/ 6 w 478"/>
                <a:gd name="T27" fmla="*/ 64 h 305"/>
                <a:gd name="T28" fmla="*/ 6 w 478"/>
                <a:gd name="T29" fmla="*/ 64 h 305"/>
                <a:gd name="T30" fmla="*/ 7 w 478"/>
                <a:gd name="T31" fmla="*/ 67 h 305"/>
                <a:gd name="T32" fmla="*/ 8 w 478"/>
                <a:gd name="T33" fmla="*/ 70 h 305"/>
                <a:gd name="T34" fmla="*/ 9 w 478"/>
                <a:gd name="T35" fmla="*/ 72 h 305"/>
                <a:gd name="T36" fmla="*/ 10 w 478"/>
                <a:gd name="T37" fmla="*/ 75 h 305"/>
                <a:gd name="T38" fmla="*/ 11 w 478"/>
                <a:gd name="T39" fmla="*/ 76 h 305"/>
                <a:gd name="T40" fmla="*/ 12 w 478"/>
                <a:gd name="T41" fmla="*/ 76 h 305"/>
                <a:gd name="T42" fmla="*/ 12 w 478"/>
                <a:gd name="T43" fmla="*/ 74 h 305"/>
                <a:gd name="T44" fmla="*/ 12 w 478"/>
                <a:gd name="T45" fmla="*/ 72 h 305"/>
                <a:gd name="T46" fmla="*/ 13 w 478"/>
                <a:gd name="T47" fmla="*/ 71 h 305"/>
                <a:gd name="T48" fmla="*/ 13 w 478"/>
                <a:gd name="T49" fmla="*/ 70 h 305"/>
                <a:gd name="T50" fmla="*/ 13 w 478"/>
                <a:gd name="T51" fmla="*/ 68 h 305"/>
                <a:gd name="T52" fmla="*/ 13 w 478"/>
                <a:gd name="T53" fmla="*/ 68 h 305"/>
                <a:gd name="T54" fmla="*/ 13 w 478"/>
                <a:gd name="T55" fmla="*/ 67 h 305"/>
                <a:gd name="T56" fmla="*/ 13 w 478"/>
                <a:gd name="T57" fmla="*/ 67 h 305"/>
                <a:gd name="T58" fmla="*/ 14 w 478"/>
                <a:gd name="T59" fmla="*/ 60 h 305"/>
                <a:gd name="T60" fmla="*/ 13 w 478"/>
                <a:gd name="T61" fmla="*/ 54 h 305"/>
                <a:gd name="T62" fmla="*/ 12 w 478"/>
                <a:gd name="T63" fmla="*/ 42 h 305"/>
                <a:gd name="T64" fmla="*/ 10 w 478"/>
                <a:gd name="T65" fmla="*/ 32 h 305"/>
                <a:gd name="T66" fmla="*/ 8 w 478"/>
                <a:gd name="T67" fmla="*/ 20 h 305"/>
                <a:gd name="T68" fmla="*/ 5 w 478"/>
                <a:gd name="T69" fmla="*/ 12 h 305"/>
                <a:gd name="T70" fmla="*/ 3 w 478"/>
                <a:gd name="T71" fmla="*/ 4 h 305"/>
                <a:gd name="T72" fmla="*/ 0 w 478"/>
                <a:gd name="T73" fmla="*/ 0 h 30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78"/>
                <a:gd name="T112" fmla="*/ 0 h 305"/>
                <a:gd name="T113" fmla="*/ 478 w 478"/>
                <a:gd name="T114" fmla="*/ 305 h 30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78" h="305">
                  <a:moveTo>
                    <a:pt x="0" y="0"/>
                  </a:moveTo>
                  <a:lnTo>
                    <a:pt x="0" y="13"/>
                  </a:lnTo>
                  <a:lnTo>
                    <a:pt x="3" y="26"/>
                  </a:lnTo>
                  <a:lnTo>
                    <a:pt x="4" y="39"/>
                  </a:lnTo>
                  <a:lnTo>
                    <a:pt x="7" y="53"/>
                  </a:lnTo>
                  <a:lnTo>
                    <a:pt x="30" y="78"/>
                  </a:lnTo>
                  <a:lnTo>
                    <a:pt x="53" y="103"/>
                  </a:lnTo>
                  <a:lnTo>
                    <a:pt x="76" y="128"/>
                  </a:lnTo>
                  <a:lnTo>
                    <a:pt x="101" y="154"/>
                  </a:lnTo>
                  <a:lnTo>
                    <a:pt x="124" y="179"/>
                  </a:lnTo>
                  <a:lnTo>
                    <a:pt x="148" y="203"/>
                  </a:lnTo>
                  <a:lnTo>
                    <a:pt x="172" y="228"/>
                  </a:lnTo>
                  <a:lnTo>
                    <a:pt x="197" y="254"/>
                  </a:lnTo>
                  <a:lnTo>
                    <a:pt x="203" y="257"/>
                  </a:lnTo>
                  <a:lnTo>
                    <a:pt x="220" y="263"/>
                  </a:lnTo>
                  <a:lnTo>
                    <a:pt x="245" y="273"/>
                  </a:lnTo>
                  <a:lnTo>
                    <a:pt x="277" y="284"/>
                  </a:lnTo>
                  <a:lnTo>
                    <a:pt x="309" y="293"/>
                  </a:lnTo>
                  <a:lnTo>
                    <a:pt x="341" y="303"/>
                  </a:lnTo>
                  <a:lnTo>
                    <a:pt x="371" y="305"/>
                  </a:lnTo>
                  <a:lnTo>
                    <a:pt x="395" y="305"/>
                  </a:lnTo>
                  <a:lnTo>
                    <a:pt x="412" y="299"/>
                  </a:lnTo>
                  <a:lnTo>
                    <a:pt x="426" y="293"/>
                  </a:lnTo>
                  <a:lnTo>
                    <a:pt x="437" y="287"/>
                  </a:lnTo>
                  <a:lnTo>
                    <a:pt x="447" y="283"/>
                  </a:lnTo>
                  <a:lnTo>
                    <a:pt x="453" y="278"/>
                  </a:lnTo>
                  <a:lnTo>
                    <a:pt x="459" y="275"/>
                  </a:lnTo>
                  <a:lnTo>
                    <a:pt x="461" y="273"/>
                  </a:lnTo>
                  <a:lnTo>
                    <a:pt x="463" y="273"/>
                  </a:lnTo>
                  <a:lnTo>
                    <a:pt x="478" y="248"/>
                  </a:lnTo>
                  <a:lnTo>
                    <a:pt x="464" y="215"/>
                  </a:lnTo>
                  <a:lnTo>
                    <a:pt x="422" y="175"/>
                  </a:lnTo>
                  <a:lnTo>
                    <a:pt x="358" y="130"/>
                  </a:lnTo>
                  <a:lnTo>
                    <a:pt x="278" y="86"/>
                  </a:lnTo>
                  <a:lnTo>
                    <a:pt x="189" y="48"/>
                  </a:lnTo>
                  <a:lnTo>
                    <a:pt x="94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B354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59" name="Freeform 126"/>
            <p:cNvSpPr>
              <a:spLocks noChangeArrowheads="1"/>
            </p:cNvSpPr>
            <p:nvPr/>
          </p:nvSpPr>
          <p:spPr bwMode="auto">
            <a:xfrm>
              <a:off x="3223" y="3190"/>
              <a:ext cx="523" cy="453"/>
            </a:xfrm>
            <a:custGeom>
              <a:avLst/>
              <a:gdLst>
                <a:gd name="T0" fmla="*/ 8 w 816"/>
                <a:gd name="T1" fmla="*/ 0 h 542"/>
                <a:gd name="T2" fmla="*/ 6 w 816"/>
                <a:gd name="T3" fmla="*/ 3 h 542"/>
                <a:gd name="T4" fmla="*/ 3 w 816"/>
                <a:gd name="T5" fmla="*/ 8 h 542"/>
                <a:gd name="T6" fmla="*/ 1 w 816"/>
                <a:gd name="T7" fmla="*/ 17 h 542"/>
                <a:gd name="T8" fmla="*/ 0 w 816"/>
                <a:gd name="T9" fmla="*/ 30 h 542"/>
                <a:gd name="T10" fmla="*/ 1 w 816"/>
                <a:gd name="T11" fmla="*/ 36 h 542"/>
                <a:gd name="T12" fmla="*/ 2 w 816"/>
                <a:gd name="T13" fmla="*/ 38 h 542"/>
                <a:gd name="T14" fmla="*/ 3 w 816"/>
                <a:gd name="T15" fmla="*/ 38 h 542"/>
                <a:gd name="T16" fmla="*/ 4 w 816"/>
                <a:gd name="T17" fmla="*/ 62 h 542"/>
                <a:gd name="T18" fmla="*/ 5 w 816"/>
                <a:gd name="T19" fmla="*/ 67 h 542"/>
                <a:gd name="T20" fmla="*/ 6 w 816"/>
                <a:gd name="T21" fmla="*/ 79 h 542"/>
                <a:gd name="T22" fmla="*/ 9 w 816"/>
                <a:gd name="T23" fmla="*/ 94 h 542"/>
                <a:gd name="T24" fmla="*/ 13 w 816"/>
                <a:gd name="T25" fmla="*/ 102 h 542"/>
                <a:gd name="T26" fmla="*/ 16 w 816"/>
                <a:gd name="T27" fmla="*/ 109 h 542"/>
                <a:gd name="T28" fmla="*/ 18 w 816"/>
                <a:gd name="T29" fmla="*/ 117 h 542"/>
                <a:gd name="T30" fmla="*/ 19 w 816"/>
                <a:gd name="T31" fmla="*/ 123 h 542"/>
                <a:gd name="T32" fmla="*/ 19 w 816"/>
                <a:gd name="T33" fmla="*/ 126 h 542"/>
                <a:gd name="T34" fmla="*/ 20 w 816"/>
                <a:gd name="T35" fmla="*/ 128 h 542"/>
                <a:gd name="T36" fmla="*/ 22 w 816"/>
                <a:gd name="T37" fmla="*/ 130 h 542"/>
                <a:gd name="T38" fmla="*/ 23 w 816"/>
                <a:gd name="T39" fmla="*/ 123 h 542"/>
                <a:gd name="T40" fmla="*/ 22 w 816"/>
                <a:gd name="T41" fmla="*/ 103 h 542"/>
                <a:gd name="T42" fmla="*/ 21 w 816"/>
                <a:gd name="T43" fmla="*/ 82 h 542"/>
                <a:gd name="T44" fmla="*/ 20 w 816"/>
                <a:gd name="T45" fmla="*/ 70 h 542"/>
                <a:gd name="T46" fmla="*/ 19 w 816"/>
                <a:gd name="T47" fmla="*/ 58 h 542"/>
                <a:gd name="T48" fmla="*/ 15 w 816"/>
                <a:gd name="T49" fmla="*/ 34 h 542"/>
                <a:gd name="T50" fmla="*/ 12 w 816"/>
                <a:gd name="T51" fmla="*/ 15 h 542"/>
                <a:gd name="T52" fmla="*/ 13 w 816"/>
                <a:gd name="T53" fmla="*/ 11 h 542"/>
                <a:gd name="T54" fmla="*/ 14 w 816"/>
                <a:gd name="T55" fmla="*/ 16 h 542"/>
                <a:gd name="T56" fmla="*/ 15 w 816"/>
                <a:gd name="T57" fmla="*/ 19 h 542"/>
                <a:gd name="T58" fmla="*/ 15 w 816"/>
                <a:gd name="T59" fmla="*/ 16 h 542"/>
                <a:gd name="T60" fmla="*/ 13 w 816"/>
                <a:gd name="T61" fmla="*/ 9 h 542"/>
                <a:gd name="T62" fmla="*/ 11 w 816"/>
                <a:gd name="T63" fmla="*/ 3 h 542"/>
                <a:gd name="T64" fmla="*/ 8 w 816"/>
                <a:gd name="T65" fmla="*/ 0 h 5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16"/>
                <a:gd name="T100" fmla="*/ 0 h 542"/>
                <a:gd name="T101" fmla="*/ 816 w 816"/>
                <a:gd name="T102" fmla="*/ 542 h 5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16" h="542">
                  <a:moveTo>
                    <a:pt x="292" y="0"/>
                  </a:moveTo>
                  <a:lnTo>
                    <a:pt x="279" y="0"/>
                  </a:lnTo>
                  <a:lnTo>
                    <a:pt x="251" y="4"/>
                  </a:lnTo>
                  <a:lnTo>
                    <a:pt x="209" y="9"/>
                  </a:lnTo>
                  <a:lnTo>
                    <a:pt x="161" y="20"/>
                  </a:lnTo>
                  <a:lnTo>
                    <a:pt x="110" y="33"/>
                  </a:lnTo>
                  <a:lnTo>
                    <a:pt x="63" y="50"/>
                  </a:lnTo>
                  <a:lnTo>
                    <a:pt x="26" y="72"/>
                  </a:lnTo>
                  <a:lnTo>
                    <a:pt x="7" y="99"/>
                  </a:lnTo>
                  <a:lnTo>
                    <a:pt x="0" y="124"/>
                  </a:lnTo>
                  <a:lnTo>
                    <a:pt x="5" y="143"/>
                  </a:lnTo>
                  <a:lnTo>
                    <a:pt x="18" y="153"/>
                  </a:lnTo>
                  <a:lnTo>
                    <a:pt x="38" y="160"/>
                  </a:lnTo>
                  <a:lnTo>
                    <a:pt x="56" y="161"/>
                  </a:lnTo>
                  <a:lnTo>
                    <a:pt x="74" y="162"/>
                  </a:lnTo>
                  <a:lnTo>
                    <a:pt x="89" y="161"/>
                  </a:lnTo>
                  <a:lnTo>
                    <a:pt x="94" y="161"/>
                  </a:lnTo>
                  <a:lnTo>
                    <a:pt x="149" y="261"/>
                  </a:lnTo>
                  <a:lnTo>
                    <a:pt x="154" y="267"/>
                  </a:lnTo>
                  <a:lnTo>
                    <a:pt x="169" y="284"/>
                  </a:lnTo>
                  <a:lnTo>
                    <a:pt x="194" y="306"/>
                  </a:lnTo>
                  <a:lnTo>
                    <a:pt x="230" y="334"/>
                  </a:lnTo>
                  <a:lnTo>
                    <a:pt x="273" y="363"/>
                  </a:lnTo>
                  <a:lnTo>
                    <a:pt x="326" y="391"/>
                  </a:lnTo>
                  <a:lnTo>
                    <a:pt x="385" y="413"/>
                  </a:lnTo>
                  <a:lnTo>
                    <a:pt x="454" y="428"/>
                  </a:lnTo>
                  <a:lnTo>
                    <a:pt x="515" y="439"/>
                  </a:lnTo>
                  <a:lnTo>
                    <a:pt x="564" y="455"/>
                  </a:lnTo>
                  <a:lnTo>
                    <a:pt x="601" y="472"/>
                  </a:lnTo>
                  <a:lnTo>
                    <a:pt x="628" y="490"/>
                  </a:lnTo>
                  <a:lnTo>
                    <a:pt x="645" y="504"/>
                  </a:lnTo>
                  <a:lnTo>
                    <a:pt x="656" y="519"/>
                  </a:lnTo>
                  <a:lnTo>
                    <a:pt x="662" y="528"/>
                  </a:lnTo>
                  <a:lnTo>
                    <a:pt x="663" y="532"/>
                  </a:lnTo>
                  <a:lnTo>
                    <a:pt x="672" y="533"/>
                  </a:lnTo>
                  <a:lnTo>
                    <a:pt x="698" y="538"/>
                  </a:lnTo>
                  <a:lnTo>
                    <a:pt x="732" y="542"/>
                  </a:lnTo>
                  <a:lnTo>
                    <a:pt x="769" y="542"/>
                  </a:lnTo>
                  <a:lnTo>
                    <a:pt x="799" y="534"/>
                  </a:lnTo>
                  <a:lnTo>
                    <a:pt x="816" y="516"/>
                  </a:lnTo>
                  <a:lnTo>
                    <a:pt x="810" y="482"/>
                  </a:lnTo>
                  <a:lnTo>
                    <a:pt x="779" y="432"/>
                  </a:lnTo>
                  <a:lnTo>
                    <a:pt x="741" y="380"/>
                  </a:lnTo>
                  <a:lnTo>
                    <a:pt x="722" y="342"/>
                  </a:lnTo>
                  <a:lnTo>
                    <a:pt x="715" y="315"/>
                  </a:lnTo>
                  <a:lnTo>
                    <a:pt x="711" y="293"/>
                  </a:lnTo>
                  <a:lnTo>
                    <a:pt x="700" y="269"/>
                  </a:lnTo>
                  <a:lnTo>
                    <a:pt x="676" y="240"/>
                  </a:lnTo>
                  <a:lnTo>
                    <a:pt x="628" y="201"/>
                  </a:lnTo>
                  <a:lnTo>
                    <a:pt x="552" y="146"/>
                  </a:lnTo>
                  <a:lnTo>
                    <a:pt x="477" y="92"/>
                  </a:lnTo>
                  <a:lnTo>
                    <a:pt x="440" y="62"/>
                  </a:lnTo>
                  <a:lnTo>
                    <a:pt x="433" y="47"/>
                  </a:lnTo>
                  <a:lnTo>
                    <a:pt x="447" y="49"/>
                  </a:lnTo>
                  <a:lnTo>
                    <a:pt x="471" y="55"/>
                  </a:lnTo>
                  <a:lnTo>
                    <a:pt x="501" y="67"/>
                  </a:lnTo>
                  <a:lnTo>
                    <a:pt x="523" y="77"/>
                  </a:lnTo>
                  <a:lnTo>
                    <a:pt x="535" y="82"/>
                  </a:lnTo>
                  <a:lnTo>
                    <a:pt x="529" y="79"/>
                  </a:lnTo>
                  <a:lnTo>
                    <a:pt x="516" y="69"/>
                  </a:lnTo>
                  <a:lnTo>
                    <a:pt x="497" y="55"/>
                  </a:lnTo>
                  <a:lnTo>
                    <a:pt x="470" y="41"/>
                  </a:lnTo>
                  <a:lnTo>
                    <a:pt x="433" y="25"/>
                  </a:lnTo>
                  <a:lnTo>
                    <a:pt x="392" y="12"/>
                  </a:lnTo>
                  <a:lnTo>
                    <a:pt x="344" y="3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EDA14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060" name="Freeform 127"/>
            <p:cNvSpPr>
              <a:spLocks noChangeArrowheads="1"/>
            </p:cNvSpPr>
            <p:nvPr/>
          </p:nvSpPr>
          <p:spPr bwMode="auto">
            <a:xfrm>
              <a:off x="3256" y="2998"/>
              <a:ext cx="334" cy="223"/>
            </a:xfrm>
            <a:custGeom>
              <a:avLst/>
              <a:gdLst>
                <a:gd name="T0" fmla="*/ 14 w 524"/>
                <a:gd name="T1" fmla="*/ 65 h 266"/>
                <a:gd name="T2" fmla="*/ 14 w 524"/>
                <a:gd name="T3" fmla="*/ 64 h 266"/>
                <a:gd name="T4" fmla="*/ 14 w 524"/>
                <a:gd name="T5" fmla="*/ 61 h 266"/>
                <a:gd name="T6" fmla="*/ 14 w 524"/>
                <a:gd name="T7" fmla="*/ 56 h 266"/>
                <a:gd name="T8" fmla="*/ 14 w 524"/>
                <a:gd name="T9" fmla="*/ 50 h 266"/>
                <a:gd name="T10" fmla="*/ 14 w 524"/>
                <a:gd name="T11" fmla="*/ 42 h 266"/>
                <a:gd name="T12" fmla="*/ 14 w 524"/>
                <a:gd name="T13" fmla="*/ 33 h 266"/>
                <a:gd name="T14" fmla="*/ 13 w 524"/>
                <a:gd name="T15" fmla="*/ 22 h 266"/>
                <a:gd name="T16" fmla="*/ 13 w 524"/>
                <a:gd name="T17" fmla="*/ 9 h 266"/>
                <a:gd name="T18" fmla="*/ 11 w 524"/>
                <a:gd name="T19" fmla="*/ 0 h 266"/>
                <a:gd name="T20" fmla="*/ 10 w 524"/>
                <a:gd name="T21" fmla="*/ 1 h 266"/>
                <a:gd name="T22" fmla="*/ 7 w 524"/>
                <a:gd name="T23" fmla="*/ 8 h 266"/>
                <a:gd name="T24" fmla="*/ 5 w 524"/>
                <a:gd name="T25" fmla="*/ 19 h 266"/>
                <a:gd name="T26" fmla="*/ 3 w 524"/>
                <a:gd name="T27" fmla="*/ 32 h 266"/>
                <a:gd name="T28" fmla="*/ 2 w 524"/>
                <a:gd name="T29" fmla="*/ 44 h 266"/>
                <a:gd name="T30" fmla="*/ 1 w 524"/>
                <a:gd name="T31" fmla="*/ 53 h 266"/>
                <a:gd name="T32" fmla="*/ 0 w 524"/>
                <a:gd name="T33" fmla="*/ 56 h 266"/>
                <a:gd name="T34" fmla="*/ 1 w 524"/>
                <a:gd name="T35" fmla="*/ 56 h 266"/>
                <a:gd name="T36" fmla="*/ 1 w 524"/>
                <a:gd name="T37" fmla="*/ 54 h 266"/>
                <a:gd name="T38" fmla="*/ 2 w 524"/>
                <a:gd name="T39" fmla="*/ 50 h 266"/>
                <a:gd name="T40" fmla="*/ 3 w 524"/>
                <a:gd name="T41" fmla="*/ 47 h 266"/>
                <a:gd name="T42" fmla="*/ 4 w 524"/>
                <a:gd name="T43" fmla="*/ 45 h 266"/>
                <a:gd name="T44" fmla="*/ 5 w 524"/>
                <a:gd name="T45" fmla="*/ 44 h 266"/>
                <a:gd name="T46" fmla="*/ 6 w 524"/>
                <a:gd name="T47" fmla="*/ 44 h 266"/>
                <a:gd name="T48" fmla="*/ 8 w 524"/>
                <a:gd name="T49" fmla="*/ 45 h 266"/>
                <a:gd name="T50" fmla="*/ 9 w 524"/>
                <a:gd name="T51" fmla="*/ 49 h 266"/>
                <a:gd name="T52" fmla="*/ 10 w 524"/>
                <a:gd name="T53" fmla="*/ 53 h 266"/>
                <a:gd name="T54" fmla="*/ 11 w 524"/>
                <a:gd name="T55" fmla="*/ 56 h 266"/>
                <a:gd name="T56" fmla="*/ 13 w 524"/>
                <a:gd name="T57" fmla="*/ 60 h 266"/>
                <a:gd name="T58" fmla="*/ 13 w 524"/>
                <a:gd name="T59" fmla="*/ 63 h 266"/>
                <a:gd name="T60" fmla="*/ 14 w 524"/>
                <a:gd name="T61" fmla="*/ 64 h 266"/>
                <a:gd name="T62" fmla="*/ 14 w 524"/>
                <a:gd name="T63" fmla="*/ 65 h 266"/>
                <a:gd name="T64" fmla="*/ 14 w 524"/>
                <a:gd name="T65" fmla="*/ 65 h 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24"/>
                <a:gd name="T100" fmla="*/ 0 h 266"/>
                <a:gd name="T101" fmla="*/ 524 w 524"/>
                <a:gd name="T102" fmla="*/ 266 h 26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24" h="266">
                  <a:moveTo>
                    <a:pt x="522" y="265"/>
                  </a:moveTo>
                  <a:lnTo>
                    <a:pt x="522" y="261"/>
                  </a:lnTo>
                  <a:lnTo>
                    <a:pt x="524" y="250"/>
                  </a:lnTo>
                  <a:lnTo>
                    <a:pt x="524" y="231"/>
                  </a:lnTo>
                  <a:lnTo>
                    <a:pt x="522" y="208"/>
                  </a:lnTo>
                  <a:lnTo>
                    <a:pt x="515" y="174"/>
                  </a:lnTo>
                  <a:lnTo>
                    <a:pt x="505" y="136"/>
                  </a:lnTo>
                  <a:lnTo>
                    <a:pt x="487" y="89"/>
                  </a:lnTo>
                  <a:lnTo>
                    <a:pt x="460" y="37"/>
                  </a:lnTo>
                  <a:lnTo>
                    <a:pt x="414" y="0"/>
                  </a:lnTo>
                  <a:lnTo>
                    <a:pt x="352" y="1"/>
                  </a:lnTo>
                  <a:lnTo>
                    <a:pt x="275" y="30"/>
                  </a:lnTo>
                  <a:lnTo>
                    <a:pt x="198" y="77"/>
                  </a:lnTo>
                  <a:lnTo>
                    <a:pt x="121" y="129"/>
                  </a:lnTo>
                  <a:lnTo>
                    <a:pt x="59" y="180"/>
                  </a:lnTo>
                  <a:lnTo>
                    <a:pt x="16" y="218"/>
                  </a:lnTo>
                  <a:lnTo>
                    <a:pt x="0" y="234"/>
                  </a:lnTo>
                  <a:lnTo>
                    <a:pt x="7" y="229"/>
                  </a:lnTo>
                  <a:lnTo>
                    <a:pt x="28" y="221"/>
                  </a:lnTo>
                  <a:lnTo>
                    <a:pt x="59" y="208"/>
                  </a:lnTo>
                  <a:lnTo>
                    <a:pt x="100" y="196"/>
                  </a:lnTo>
                  <a:lnTo>
                    <a:pt x="145" y="184"/>
                  </a:lnTo>
                  <a:lnTo>
                    <a:pt x="195" y="178"/>
                  </a:lnTo>
                  <a:lnTo>
                    <a:pt x="243" y="178"/>
                  </a:lnTo>
                  <a:lnTo>
                    <a:pt x="289" y="188"/>
                  </a:lnTo>
                  <a:lnTo>
                    <a:pt x="332" y="202"/>
                  </a:lnTo>
                  <a:lnTo>
                    <a:pt x="376" y="218"/>
                  </a:lnTo>
                  <a:lnTo>
                    <a:pt x="415" y="231"/>
                  </a:lnTo>
                  <a:lnTo>
                    <a:pt x="452" y="246"/>
                  </a:lnTo>
                  <a:lnTo>
                    <a:pt x="481" y="256"/>
                  </a:lnTo>
                  <a:lnTo>
                    <a:pt x="505" y="264"/>
                  </a:lnTo>
                  <a:lnTo>
                    <a:pt x="518" y="266"/>
                  </a:lnTo>
                  <a:lnTo>
                    <a:pt x="522" y="265"/>
                  </a:lnTo>
                  <a:close/>
                </a:path>
              </a:pathLst>
            </a:custGeom>
            <a:solidFill>
              <a:srgbClr val="EDA14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9038" name="WordArt 126"/>
          <p:cNvSpPr>
            <a:spLocks noChangeArrowheads="1" noChangeShapeType="1" noTextEdit="1"/>
          </p:cNvSpPr>
          <p:nvPr/>
        </p:nvSpPr>
        <p:spPr bwMode="auto">
          <a:xfrm>
            <a:off x="684213" y="2060575"/>
            <a:ext cx="8459787" cy="13684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2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Система функциональных стилей русского языка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9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3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128588"/>
            <a:ext cx="6826250" cy="852487"/>
          </a:xfrm>
        </p:spPr>
        <p:txBody>
          <a:bodyPr/>
          <a:lstStyle/>
          <a:p>
            <a:r>
              <a:rPr lang="ru-RU" sz="2800" b="1" smtClean="0">
                <a:solidFill>
                  <a:srgbClr val="006600"/>
                </a:solidFill>
              </a:rPr>
              <a:t>2. Морфологические признаки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125538"/>
            <a:ext cx="7905750" cy="5472112"/>
          </a:xfrm>
        </p:spPr>
        <p:txBody>
          <a:bodyPr/>
          <a:lstStyle/>
          <a:p>
            <a:pPr>
              <a:lnSpc>
                <a:spcPct val="67000"/>
              </a:lnSpc>
            </a:pPr>
            <a:r>
              <a:rPr lang="ru-RU" sz="2000" smtClean="0"/>
              <a:t>            К морфологическим признакам данного стиля относится многократное (частотное) использование определенных частей речи (и их типов):</a:t>
            </a:r>
          </a:p>
          <a:p>
            <a:pPr>
              <a:lnSpc>
                <a:spcPct val="67000"/>
              </a:lnSpc>
            </a:pPr>
            <a:r>
              <a:rPr lang="ru-RU" sz="2000" smtClean="0">
                <a:solidFill>
                  <a:schemeClr val="accent2"/>
                </a:solidFill>
              </a:rPr>
              <a:t>     1) существительные – названия людей по признаку, обусловленному действием</a:t>
            </a:r>
            <a:r>
              <a:rPr lang="ru-RU" sz="2000" smtClean="0"/>
              <a:t> (</a:t>
            </a:r>
            <a:r>
              <a:rPr lang="ru-RU" sz="2000" i="1" smtClean="0"/>
              <a:t>налогоплательщик, арендатор, свидетель</a:t>
            </a:r>
            <a:r>
              <a:rPr lang="ru-RU" sz="2000" smtClean="0"/>
              <a:t>);</a:t>
            </a:r>
          </a:p>
          <a:p>
            <a:pPr>
              <a:lnSpc>
                <a:spcPct val="67000"/>
              </a:lnSpc>
            </a:pPr>
            <a:r>
              <a:rPr lang="ru-RU" sz="2000" smtClean="0">
                <a:solidFill>
                  <a:schemeClr val="accent2"/>
                </a:solidFill>
              </a:rPr>
              <a:t>     2) существительные, обозначающие должности и звания в форме мужского рода</a:t>
            </a:r>
            <a:r>
              <a:rPr lang="ru-RU" sz="2000" smtClean="0"/>
              <a:t> (</a:t>
            </a:r>
            <a:r>
              <a:rPr lang="ru-RU" sz="2000" i="1" smtClean="0"/>
              <a:t>сержант Петрова, инспектор</a:t>
            </a:r>
            <a:r>
              <a:rPr lang="ru-RU" sz="2000" smtClean="0"/>
              <a:t> </a:t>
            </a:r>
            <a:r>
              <a:rPr lang="ru-RU" sz="2000" i="1" smtClean="0"/>
              <a:t>Иванова</a:t>
            </a:r>
            <a:r>
              <a:rPr lang="ru-RU" sz="2000" smtClean="0"/>
              <a:t>);</a:t>
            </a:r>
          </a:p>
          <a:p>
            <a:pPr>
              <a:lnSpc>
                <a:spcPct val="67000"/>
              </a:lnSpc>
            </a:pPr>
            <a:r>
              <a:rPr lang="ru-RU" sz="2000" smtClean="0">
                <a:solidFill>
                  <a:schemeClr val="accent2"/>
                </a:solidFill>
              </a:rPr>
              <a:t>     3) отглагольные существительные с приставкой </a:t>
            </a:r>
            <a:r>
              <a:rPr lang="ru-RU" sz="2000" i="1" smtClean="0">
                <a:solidFill>
                  <a:schemeClr val="accent2"/>
                </a:solidFill>
              </a:rPr>
              <a:t>не-</a:t>
            </a:r>
            <a:r>
              <a:rPr lang="ru-RU" sz="2000" i="1" smtClean="0"/>
              <a:t> </a:t>
            </a:r>
            <a:r>
              <a:rPr lang="ru-RU" sz="2000" smtClean="0"/>
              <a:t>(</a:t>
            </a:r>
            <a:r>
              <a:rPr lang="ru-RU" sz="2000" i="1" smtClean="0"/>
              <a:t>нелишение, несоблюдение, непризнание</a:t>
            </a:r>
            <a:r>
              <a:rPr lang="ru-RU" sz="2000" smtClean="0"/>
              <a:t>);</a:t>
            </a:r>
          </a:p>
          <a:p>
            <a:pPr>
              <a:lnSpc>
                <a:spcPct val="67000"/>
              </a:lnSpc>
            </a:pPr>
            <a:r>
              <a:rPr lang="ru-RU" sz="2000" smtClean="0">
                <a:solidFill>
                  <a:schemeClr val="accent2"/>
                </a:solidFill>
              </a:rPr>
              <a:t>     4) производные предлоги</a:t>
            </a:r>
            <a:r>
              <a:rPr lang="ru-RU" sz="2000" smtClean="0"/>
              <a:t> (</a:t>
            </a:r>
            <a:r>
              <a:rPr lang="ru-RU" sz="2000" i="1" smtClean="0"/>
              <a:t>в связи, за счет, в силу, по мере, в отношении, на основании</a:t>
            </a:r>
            <a:r>
              <a:rPr lang="ru-RU" sz="2000" smtClean="0"/>
              <a:t>); </a:t>
            </a:r>
          </a:p>
          <a:p>
            <a:pPr>
              <a:lnSpc>
                <a:spcPct val="67000"/>
              </a:lnSpc>
            </a:pPr>
            <a:r>
              <a:rPr lang="ru-RU" sz="2000" smtClean="0">
                <a:solidFill>
                  <a:schemeClr val="accent2"/>
                </a:solidFill>
              </a:rPr>
              <a:t>     5) инфинитивные конструкции</a:t>
            </a:r>
            <a:r>
              <a:rPr lang="ru-RU" sz="2000" smtClean="0"/>
              <a:t> (</a:t>
            </a:r>
            <a:r>
              <a:rPr lang="ru-RU" sz="2000" i="1" smtClean="0"/>
              <a:t>провести осмотр, оказать помощь</a:t>
            </a:r>
            <a:r>
              <a:rPr lang="ru-RU" sz="2000" smtClean="0"/>
              <a:t>);</a:t>
            </a:r>
          </a:p>
          <a:p>
            <a:pPr>
              <a:lnSpc>
                <a:spcPct val="67000"/>
              </a:lnSpc>
            </a:pPr>
            <a:r>
              <a:rPr lang="ru-RU" sz="2000" smtClean="0">
                <a:solidFill>
                  <a:schemeClr val="accent2"/>
                </a:solidFill>
              </a:rPr>
              <a:t>     6) глаголы настоящего времени в значении обычно производимого действия</a:t>
            </a:r>
            <a:r>
              <a:rPr lang="ru-RU" sz="2000" smtClean="0"/>
              <a:t> (</a:t>
            </a:r>
            <a:r>
              <a:rPr lang="ru-RU" sz="2000" i="1" smtClean="0"/>
              <a:t>за</a:t>
            </a:r>
            <a:r>
              <a:rPr lang="ru-RU" sz="2000" smtClean="0"/>
              <a:t> </a:t>
            </a:r>
            <a:r>
              <a:rPr lang="ru-RU" sz="2000" i="1" smtClean="0"/>
              <a:t>неуплату взимается штраф</a:t>
            </a:r>
            <a:r>
              <a:rPr lang="ru-RU" sz="2000" smtClean="0"/>
              <a:t>…).</a:t>
            </a:r>
          </a:p>
          <a:p>
            <a:pPr>
              <a:lnSpc>
                <a:spcPct val="67000"/>
              </a:lnSpc>
            </a:pPr>
            <a:r>
              <a:rPr lang="ru-RU" sz="2000" smtClean="0">
                <a:solidFill>
                  <a:schemeClr val="accent2"/>
                </a:solidFill>
              </a:rPr>
              <a:t>     7) сложные слова, образованные от двух и более основ</a:t>
            </a:r>
            <a:r>
              <a:rPr lang="ru-RU" sz="2000" smtClean="0"/>
              <a:t> (</a:t>
            </a:r>
            <a:r>
              <a:rPr lang="ru-RU" sz="2000" i="1" smtClean="0"/>
              <a:t>квартиросъемщик, работодатель, материально-технический, ремонтно-эксплуа­тационный, вышеуказанный, нижепоименованный</a:t>
            </a:r>
            <a:r>
              <a:rPr lang="ru-RU" sz="2000" smtClean="0"/>
              <a:t> и т.п.).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20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200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60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2000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0"/>
            <a:ext cx="6681787" cy="779463"/>
          </a:xfrm>
        </p:spPr>
        <p:txBody>
          <a:bodyPr/>
          <a:lstStyle/>
          <a:p>
            <a:r>
              <a:rPr lang="ru-RU" b="1" smtClean="0"/>
              <a:t> </a:t>
            </a:r>
            <a:r>
              <a:rPr lang="ru-RU" sz="2800" b="1" smtClean="0">
                <a:solidFill>
                  <a:srgbClr val="006600"/>
                </a:solidFill>
              </a:rPr>
              <a:t>3. </a:t>
            </a:r>
            <a:r>
              <a:rPr lang="ru-RU" sz="3200" b="1" smtClean="0">
                <a:solidFill>
                  <a:srgbClr val="006600"/>
                </a:solidFill>
              </a:rPr>
              <a:t>Синтаксические признаки</a:t>
            </a:r>
            <a:r>
              <a:rPr lang="ru-RU" smtClean="0"/>
              <a:t> 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351837" cy="5256213"/>
          </a:xfrm>
        </p:spPr>
        <p:txBody>
          <a:bodyPr/>
          <a:lstStyle/>
          <a:p>
            <a:pPr>
              <a:lnSpc>
                <a:spcPct val="67000"/>
              </a:lnSpc>
            </a:pPr>
            <a:r>
              <a:rPr lang="ru-RU" sz="2000" smtClean="0"/>
              <a:t>           К синтаксическим признакам официально-делового стиля относятся:</a:t>
            </a:r>
          </a:p>
          <a:p>
            <a:pPr>
              <a:lnSpc>
                <a:spcPct val="67000"/>
              </a:lnSpc>
            </a:pPr>
            <a:r>
              <a:rPr lang="ru-RU" sz="2000" smtClean="0"/>
              <a:t>     </a:t>
            </a:r>
            <a:r>
              <a:rPr lang="ru-RU" sz="2000" b="1" smtClean="0">
                <a:solidFill>
                  <a:srgbClr val="000066"/>
                </a:solidFill>
              </a:rPr>
              <a:t>1) употребление простых предложений с однородными членами, причем ряды этих однородных членов могут быть весьма распространенными</a:t>
            </a:r>
            <a:r>
              <a:rPr lang="ru-RU" sz="2000" smtClean="0"/>
              <a:t> (до 8–10), например: … </a:t>
            </a:r>
            <a:r>
              <a:rPr lang="ru-RU" sz="2000" i="1" smtClean="0"/>
              <a:t>штрафы в качестве меры административного взыскания могут устанавливаться в соответствии с законодательством России за нарушение правил техники безопасности и охраны труда в промышленности, строительстве, на транспорте и в сельском хозяйстве</a:t>
            </a:r>
            <a:r>
              <a:rPr lang="ru-RU" sz="2000" smtClean="0"/>
              <a:t>;</a:t>
            </a:r>
          </a:p>
          <a:p>
            <a:pPr>
              <a:lnSpc>
                <a:spcPct val="67000"/>
              </a:lnSpc>
            </a:pPr>
            <a:r>
              <a:rPr lang="ru-RU" sz="2000" smtClean="0"/>
              <a:t>     </a:t>
            </a:r>
            <a:r>
              <a:rPr lang="ru-RU" sz="2000" b="1" smtClean="0">
                <a:solidFill>
                  <a:srgbClr val="000066"/>
                </a:solidFill>
              </a:rPr>
              <a:t>2) наличие пассивных конструкций</a:t>
            </a:r>
            <a:r>
              <a:rPr lang="ru-RU" sz="2000" smtClean="0"/>
              <a:t> (</a:t>
            </a:r>
            <a:r>
              <a:rPr lang="ru-RU" sz="2000" i="1" smtClean="0"/>
              <a:t>платежи вносятся в указанное время</a:t>
            </a:r>
            <a:r>
              <a:rPr lang="ru-RU" sz="2000" smtClean="0"/>
              <a:t>);</a:t>
            </a:r>
          </a:p>
          <a:p>
            <a:pPr>
              <a:lnSpc>
                <a:spcPct val="67000"/>
              </a:lnSpc>
            </a:pPr>
            <a:r>
              <a:rPr lang="ru-RU" sz="2000" smtClean="0"/>
              <a:t>     </a:t>
            </a:r>
            <a:r>
              <a:rPr lang="ru-RU" sz="2000" b="1" smtClean="0">
                <a:solidFill>
                  <a:srgbClr val="000066"/>
                </a:solidFill>
              </a:rPr>
              <a:t>3) нанизывание родительного падежа, т.е. употребление цепочки имен существительных в родительном падеже:</a:t>
            </a:r>
            <a:r>
              <a:rPr lang="ru-RU" sz="2000" smtClean="0"/>
              <a:t> (</a:t>
            </a:r>
            <a:r>
              <a:rPr lang="ru-RU" sz="2000" i="1" smtClean="0"/>
              <a:t>результаты деятельности органов налоговой полиции</a:t>
            </a:r>
            <a:r>
              <a:rPr lang="ru-RU" sz="2000" smtClean="0"/>
              <a:t>…); </a:t>
            </a:r>
          </a:p>
          <a:p>
            <a:pPr>
              <a:lnSpc>
                <a:spcPct val="67000"/>
              </a:lnSpc>
            </a:pPr>
            <a:r>
              <a:rPr lang="ru-RU" sz="2000" smtClean="0"/>
              <a:t>     </a:t>
            </a:r>
            <a:r>
              <a:rPr lang="ru-RU" sz="2000" b="1" smtClean="0">
                <a:solidFill>
                  <a:srgbClr val="000066"/>
                </a:solidFill>
              </a:rPr>
              <a:t>4) преобладание сложных предложений, в особенности сложноподчиненных, с придаточными условными:</a:t>
            </a:r>
            <a:r>
              <a:rPr lang="ru-RU" sz="2000" smtClean="0"/>
              <a:t> </a:t>
            </a:r>
            <a:r>
              <a:rPr lang="ru-RU" sz="2000" i="1" smtClean="0"/>
              <a:t>При наличии спора о размерах причитающихся уволенному работнику сумм администрация обязана уплатить указанное в настоящей статье возмещение в том случае, если спор решен в пользу работника</a:t>
            </a:r>
            <a:r>
              <a:rPr lang="ru-RU" sz="20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0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0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2000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2000"/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2000"/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2000"/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2000"/>
                                        <p:tgtEl>
                                          <p:spTgt spid="50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0"/>
            <a:ext cx="7705725" cy="852488"/>
          </a:xfrm>
        </p:spPr>
        <p:txBody>
          <a:bodyPr/>
          <a:lstStyle/>
          <a:p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i="1" smtClean="0">
                <a:solidFill>
                  <a:srgbClr val="990033"/>
                </a:solidFill>
              </a:rPr>
              <a:t>Жанровое многообразие</a:t>
            </a:r>
            <a:br>
              <a:rPr lang="ru-RU" sz="2800" b="1" i="1" smtClean="0">
                <a:solidFill>
                  <a:srgbClr val="990033"/>
                </a:solidFill>
              </a:rPr>
            </a:br>
            <a:r>
              <a:rPr lang="ru-RU" sz="2800" b="1" i="1" smtClean="0">
                <a:solidFill>
                  <a:srgbClr val="990033"/>
                </a:solidFill>
              </a:rPr>
              <a:t> официально-делового стиля речи</a:t>
            </a:r>
            <a:r>
              <a:rPr lang="ru-RU" sz="4000" smtClean="0"/>
              <a:t>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125538"/>
            <a:ext cx="8066087" cy="5472112"/>
          </a:xfrm>
        </p:spPr>
        <p:txBody>
          <a:bodyPr/>
          <a:lstStyle/>
          <a:p>
            <a:pPr>
              <a:lnSpc>
                <a:spcPct val="67000"/>
              </a:lnSpc>
            </a:pPr>
            <a:r>
              <a:rPr lang="ru-RU" sz="1800" smtClean="0"/>
              <a:t>          </a:t>
            </a:r>
          </a:p>
          <a:p>
            <a:pPr>
              <a:lnSpc>
                <a:spcPct val="67000"/>
              </a:lnSpc>
            </a:pPr>
            <a:r>
              <a:rPr lang="ru-RU" sz="1800" smtClean="0"/>
              <a:t>            По тематике и разнообразию жанров в рассматриваемом стиле выделяют две разновидности: </a:t>
            </a:r>
          </a:p>
          <a:p>
            <a:pPr algn="ctr">
              <a:lnSpc>
                <a:spcPct val="67000"/>
              </a:lnSpc>
            </a:pPr>
            <a:r>
              <a:rPr lang="ru-RU" sz="1800" smtClean="0">
                <a:solidFill>
                  <a:srgbClr val="FF3300"/>
                </a:solidFill>
              </a:rPr>
              <a:t>I – </a:t>
            </a:r>
            <a:r>
              <a:rPr lang="ru-RU" sz="1800" b="1" i="1" smtClean="0">
                <a:solidFill>
                  <a:srgbClr val="FF3300"/>
                </a:solidFill>
              </a:rPr>
              <a:t>официально-документальный стиль</a:t>
            </a:r>
            <a:r>
              <a:rPr lang="ru-RU" sz="1800" smtClean="0">
                <a:solidFill>
                  <a:srgbClr val="FF3300"/>
                </a:solidFill>
              </a:rPr>
              <a:t> </a:t>
            </a:r>
          </a:p>
          <a:p>
            <a:pPr>
              <a:lnSpc>
                <a:spcPct val="67000"/>
              </a:lnSpc>
            </a:pPr>
            <a:r>
              <a:rPr lang="ru-RU" sz="1800" smtClean="0"/>
              <a:t>            В свою очередь в официально-документальном стиле можно выделить:</a:t>
            </a:r>
          </a:p>
          <a:p>
            <a:pPr>
              <a:lnSpc>
                <a:spcPct val="67000"/>
              </a:lnSpc>
              <a:buFont typeface="Times New Roman" pitchFamily="18" charset="0"/>
              <a:buChar char="•"/>
            </a:pPr>
            <a:r>
              <a:rPr lang="ru-RU" sz="1800" b="1" smtClean="0"/>
              <a:t>язык законодательных документов, связанных с деятельностью государственных органов</a:t>
            </a:r>
            <a:r>
              <a:rPr lang="ru-RU" sz="1800" smtClean="0"/>
              <a:t> (Конституция РФ, законы, уставы),</a:t>
            </a:r>
          </a:p>
          <a:p>
            <a:pPr>
              <a:lnSpc>
                <a:spcPct val="67000"/>
              </a:lnSpc>
              <a:buFont typeface="Times New Roman" pitchFamily="18" charset="0"/>
              <a:buChar char="•"/>
            </a:pPr>
            <a:r>
              <a:rPr lang="ru-RU" sz="1800" b="1" smtClean="0"/>
              <a:t>язык дипломатических актов, связанных с международными отношениями</a:t>
            </a:r>
            <a:r>
              <a:rPr lang="ru-RU" sz="1800" smtClean="0"/>
              <a:t> (меморандум, коммюнике, конвенция, заявление). </a:t>
            </a:r>
          </a:p>
          <a:p>
            <a:pPr algn="ctr">
              <a:lnSpc>
                <a:spcPct val="67000"/>
              </a:lnSpc>
            </a:pPr>
            <a:r>
              <a:rPr lang="ru-RU" sz="1800" smtClean="0">
                <a:solidFill>
                  <a:srgbClr val="FF3300"/>
                </a:solidFill>
              </a:rPr>
              <a:t>II – </a:t>
            </a:r>
            <a:r>
              <a:rPr lang="ru-RU" sz="1800" b="1" i="1" smtClean="0">
                <a:solidFill>
                  <a:srgbClr val="FF3300"/>
                </a:solidFill>
              </a:rPr>
              <a:t>обиходно-деловой стиль</a:t>
            </a:r>
            <a:endParaRPr lang="ru-RU" sz="1800" smtClean="0">
              <a:solidFill>
                <a:srgbClr val="FF3300"/>
              </a:solidFill>
            </a:endParaRPr>
          </a:p>
          <a:p>
            <a:pPr>
              <a:lnSpc>
                <a:spcPct val="67000"/>
              </a:lnSpc>
            </a:pPr>
            <a:r>
              <a:rPr lang="ru-RU" sz="1800" smtClean="0"/>
              <a:t>           В обиходно-деловом стиле различают:</a:t>
            </a:r>
          </a:p>
          <a:p>
            <a:pPr>
              <a:lnSpc>
                <a:spcPct val="67000"/>
              </a:lnSpc>
              <a:buFont typeface="Times New Roman" pitchFamily="18" charset="0"/>
              <a:buChar char="•"/>
            </a:pPr>
            <a:r>
              <a:rPr lang="ru-RU" sz="1800" smtClean="0"/>
              <a:t>  </a:t>
            </a:r>
            <a:r>
              <a:rPr lang="ru-RU" sz="1800" b="1" smtClean="0"/>
              <a:t>язык служебной переписки между учреждениями и организациями,</a:t>
            </a:r>
          </a:p>
          <a:p>
            <a:pPr>
              <a:lnSpc>
                <a:spcPct val="67000"/>
              </a:lnSpc>
              <a:buFont typeface="Times New Roman" pitchFamily="18" charset="0"/>
              <a:buChar char="•"/>
            </a:pPr>
            <a:r>
              <a:rPr lang="ru-RU" sz="1800" b="1" smtClean="0"/>
              <a:t>  язык частных деловых бумаг.</a:t>
            </a:r>
            <a:endParaRPr lang="ru-RU" sz="1800" smtClean="0"/>
          </a:p>
          <a:p>
            <a:pPr>
              <a:lnSpc>
                <a:spcPct val="67000"/>
              </a:lnSpc>
            </a:pPr>
            <a:r>
              <a:rPr lang="ru-RU" sz="1800" smtClean="0"/>
              <a:t>           Все жанры обиходно-делового стиля: </a:t>
            </a:r>
            <a:r>
              <a:rPr lang="ru-RU" sz="1800" b="1" smtClean="0"/>
              <a:t>служебная переписка</a:t>
            </a:r>
            <a:r>
              <a:rPr lang="ru-RU" sz="1800" smtClean="0"/>
              <a:t> (деловое письмо, коммерческая корреспонденция) </a:t>
            </a:r>
            <a:r>
              <a:rPr lang="ru-RU" sz="1800" b="1" smtClean="0"/>
              <a:t>и деловые бумаги</a:t>
            </a:r>
            <a:r>
              <a:rPr lang="ru-RU" sz="1800" smtClean="0"/>
              <a:t> (справка, удостоверение, акт, протокол, заявление, доверенность, расписка, автобиография, и др.) – характеризуются известной стандартизацией, облегчающей их составление и использование и рассчитанной на экономию языковых средств, на устранение неоправданной информационной избыточности.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4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70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3000"/>
                            </p:stCondLst>
                            <p:childTnLst>
                              <p:par>
                                <p:cTn id="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6000"/>
                            </p:stCondLst>
                            <p:childTnLst>
                              <p:par>
                                <p:cTn id="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9000"/>
                            </p:stCondLst>
                            <p:childTnLst>
                              <p:par>
                                <p:cTn id="5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3000" fill="hold"/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000" fill="hold"/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61445" name="Picture 5" descr="Картинки по запросу жанры официально-делового стиля карти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1125538"/>
            <a:ext cx="6792913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7" name="Picture 7" descr="Похожее изображ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1341438"/>
            <a:ext cx="7427913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9" name="Picture 9" descr="dogovor-kupli-prodazhi-v-pismennoy-forme-blank-1475937373Vsic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79613" y="692150"/>
            <a:ext cx="620077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51" name="Picture 11" descr="17368-ks-2-i-ks-3-blank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27313" y="0"/>
            <a:ext cx="4819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30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30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30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04200" cy="852487"/>
          </a:xfrm>
        </p:spPr>
        <p:txBody>
          <a:bodyPr/>
          <a:lstStyle/>
          <a:p>
            <a:r>
              <a:rPr lang="ru-RU" b="1" smtClean="0"/>
              <a:t>        </a:t>
            </a:r>
            <a:r>
              <a:rPr lang="ru-RU" sz="4000" b="1" i="1" smtClean="0">
                <a:solidFill>
                  <a:srgbClr val="FF3300"/>
                </a:solidFill>
              </a:rPr>
              <a:t>НАУЧНЫЙ СТИЛЬ РЕЧИ</a:t>
            </a:r>
            <a:r>
              <a:rPr lang="ru-RU" smtClean="0"/>
              <a:t> 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052513"/>
            <a:ext cx="8204200" cy="5472112"/>
          </a:xfrm>
        </p:spPr>
        <p:txBody>
          <a:bodyPr/>
          <a:lstStyle/>
          <a:p>
            <a:pPr>
              <a:lnSpc>
                <a:spcPct val="77000"/>
              </a:lnSpc>
            </a:pPr>
            <a:r>
              <a:rPr lang="ru-RU" sz="2400" b="1" smtClean="0"/>
              <a:t>          </a:t>
            </a:r>
            <a:r>
              <a:rPr lang="ru-RU" sz="2400" b="1" smtClean="0">
                <a:solidFill>
                  <a:srgbClr val="990033"/>
                </a:solidFill>
              </a:rPr>
              <a:t>Научный стиль</a:t>
            </a:r>
            <a:r>
              <a:rPr lang="ru-RU" sz="2400" smtClean="0"/>
              <a:t> – это стиль, который обслуживает научную сферу общественной деятельности. Он предназначен для передачи научной информации в подготовленной и заинтересованной аудитории.</a:t>
            </a:r>
          </a:p>
          <a:p>
            <a:pPr>
              <a:lnSpc>
                <a:spcPct val="77000"/>
              </a:lnSpc>
            </a:pPr>
            <a:r>
              <a:rPr lang="ru-RU" sz="2400" smtClean="0"/>
              <a:t>          Научный стиль имеет ряд общих черт,  общих условий функционирования и языковых особенностей, проявляющихся независимо от характера наук (естественных, точных, гуманитарных) и жанровых различий (монография, научная статья, доклад, учебник и т.д.), что дает возможность говорить о специфике стиля в целом. </a:t>
            </a:r>
          </a:p>
          <a:p>
            <a:pPr>
              <a:lnSpc>
                <a:spcPct val="77000"/>
              </a:lnSpc>
            </a:pPr>
            <a:r>
              <a:rPr lang="ru-RU" sz="2400" smtClean="0"/>
              <a:t>         К таким </a:t>
            </a:r>
            <a:r>
              <a:rPr lang="ru-RU" sz="2400" b="1" i="1" smtClean="0"/>
              <a:t>общим чертам</a:t>
            </a:r>
            <a:r>
              <a:rPr lang="ru-RU" sz="2400" smtClean="0"/>
              <a:t> относятся: </a:t>
            </a:r>
          </a:p>
          <a:p>
            <a:pPr>
              <a:lnSpc>
                <a:spcPct val="77000"/>
              </a:lnSpc>
            </a:pPr>
            <a:r>
              <a:rPr lang="ru-RU" sz="2400" smtClean="0"/>
              <a:t>    </a:t>
            </a:r>
            <a:r>
              <a:rPr lang="ru-RU" sz="2400" b="1" smtClean="0"/>
              <a:t>1) предварительное обдумывание высказыва­ния; </a:t>
            </a:r>
          </a:p>
          <a:p>
            <a:pPr>
              <a:lnSpc>
                <a:spcPct val="77000"/>
              </a:lnSpc>
            </a:pPr>
            <a:r>
              <a:rPr lang="ru-RU" sz="2400" b="1" smtClean="0"/>
              <a:t>    2) монологический характер высказывания; </a:t>
            </a:r>
          </a:p>
          <a:p>
            <a:pPr>
              <a:lnSpc>
                <a:spcPct val="77000"/>
              </a:lnSpc>
            </a:pPr>
            <a:r>
              <a:rPr lang="ru-RU" sz="2400" b="1" smtClean="0"/>
              <a:t>    3) строгий отбор языковых средств;</a:t>
            </a:r>
          </a:p>
          <a:p>
            <a:pPr>
              <a:lnSpc>
                <a:spcPct val="77000"/>
              </a:lnSpc>
            </a:pPr>
            <a:r>
              <a:rPr lang="ru-RU" sz="2400" b="1" smtClean="0"/>
              <a:t>    4) тяготение к нормированной речи.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3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3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000"/>
                            </p:stCondLst>
                            <p:childTnLst>
                              <p:par>
                                <p:cTn id="3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000"/>
                            </p:stCondLst>
                            <p:childTnLst>
                              <p:par>
                                <p:cTn id="4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4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8913"/>
            <a:ext cx="8420100" cy="6669087"/>
          </a:xfrm>
        </p:spPr>
        <p:txBody>
          <a:bodyPr/>
          <a:lstStyle/>
          <a:p>
            <a:pPr algn="ctr">
              <a:lnSpc>
                <a:spcPct val="67000"/>
              </a:lnSpc>
            </a:pPr>
            <a:r>
              <a:rPr lang="ru-RU" sz="1200" b="1" smtClean="0">
                <a:solidFill>
                  <a:schemeClr val="accent2"/>
                </a:solidFill>
              </a:rPr>
              <a:t> </a:t>
            </a:r>
          </a:p>
          <a:p>
            <a:pPr algn="ctr">
              <a:lnSpc>
                <a:spcPct val="67000"/>
              </a:lnSpc>
            </a:pPr>
            <a:r>
              <a:rPr lang="ru-RU" sz="1600" b="1" smtClean="0">
                <a:solidFill>
                  <a:schemeClr val="accent2"/>
                </a:solidFill>
              </a:rPr>
              <a:t>Терминосистемы каждой науки</a:t>
            </a:r>
          </a:p>
          <a:p>
            <a:pPr algn="ctr">
              <a:lnSpc>
                <a:spcPct val="67000"/>
              </a:lnSpc>
            </a:pPr>
            <a:endParaRPr lang="ru-RU" sz="1400" smtClean="0">
              <a:solidFill>
                <a:schemeClr val="accent2"/>
              </a:solidFill>
            </a:endParaRPr>
          </a:p>
          <a:p>
            <a:pPr>
              <a:lnSpc>
                <a:spcPct val="67000"/>
              </a:lnSpc>
            </a:pPr>
            <a:r>
              <a:rPr lang="ru-RU" sz="1200" smtClean="0"/>
              <a:t>               </a:t>
            </a:r>
            <a:r>
              <a:rPr lang="ru-RU" sz="1600" smtClean="0"/>
              <a:t>Каждая отрасль науки располагает </a:t>
            </a:r>
            <a:r>
              <a:rPr lang="ru-RU" sz="1600" i="1" smtClean="0"/>
              <a:t>своей </a:t>
            </a:r>
            <a:r>
              <a:rPr lang="ru-RU" sz="1600" i="1" smtClean="0">
                <a:solidFill>
                  <a:schemeClr val="accent2"/>
                </a:solidFill>
              </a:rPr>
              <a:t>терминосистемой</a:t>
            </a:r>
            <a:r>
              <a:rPr lang="ru-RU" sz="1600" smtClean="0">
                <a:solidFill>
                  <a:schemeClr val="accent2"/>
                </a:solidFill>
              </a:rPr>
              <a:t>.</a:t>
            </a:r>
            <a:r>
              <a:rPr lang="ru-RU" sz="1600" smtClean="0"/>
              <a:t> </a:t>
            </a:r>
            <a:r>
              <a:rPr lang="ru-RU" sz="1600" b="1" smtClean="0">
                <a:solidFill>
                  <a:srgbClr val="000066"/>
                </a:solidFill>
              </a:rPr>
              <a:t>Термин</a:t>
            </a:r>
            <a:r>
              <a:rPr lang="ru-RU" sz="1600" smtClean="0"/>
              <a:t> (лат. </a:t>
            </a:r>
            <a:r>
              <a:rPr lang="ru-RU" sz="1600" i="1" smtClean="0"/>
              <a:t>terminus</a:t>
            </a:r>
            <a:r>
              <a:rPr lang="ru-RU" sz="1600" smtClean="0"/>
              <a:t> – "граница, предел") – </a:t>
            </a:r>
            <a:r>
              <a:rPr lang="ru-RU" sz="1600" b="1" smtClean="0"/>
              <a:t>это слово или словосочетание, являющееся названием понятия какой-либо сферы производства, науки, искусства.</a:t>
            </a:r>
            <a:r>
              <a:rPr lang="ru-RU" sz="1600" smtClean="0"/>
              <a:t> В терминологии каждой науки можно выделить несколько уровней в зависимости от сферы употребления и от характера содержания понятия. К </a:t>
            </a:r>
            <a:r>
              <a:rPr lang="ru-RU" sz="1600" b="1" smtClean="0"/>
              <a:t>первому</a:t>
            </a:r>
            <a:r>
              <a:rPr lang="ru-RU" sz="1600" i="1" smtClean="0"/>
              <a:t> </a:t>
            </a:r>
            <a:r>
              <a:rPr lang="ru-RU" sz="1600" b="1" smtClean="0"/>
              <a:t>уровню</a:t>
            </a:r>
            <a:r>
              <a:rPr lang="ru-RU" sz="1600" smtClean="0"/>
              <a:t> относят наиболее общие понятия, одинаково актуальные для всех или для значительного ряда наук. Например: </a:t>
            </a:r>
            <a:r>
              <a:rPr lang="ru-RU" sz="1600" i="1" smtClean="0"/>
              <a:t>система, функция, значение, элемент, процесс, множество, часть, величина, условие, движение, свой­ство, скорость, результат, количество, качество.</a:t>
            </a:r>
            <a:r>
              <a:rPr lang="ru-RU" sz="1600" smtClean="0"/>
              <a:t> Они составляют общий понятийный фонд науки в целом. </a:t>
            </a:r>
          </a:p>
          <a:p>
            <a:pPr>
              <a:lnSpc>
                <a:spcPct val="67000"/>
              </a:lnSpc>
            </a:pPr>
            <a:r>
              <a:rPr lang="ru-RU" sz="1600" smtClean="0"/>
              <a:t>              Ко</a:t>
            </a:r>
            <a:r>
              <a:rPr lang="ru-RU" sz="1600" i="1" smtClean="0"/>
              <a:t> </a:t>
            </a:r>
            <a:r>
              <a:rPr lang="ru-RU" sz="1600" b="1" smtClean="0"/>
              <a:t>второму уровню</a:t>
            </a:r>
            <a:r>
              <a:rPr lang="ru-RU" sz="1600" i="1" smtClean="0"/>
              <a:t> </a:t>
            </a:r>
            <a:r>
              <a:rPr lang="ru-RU" sz="1600" smtClean="0"/>
              <a:t>относят понятия, общие для ряда смежных наук, имеющих общие объекты исследования. Например: </a:t>
            </a:r>
            <a:r>
              <a:rPr lang="ru-RU" sz="1600" i="1" smtClean="0"/>
              <a:t>вакуум, вектор</a:t>
            </a:r>
            <a:r>
              <a:rPr lang="ru-RU" sz="1600" smtClean="0"/>
              <a:t>, </a:t>
            </a:r>
            <a:r>
              <a:rPr lang="ru-RU" sz="1600" i="1" smtClean="0"/>
              <a:t>генератор, интеграл, матрица, нейрон, ордината, радикал, термический, электро­лит</a:t>
            </a:r>
            <a:r>
              <a:rPr lang="ru-RU" sz="1600" smtClean="0"/>
              <a:t> и пр. Такие понятия обычно служат связующим звеном между науками одного более или менее широкого профиля (естественные, технические, физико-математические, биологические, социологические, эстетические и пр.), и их можно определить как профильно-специальные.</a:t>
            </a:r>
          </a:p>
          <a:p>
            <a:pPr>
              <a:lnSpc>
                <a:spcPct val="67000"/>
              </a:lnSpc>
            </a:pPr>
            <a:r>
              <a:rPr lang="ru-RU" sz="1600" smtClean="0"/>
              <a:t>             К </a:t>
            </a:r>
            <a:r>
              <a:rPr lang="ru-RU" sz="1600" b="1" smtClean="0"/>
              <a:t>третьему уровню</a:t>
            </a:r>
            <a:r>
              <a:rPr lang="ru-RU" sz="1600" i="1" smtClean="0"/>
              <a:t> </a:t>
            </a:r>
            <a:r>
              <a:rPr lang="ru-RU" sz="1600" smtClean="0"/>
              <a:t>следует отнести узкоспециальные понятия, характерные для одной науки (иногда двух-трех близких) и отражающие специфичность предмета исследования, например: </a:t>
            </a:r>
            <a:r>
              <a:rPr lang="ru-RU" sz="1600" i="1" smtClean="0"/>
              <a:t>фонема, морфема, флексия, лексема, дериват </a:t>
            </a:r>
            <a:r>
              <a:rPr lang="ru-RU" sz="1600" smtClean="0"/>
              <a:t>и др. лингвистические термины.</a:t>
            </a:r>
            <a:r>
              <a:rPr lang="ru-RU" sz="1600" i="1" smtClean="0"/>
              <a:t> </a:t>
            </a:r>
            <a:endParaRPr lang="ru-RU" sz="1600" b="1" smtClean="0"/>
          </a:p>
          <a:p>
            <a:pPr algn="ctr">
              <a:lnSpc>
                <a:spcPct val="67000"/>
              </a:lnSpc>
            </a:pPr>
            <a:r>
              <a:rPr lang="ru-RU" sz="1600" b="1" smtClean="0"/>
              <a:t> </a:t>
            </a:r>
            <a:r>
              <a:rPr lang="ru-RU" sz="1600" b="1" smtClean="0">
                <a:solidFill>
                  <a:schemeClr val="accent2"/>
                </a:solidFill>
              </a:rPr>
              <a:t>Язык символов. Научная графика</a:t>
            </a:r>
            <a:endParaRPr lang="ru-RU" sz="1600" smtClean="0">
              <a:solidFill>
                <a:schemeClr val="accent2"/>
              </a:solidFill>
            </a:endParaRPr>
          </a:p>
          <a:p>
            <a:pPr>
              <a:lnSpc>
                <a:spcPct val="67000"/>
              </a:lnSpc>
            </a:pPr>
            <a:r>
              <a:rPr lang="ru-RU" sz="1200" smtClean="0"/>
              <a:t>              </a:t>
            </a:r>
            <a:r>
              <a:rPr lang="ru-RU" sz="1400" smtClean="0"/>
              <a:t>Специфическим свойством языка науки является то, что научная информация может быть представлена не только в форме текста. Она бывает и</a:t>
            </a:r>
            <a:r>
              <a:rPr lang="ru-RU" sz="1400" i="1" smtClean="0"/>
              <a:t> графической</a:t>
            </a:r>
            <a:r>
              <a:rPr lang="ru-RU" sz="1400" smtClean="0"/>
              <a:t> – это так называемые искусственные (вспомогательные) языки: </a:t>
            </a:r>
          </a:p>
          <a:p>
            <a:pPr>
              <a:lnSpc>
                <a:spcPct val="67000"/>
              </a:lnSpc>
            </a:pPr>
            <a:r>
              <a:rPr lang="ru-RU" sz="1400" smtClean="0"/>
              <a:t>       </a:t>
            </a:r>
            <a:r>
              <a:rPr lang="ru-RU" sz="1400" b="1" smtClean="0"/>
              <a:t>1) графики, чертежи, рисунки, </a:t>
            </a:r>
          </a:p>
          <a:p>
            <a:pPr>
              <a:lnSpc>
                <a:spcPct val="67000"/>
              </a:lnSpc>
            </a:pPr>
            <a:r>
              <a:rPr lang="ru-RU" sz="1400" b="1" smtClean="0"/>
              <a:t>       2) математические, физические символы,</a:t>
            </a:r>
          </a:p>
          <a:p>
            <a:pPr>
              <a:lnSpc>
                <a:spcPct val="67000"/>
              </a:lnSpc>
            </a:pPr>
            <a:r>
              <a:rPr lang="ru-RU" sz="1400" b="1" smtClean="0"/>
              <a:t>       3) названия химических элементов, математических знаков</a:t>
            </a:r>
            <a:r>
              <a:rPr lang="ru-RU" sz="1400" smtClean="0"/>
              <a:t> </a:t>
            </a:r>
          </a:p>
          <a:p>
            <a:pPr>
              <a:lnSpc>
                <a:spcPct val="67000"/>
              </a:lnSpc>
            </a:pPr>
            <a:r>
              <a:rPr lang="ru-RU" sz="1400" i="1" smtClean="0"/>
              <a:t>           Язык символов</a:t>
            </a:r>
            <a:r>
              <a:rPr lang="ru-RU" sz="1400" smtClean="0"/>
              <a:t> – один из наиболее информативных языков науки.</a:t>
            </a:r>
          </a:p>
          <a:p>
            <a:pPr>
              <a:lnSpc>
                <a:spcPct val="67000"/>
              </a:lnSpc>
            </a:pPr>
            <a:r>
              <a:rPr lang="ru-RU" sz="1400" smtClean="0"/>
              <a:t>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500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5" dur="500"/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500"/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3" dur="500"/>
                                        <p:tgtEl>
                                          <p:spTgt spid="64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7" dur="500"/>
                                        <p:tgtEl>
                                          <p:spTgt spid="64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1" dur="500"/>
                                        <p:tgtEl>
                                          <p:spTgt spid="645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188913"/>
            <a:ext cx="7812087" cy="503237"/>
          </a:xfrm>
        </p:spPr>
        <p:txBody>
          <a:bodyPr/>
          <a:lstStyle/>
          <a:p>
            <a:r>
              <a:rPr lang="ru-RU" sz="2800" b="1" i="1" smtClean="0">
                <a:solidFill>
                  <a:srgbClr val="FF3300"/>
                </a:solidFill>
              </a:rPr>
              <a:t>Языковые признаки научного стиля речи</a:t>
            </a:r>
            <a:r>
              <a:rPr lang="ru-RU" sz="4000" smtClean="0"/>
              <a:t>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052513"/>
            <a:ext cx="8275637" cy="5949950"/>
          </a:xfrm>
        </p:spPr>
        <p:txBody>
          <a:bodyPr/>
          <a:lstStyle/>
          <a:p>
            <a:pPr algn="ctr">
              <a:lnSpc>
                <a:spcPct val="67000"/>
              </a:lnSpc>
            </a:pPr>
            <a:r>
              <a:rPr lang="ru-RU" sz="2400" b="1" smtClean="0"/>
              <a:t> </a:t>
            </a:r>
            <a:r>
              <a:rPr lang="ru-RU" sz="2400" b="1" smtClean="0">
                <a:solidFill>
                  <a:srgbClr val="006600"/>
                </a:solidFill>
              </a:rPr>
              <a:t>1. Лексические признаки</a:t>
            </a:r>
            <a:r>
              <a:rPr lang="ru-RU" sz="2400" smtClean="0"/>
              <a:t> </a:t>
            </a:r>
          </a:p>
          <a:p>
            <a:pPr algn="ctr">
              <a:lnSpc>
                <a:spcPct val="67000"/>
              </a:lnSpc>
            </a:pPr>
            <a:endParaRPr lang="ru-RU" sz="2400" smtClean="0"/>
          </a:p>
          <a:p>
            <a:pPr>
              <a:lnSpc>
                <a:spcPct val="67000"/>
              </a:lnSpc>
            </a:pPr>
            <a:r>
              <a:rPr lang="ru-RU" sz="1800" smtClean="0"/>
              <a:t>1. Отвлеченный, обобщенный характер научного текста проявляется на лексическом уровне в том, что в нем широко употребляются </a:t>
            </a:r>
            <a:r>
              <a:rPr lang="ru-RU" sz="1800" b="1" smtClean="0"/>
              <a:t>слова с абстрактным значением:</a:t>
            </a:r>
            <a:r>
              <a:rPr lang="ru-RU" sz="1800" smtClean="0"/>
              <a:t> </a:t>
            </a:r>
            <a:r>
              <a:rPr lang="ru-RU" sz="1800" i="1" smtClean="0"/>
              <a:t>функция, диспозиция, секвестр</a:t>
            </a:r>
            <a:r>
              <a:rPr lang="ru-RU" sz="1800" smtClean="0"/>
              <a:t>. Слова бытового характера также приобретают в научном тексте обобщенное, часто терминологическое значение, таковы технические термины </a:t>
            </a:r>
            <a:r>
              <a:rPr lang="ru-RU" sz="1800" i="1" smtClean="0"/>
              <a:t>муфта, стакан, трубка</a:t>
            </a:r>
            <a:r>
              <a:rPr lang="ru-RU" sz="1800" smtClean="0"/>
              <a:t> и многие другие.</a:t>
            </a:r>
          </a:p>
          <a:p>
            <a:pPr>
              <a:lnSpc>
                <a:spcPct val="67000"/>
              </a:lnSpc>
            </a:pPr>
            <a:r>
              <a:rPr lang="ru-RU" sz="1800" smtClean="0"/>
              <a:t>2. Характерной чертой научного стиля является его </a:t>
            </a:r>
            <a:r>
              <a:rPr lang="ru-RU" sz="1800" b="1" smtClean="0"/>
              <a:t>высокая терминированность </a:t>
            </a:r>
            <a:r>
              <a:rPr lang="ru-RU" sz="1800" smtClean="0"/>
              <a:t>– насыщенность терминами (о чем шла речь выше). </a:t>
            </a:r>
          </a:p>
          <a:p>
            <a:pPr>
              <a:lnSpc>
                <a:spcPct val="67000"/>
              </a:lnSpc>
            </a:pPr>
            <a:r>
              <a:rPr lang="ru-RU" sz="1800" smtClean="0"/>
              <a:t>3. Для языка науки характерно </a:t>
            </a:r>
            <a:r>
              <a:rPr lang="ru-RU" sz="1800" b="1" smtClean="0"/>
              <a:t>использование заимствованных и интернациональных моделей</a:t>
            </a:r>
            <a:r>
              <a:rPr lang="ru-RU" sz="1800" smtClean="0"/>
              <a:t> (</a:t>
            </a:r>
            <a:r>
              <a:rPr lang="ru-RU" sz="1800" i="1" smtClean="0"/>
              <a:t>макро-, микро-, метр, интер-, граф</a:t>
            </a:r>
            <a:r>
              <a:rPr lang="ru-RU" sz="1800" smtClean="0"/>
              <a:t> и т.д.): </a:t>
            </a:r>
            <a:r>
              <a:rPr lang="ru-RU" sz="1800" i="1" smtClean="0"/>
              <a:t>макромир, интерком, полиграф</a:t>
            </a:r>
            <a:r>
              <a:rPr lang="ru-RU" sz="1800" smtClean="0"/>
              <a:t>.</a:t>
            </a:r>
          </a:p>
          <a:p>
            <a:pPr>
              <a:lnSpc>
                <a:spcPct val="67000"/>
              </a:lnSpc>
            </a:pPr>
            <a:r>
              <a:rPr lang="ru-RU" sz="1800" smtClean="0"/>
              <a:t>4. В научном стиле </a:t>
            </a:r>
            <a:r>
              <a:rPr lang="ru-RU" sz="1800" b="1" smtClean="0"/>
              <a:t>частотны существительные и прилагательные с определенным типом лексического значения и морфологическими характеристиками.</a:t>
            </a:r>
            <a:r>
              <a:rPr lang="ru-RU" sz="1800" smtClean="0"/>
              <a:t> В их числе:</a:t>
            </a:r>
          </a:p>
          <a:p>
            <a:pPr>
              <a:lnSpc>
                <a:spcPct val="67000"/>
              </a:lnSpc>
            </a:pPr>
            <a:r>
              <a:rPr lang="ru-RU" sz="1800" smtClean="0"/>
              <a:t>а) </a:t>
            </a:r>
            <a:r>
              <a:rPr lang="ru-RU" sz="1800" b="1" smtClean="0"/>
              <a:t>существительные, выражающие понятие признака, состояния, изменения на </a:t>
            </a:r>
            <a:r>
              <a:rPr lang="ru-RU" sz="1800" b="1" i="1" smtClean="0"/>
              <a:t>-ние, -ость, -ство, -ие, -ция</a:t>
            </a:r>
            <a:r>
              <a:rPr lang="ru-RU" sz="1800" smtClean="0"/>
              <a:t> (</a:t>
            </a:r>
            <a:r>
              <a:rPr lang="ru-RU" sz="1800" i="1" smtClean="0"/>
              <a:t>частотность, кульминация, построение, свойство, инерция, водность, экземплярность</a:t>
            </a:r>
            <a:r>
              <a:rPr lang="ru-RU" sz="1800" smtClean="0"/>
              <a:t>);</a:t>
            </a:r>
          </a:p>
          <a:p>
            <a:pPr>
              <a:lnSpc>
                <a:spcPct val="67000"/>
              </a:lnSpc>
            </a:pPr>
            <a:r>
              <a:rPr lang="ru-RU" sz="1800" smtClean="0"/>
              <a:t>б) </a:t>
            </a:r>
            <a:r>
              <a:rPr lang="ru-RU" sz="1800" b="1" smtClean="0"/>
              <a:t>существиельные на -</a:t>
            </a:r>
            <a:r>
              <a:rPr lang="ru-RU" sz="1800" b="1" i="1" smtClean="0"/>
              <a:t>тель</a:t>
            </a:r>
            <a:r>
              <a:rPr lang="ru-RU" sz="1800" b="1" smtClean="0"/>
              <a:t>,</a:t>
            </a:r>
            <a:r>
              <a:rPr lang="ru-RU" sz="1800" smtClean="0"/>
              <a:t> обозначающие инструмент, орудие, производителя действия</a:t>
            </a:r>
            <a:r>
              <a:rPr lang="ru-RU" sz="1800" i="1" smtClean="0"/>
              <a:t> </a:t>
            </a:r>
            <a:r>
              <a:rPr lang="ru-RU" sz="1800" smtClean="0"/>
              <a:t>(</a:t>
            </a:r>
            <a:r>
              <a:rPr lang="ru-RU" sz="1800" i="1" smtClean="0"/>
              <a:t>землеустроитель</a:t>
            </a:r>
            <a:r>
              <a:rPr lang="ru-RU" sz="1800" smtClean="0"/>
              <a:t>);</a:t>
            </a:r>
          </a:p>
          <a:p>
            <a:pPr>
              <a:lnSpc>
                <a:spcPct val="67000"/>
              </a:lnSpc>
            </a:pPr>
            <a:r>
              <a:rPr lang="ru-RU" sz="1800" smtClean="0"/>
              <a:t>в) </a:t>
            </a:r>
            <a:r>
              <a:rPr lang="ru-RU" sz="1800" b="1" smtClean="0"/>
              <a:t>прилагательные с суффиксом </a:t>
            </a:r>
            <a:r>
              <a:rPr lang="ru-RU" sz="1800" b="1" i="1" smtClean="0"/>
              <a:t>-ист(ый)</a:t>
            </a:r>
            <a:r>
              <a:rPr lang="ru-RU" sz="1800" smtClean="0"/>
              <a:t> в значении "содержащий в малом количестве определенную примесь"</a:t>
            </a:r>
            <a:r>
              <a:rPr lang="ru-RU" sz="1800" i="1" smtClean="0"/>
              <a:t> </a:t>
            </a:r>
            <a:r>
              <a:rPr lang="ru-RU" sz="1800" smtClean="0"/>
              <a:t>(</a:t>
            </a:r>
            <a:r>
              <a:rPr lang="ru-RU" sz="1800" i="1" smtClean="0"/>
              <a:t>глинистый, песчанистый</a:t>
            </a:r>
            <a:r>
              <a:rPr lang="ru-RU" sz="1800" smtClean="0"/>
              <a:t>).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686800" cy="779462"/>
          </a:xfrm>
        </p:spPr>
        <p:txBody>
          <a:bodyPr/>
          <a:lstStyle/>
          <a:p>
            <a:r>
              <a:rPr lang="ru-RU" sz="2800" b="1" smtClean="0">
                <a:solidFill>
                  <a:srgbClr val="006600"/>
                </a:solidFill>
              </a:rPr>
              <a:t>2.Морфологические признаки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052513"/>
            <a:ext cx="8137525" cy="5616575"/>
          </a:xfrm>
        </p:spPr>
        <p:txBody>
          <a:bodyPr/>
          <a:lstStyle/>
          <a:p>
            <a:pPr>
              <a:lnSpc>
                <a:spcPct val="67000"/>
              </a:lnSpc>
            </a:pPr>
            <a:r>
              <a:rPr lang="ru-RU" sz="1400" smtClean="0"/>
              <a:t>             </a:t>
            </a:r>
          </a:p>
          <a:p>
            <a:pPr>
              <a:lnSpc>
                <a:spcPct val="67000"/>
              </a:lnSpc>
            </a:pPr>
            <a:r>
              <a:rPr lang="ru-RU" sz="1400" smtClean="0"/>
              <a:t>              Отвлеченность научного стиля речи проявляется и на морфологическом уровне – в выборе форм частей речи. </a:t>
            </a:r>
          </a:p>
          <a:p>
            <a:pPr>
              <a:lnSpc>
                <a:spcPct val="67000"/>
              </a:lnSpc>
            </a:pPr>
            <a:r>
              <a:rPr lang="ru-RU" sz="1400" smtClean="0"/>
              <a:t>1. Специфично употребляется в научном стиле</a:t>
            </a:r>
            <a:r>
              <a:rPr lang="ru-RU" sz="1400" b="1" smtClean="0"/>
              <a:t> глагол. </a:t>
            </a:r>
            <a:r>
              <a:rPr lang="ru-RU" sz="1400" smtClean="0"/>
              <a:t>В научных текстах часто используются глаголы несовершенного ви­да. От них образуются формы настоящего времени, которые имеют вневременное обобщенное значение (например: </a:t>
            </a:r>
            <a:r>
              <a:rPr lang="ru-RU" sz="1400" i="1" smtClean="0"/>
              <a:t>в данной отрасли </a:t>
            </a:r>
            <a:r>
              <a:rPr lang="ru-RU" sz="1400" i="1" u="sng" smtClean="0"/>
              <a:t>используется</a:t>
            </a:r>
            <a:r>
              <a:rPr lang="ru-RU" sz="1400" i="1" smtClean="0"/>
              <a:t> это соединение</a:t>
            </a:r>
            <a:r>
              <a:rPr lang="ru-RU" sz="1400" smtClean="0"/>
              <a:t>). Глаголы совершенного вида употребляются значительно реже, часто в устойчивых оборотах (</a:t>
            </a:r>
            <a:r>
              <a:rPr lang="ru-RU" sz="1400" i="1" u="sng" smtClean="0"/>
              <a:t>рассмотрим</a:t>
            </a:r>
            <a:r>
              <a:rPr lang="ru-RU" sz="1400" i="1" smtClean="0"/>
              <a:t>…; </a:t>
            </a:r>
            <a:r>
              <a:rPr lang="ru-RU" sz="1400" i="1" u="sng" smtClean="0"/>
              <a:t>докажем</a:t>
            </a:r>
            <a:r>
              <a:rPr lang="ru-RU" sz="1400" i="1" smtClean="0"/>
              <a:t>, что…; </a:t>
            </a:r>
            <a:r>
              <a:rPr lang="ru-RU" sz="1400" i="1" u="sng" smtClean="0"/>
              <a:t>сделаем</a:t>
            </a:r>
            <a:r>
              <a:rPr lang="ru-RU" sz="1400" i="1" smtClean="0"/>
              <a:t> выводы; </a:t>
            </a:r>
            <a:r>
              <a:rPr lang="ru-RU" sz="1400" i="1" u="sng" smtClean="0"/>
              <a:t>покажем</a:t>
            </a:r>
            <a:r>
              <a:rPr lang="ru-RU" sz="1400" i="1" smtClean="0"/>
              <a:t> на примерах </a:t>
            </a:r>
            <a:r>
              <a:rPr lang="ru-RU" sz="1400" smtClean="0"/>
              <a:t>и т.п.).</a:t>
            </a:r>
          </a:p>
          <a:p>
            <a:pPr>
              <a:lnSpc>
                <a:spcPct val="67000"/>
              </a:lnSpc>
            </a:pPr>
            <a:r>
              <a:rPr lang="ru-RU" sz="1400" smtClean="0"/>
              <a:t>2. В научном стиле часто используются возвратные глаголы (с суффиксом </a:t>
            </a:r>
            <a:r>
              <a:rPr lang="ru-RU" sz="1400" i="1" smtClean="0"/>
              <a:t>-ся</a:t>
            </a:r>
            <a:r>
              <a:rPr lang="ru-RU" sz="1400" smtClean="0"/>
              <a:t>) в страдательном (пассивном) значении. Частота употребления пассивной формы глагола объясняется тем, что при описании научного явления внимание сосредоточивается на нем самом, а не на производителе действия: </a:t>
            </a:r>
            <a:r>
              <a:rPr lang="ru-RU" sz="1400" i="1" smtClean="0"/>
              <a:t>В современной философии и социологии норма </a:t>
            </a:r>
            <a:r>
              <a:rPr lang="ru-RU" sz="1400" i="1" u="sng" smtClean="0"/>
              <a:t>определяет</a:t>
            </a:r>
            <a:r>
              <a:rPr lang="ru-RU" sz="1400" b="1" i="1" u="sng" smtClean="0"/>
              <a:t>ся</a:t>
            </a:r>
            <a:r>
              <a:rPr lang="ru-RU" sz="1400" i="1" smtClean="0"/>
              <a:t> как средство регулирования деятельности общества в целом;  В этом смысле норма </a:t>
            </a:r>
            <a:r>
              <a:rPr lang="ru-RU" sz="1400" i="1" u="sng" smtClean="0"/>
              <a:t>понимает</a:t>
            </a:r>
            <a:r>
              <a:rPr lang="ru-RU" sz="1400" b="1" i="1" u="sng" smtClean="0"/>
              <a:t>ся</a:t>
            </a:r>
            <a:r>
              <a:rPr lang="ru-RU" sz="1400" i="1" smtClean="0"/>
              <a:t> как закон деятельности, правило.</a:t>
            </a:r>
            <a:endParaRPr lang="ru-RU" sz="1400" smtClean="0"/>
          </a:p>
          <a:p>
            <a:pPr>
              <a:lnSpc>
                <a:spcPct val="67000"/>
              </a:lnSpc>
            </a:pPr>
            <a:r>
              <a:rPr lang="ru-RU" sz="1400" smtClean="0"/>
              <a:t>3. Большое распространение в научных текстах имеют краткие страдательные причастия, например: </a:t>
            </a:r>
            <a:r>
              <a:rPr lang="ru-RU" sz="1400" i="1" smtClean="0"/>
              <a:t>Теорема </a:t>
            </a:r>
            <a:r>
              <a:rPr lang="ru-RU" sz="1400" i="1" u="sng" smtClean="0"/>
              <a:t>доказа</a:t>
            </a:r>
            <a:r>
              <a:rPr lang="ru-RU" sz="1400" b="1" i="1" u="sng" smtClean="0"/>
              <a:t>на</a:t>
            </a:r>
            <a:r>
              <a:rPr lang="ru-RU" sz="1400" i="1" smtClean="0"/>
              <a:t>; Уравнение </a:t>
            </a:r>
            <a:r>
              <a:rPr lang="ru-RU" sz="1400" i="1" u="sng" smtClean="0"/>
              <a:t>составле</a:t>
            </a:r>
            <a:r>
              <a:rPr lang="ru-RU" sz="1400" b="1" i="1" u="sng" smtClean="0"/>
              <a:t>но</a:t>
            </a:r>
            <a:r>
              <a:rPr lang="ru-RU" sz="1400" i="1" smtClean="0"/>
              <a:t> верно</a:t>
            </a:r>
            <a:r>
              <a:rPr lang="ru-RU" sz="1400" smtClean="0"/>
              <a:t>.</a:t>
            </a:r>
          </a:p>
          <a:p>
            <a:pPr>
              <a:lnSpc>
                <a:spcPct val="67000"/>
              </a:lnSpc>
            </a:pPr>
            <a:r>
              <a:rPr lang="ru-RU" sz="1400" smtClean="0"/>
              <a:t>4. В научной речи чаще, чем в других стилях речи, употребляются краткие прилагательные, например: </a:t>
            </a:r>
            <a:r>
              <a:rPr lang="ru-RU" sz="1400" i="1" u="sng" smtClean="0"/>
              <a:t>Многообраз</a:t>
            </a:r>
            <a:r>
              <a:rPr lang="ru-RU" sz="1400" b="1" i="1" u="sng" smtClean="0"/>
              <a:t>ны</a:t>
            </a:r>
            <a:r>
              <a:rPr lang="ru-RU" sz="1400" i="1" smtClean="0"/>
              <a:t> и </a:t>
            </a:r>
            <a:r>
              <a:rPr lang="ru-RU" sz="1400" i="1" u="sng" smtClean="0"/>
              <a:t>неоднознач</a:t>
            </a:r>
            <a:r>
              <a:rPr lang="ru-RU" sz="1400" b="1" i="1" u="sng" smtClean="0"/>
              <a:t>ны</a:t>
            </a:r>
            <a:r>
              <a:rPr lang="ru-RU" sz="1400" i="1" smtClean="0"/>
              <a:t> функции этих элементов.</a:t>
            </a:r>
            <a:endParaRPr lang="ru-RU" sz="1400" smtClean="0"/>
          </a:p>
          <a:p>
            <a:pPr>
              <a:lnSpc>
                <a:spcPct val="67000"/>
              </a:lnSpc>
            </a:pPr>
            <a:r>
              <a:rPr lang="ru-RU" sz="1400" smtClean="0"/>
              <a:t>5. Своеобразно проявляется в языке науки категория лица: значение лица обычно является ослабленным, неопределенным, обобщенным. В научной речи не принято употреблять местоимение 1-го лица ед. ч. </a:t>
            </a:r>
            <a:r>
              <a:rPr lang="ru-RU" sz="1400" i="1" smtClean="0"/>
              <a:t>я</a:t>
            </a:r>
            <a:r>
              <a:rPr lang="ru-RU" sz="1400" smtClean="0"/>
              <a:t>. Его заменяют местоимением </a:t>
            </a:r>
            <a:r>
              <a:rPr lang="ru-RU" sz="1400" i="1" smtClean="0"/>
              <a:t>мы</a:t>
            </a:r>
            <a:r>
              <a:rPr lang="ru-RU" sz="1400" smtClean="0"/>
              <a:t> (авторское </a:t>
            </a:r>
            <a:r>
              <a:rPr lang="ru-RU" sz="1400" i="1" smtClean="0"/>
              <a:t>мы</a:t>
            </a:r>
            <a:r>
              <a:rPr lang="ru-RU" sz="1400" smtClean="0"/>
              <a:t>). Принято считать, что употребление местоимения </a:t>
            </a:r>
            <a:r>
              <a:rPr lang="ru-RU" sz="1400" i="1" smtClean="0"/>
              <a:t>мы</a:t>
            </a:r>
            <a:r>
              <a:rPr lang="ru-RU" sz="1400" smtClean="0"/>
              <a:t> создает атмосферу авторской скромности и объективности: </a:t>
            </a:r>
            <a:r>
              <a:rPr lang="ru-RU" sz="1400" i="1" u="sng" smtClean="0"/>
              <a:t>мы</a:t>
            </a:r>
            <a:r>
              <a:rPr lang="ru-RU" sz="1400" i="1" smtClean="0"/>
              <a:t> исследовали и пришли к выводу…</a:t>
            </a:r>
            <a:r>
              <a:rPr lang="ru-RU" sz="1400" smtClean="0"/>
              <a:t> (вместо: </a:t>
            </a:r>
            <a:r>
              <a:rPr lang="ru-RU" sz="1400" i="1" u="sng" smtClean="0"/>
              <a:t>я</a:t>
            </a:r>
            <a:r>
              <a:rPr lang="ru-RU" sz="1400" i="1" smtClean="0"/>
              <a:t> исследовал и пришел к выводу…</a:t>
            </a:r>
            <a:r>
              <a:rPr lang="ru-RU" sz="1400" smtClean="0"/>
              <a:t>).</a:t>
            </a:r>
          </a:p>
          <a:p>
            <a:pPr>
              <a:lnSpc>
                <a:spcPct val="67000"/>
              </a:lnSpc>
            </a:pPr>
            <a:r>
              <a:rPr lang="ru-RU" sz="1400" smtClean="0"/>
              <a:t>6. В научной речи часто встречаются формы множественного числа существительных, которые в других типах речи не встречаются: они используются для обозначения а) сорта или вида вещественных существительных (</a:t>
            </a:r>
            <a:r>
              <a:rPr lang="ru-RU" sz="1400" i="1" smtClean="0"/>
              <a:t>глины, стали, смолы, спирта, масла, нефти, чаи</a:t>
            </a:r>
            <a:r>
              <a:rPr lang="ru-RU" sz="1400" smtClean="0"/>
              <a:t>); б) некоторых отвлеченных понятий (</a:t>
            </a:r>
            <a:r>
              <a:rPr lang="ru-RU" sz="1400" i="1" smtClean="0"/>
              <a:t>мощности, емкости, математические преобразования, культуры</a:t>
            </a:r>
            <a:r>
              <a:rPr lang="ru-RU" sz="1400" smtClean="0"/>
              <a:t>) и понятий, выражающих количественные показатели (</a:t>
            </a:r>
            <a:r>
              <a:rPr lang="ru-RU" sz="1400" i="1" smtClean="0"/>
              <a:t>глубины, длины, теплоты</a:t>
            </a:r>
            <a:r>
              <a:rPr lang="ru-RU" sz="1400" smtClean="0"/>
              <a:t>); в)  отрядов и семейств животного и растительного мира (</a:t>
            </a:r>
            <a:r>
              <a:rPr lang="ru-RU" sz="1400" i="1" smtClean="0"/>
              <a:t>парнокопытные, хищники</a:t>
            </a:r>
            <a:r>
              <a:rPr lang="ru-RU" sz="1400" smtClean="0"/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04200" cy="852487"/>
          </a:xfrm>
        </p:spPr>
        <p:txBody>
          <a:bodyPr/>
          <a:lstStyle/>
          <a:p>
            <a:r>
              <a:rPr lang="ru-RU" sz="2800" b="1" smtClean="0">
                <a:solidFill>
                  <a:srgbClr val="006600"/>
                </a:solidFill>
              </a:rPr>
              <a:t>3.Синтаксические признаки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908050"/>
            <a:ext cx="8353425" cy="5949950"/>
          </a:xfrm>
        </p:spPr>
        <p:txBody>
          <a:bodyPr/>
          <a:lstStyle/>
          <a:p>
            <a:pPr>
              <a:lnSpc>
                <a:spcPct val="67000"/>
              </a:lnSpc>
            </a:pPr>
            <a:r>
              <a:rPr lang="ru-RU" sz="1400" smtClean="0"/>
              <a:t>1. Современный научный стиль характеризуется стремлением к синтаксической компрессии – к сжатию, увеличению объема информации при сокращении объема текста. Поэтому для него характерны словосочетания имен существительных, в которых в функции определения выступает родительный падеж имени (</a:t>
            </a:r>
            <a:r>
              <a:rPr lang="ru-RU" sz="1400" i="1" smtClean="0"/>
              <a:t>обмен </a:t>
            </a:r>
            <a:r>
              <a:rPr lang="ru-RU" sz="1400" i="1" u="sng" smtClean="0"/>
              <a:t>веществ</a:t>
            </a:r>
            <a:r>
              <a:rPr lang="ru-RU" sz="1400" i="1" smtClean="0"/>
              <a:t>, коробка </a:t>
            </a:r>
            <a:r>
              <a:rPr lang="ru-RU" sz="1400" i="1" u="sng" smtClean="0"/>
              <a:t>передач</a:t>
            </a:r>
            <a:r>
              <a:rPr lang="ru-RU" sz="1400" i="1" smtClean="0"/>
              <a:t>, прибор </a:t>
            </a:r>
            <a:r>
              <a:rPr lang="ru-RU" sz="1400" i="1" u="sng" smtClean="0"/>
              <a:t>для монтажа</a:t>
            </a:r>
            <a:r>
              <a:rPr lang="ru-RU" sz="1400" smtClean="0"/>
              <a:t>).</a:t>
            </a:r>
          </a:p>
          <a:p>
            <a:pPr>
              <a:lnSpc>
                <a:spcPct val="67000"/>
              </a:lnSpc>
            </a:pPr>
            <a:r>
              <a:rPr lang="ru-RU" sz="1400" smtClean="0"/>
              <a:t>2. Типичным для данного стиля является употребление именного сказуемого (а не глагольного), что способствует созданию именного характера текста. Например: </a:t>
            </a:r>
            <a:r>
              <a:rPr lang="ru-RU" sz="1400" i="1" smtClean="0"/>
              <a:t>Сбережение – </a:t>
            </a:r>
            <a:r>
              <a:rPr lang="ru-RU" sz="1400" i="1" u="sng" smtClean="0"/>
              <a:t>часть</a:t>
            </a:r>
            <a:r>
              <a:rPr lang="ru-RU" sz="1400" i="1" smtClean="0"/>
              <a:t> располагаемого дохода, которая не израсходована на конечное потребление товаров и услуг; Акция – это </a:t>
            </a:r>
            <a:r>
              <a:rPr lang="ru-RU" sz="1400" i="1" u="sng" smtClean="0"/>
              <a:t>ценная бумага</a:t>
            </a:r>
            <a:r>
              <a:rPr lang="ru-RU" sz="1400" smtClean="0"/>
              <a:t>.</a:t>
            </a:r>
          </a:p>
          <a:p>
            <a:pPr>
              <a:lnSpc>
                <a:spcPct val="67000"/>
              </a:lnSpc>
            </a:pPr>
            <a:r>
              <a:rPr lang="ru-RU" sz="1400" smtClean="0"/>
              <a:t>3. Широко употребительными в научном синтаксисе являются предложения с краткими причастиями типа </a:t>
            </a:r>
            <a:r>
              <a:rPr lang="ru-RU" sz="1400" i="1" smtClean="0"/>
              <a:t>может быть использован</a:t>
            </a:r>
            <a:r>
              <a:rPr lang="ru-RU" sz="1400" smtClean="0"/>
              <a:t> (</a:t>
            </a:r>
            <a:r>
              <a:rPr lang="ru-RU" sz="1400" i="1" smtClean="0"/>
              <a:t>этот метод </a:t>
            </a:r>
            <a:r>
              <a:rPr lang="ru-RU" sz="1400" i="1" u="sng" smtClean="0"/>
              <a:t>может быть использован</a:t>
            </a:r>
            <a:r>
              <a:rPr lang="ru-RU" sz="1400" i="1" smtClean="0"/>
              <a:t> при производстве "умных бомб"</a:t>
            </a:r>
            <a:r>
              <a:rPr lang="ru-RU" sz="1400" smtClean="0"/>
              <a:t>).</a:t>
            </a:r>
          </a:p>
          <a:p>
            <a:pPr>
              <a:lnSpc>
                <a:spcPct val="67000"/>
              </a:lnSpc>
            </a:pPr>
            <a:r>
              <a:rPr lang="ru-RU" sz="1400" smtClean="0"/>
              <a:t>4. Вопросительные предложения выполняют в научной речи специфические функции, связанные со стремлением пишущего привлечь внимание к излагаемому (</a:t>
            </a:r>
            <a:r>
              <a:rPr lang="ru-RU" sz="1400" i="1" smtClean="0"/>
              <a:t>В чем же состоят преимущества использования пластиковых карт?</a:t>
            </a:r>
            <a:r>
              <a:rPr lang="ru-RU" sz="1400" smtClean="0"/>
              <a:t>)</a:t>
            </a:r>
          </a:p>
          <a:p>
            <a:pPr>
              <a:lnSpc>
                <a:spcPct val="67000"/>
              </a:lnSpc>
            </a:pPr>
            <a:r>
              <a:rPr lang="ru-RU" sz="1400" smtClean="0"/>
              <a:t>5. Для рассматриваемого стиля характерно широкое распространение безличных предложений разных типов, поскольку в современной научной речи личная манера изложения уступила место безличной (</a:t>
            </a:r>
            <a:r>
              <a:rPr lang="ru-RU" sz="1400" i="1" u="sng" smtClean="0"/>
              <a:t>Можно сказать</a:t>
            </a:r>
            <a:r>
              <a:rPr lang="ru-RU" sz="1400" i="1" smtClean="0"/>
              <a:t>, происходит негласный конкурс проектов будущего социального переустройства. Современному человеку это </a:t>
            </a:r>
            <a:r>
              <a:rPr lang="ru-RU" sz="1400" i="1" u="sng" smtClean="0"/>
              <a:t>легко понять</a:t>
            </a:r>
            <a:r>
              <a:rPr lang="ru-RU" sz="1400" i="1" smtClean="0"/>
              <a:t> на модели перехода к рынку</a:t>
            </a:r>
            <a:r>
              <a:rPr lang="ru-RU" sz="1400" smtClean="0"/>
              <a:t>).</a:t>
            </a:r>
          </a:p>
          <a:p>
            <a:pPr>
              <a:lnSpc>
                <a:spcPct val="67000"/>
              </a:lnSpc>
            </a:pPr>
            <a:r>
              <a:rPr lang="ru-RU" sz="1400" smtClean="0"/>
              <a:t>6. Для научных текстов характерно выяснение причинно-следственных отношений между явлениями, поэтому в них преобладают сложные предложения с различными типами союзов (</a:t>
            </a:r>
            <a:r>
              <a:rPr lang="ru-RU" sz="1400" i="1" smtClean="0"/>
              <a:t>несмотря на то что, ввиду того что, потому что, вследствие того что, тогда как, между тем как, в то время как</a:t>
            </a:r>
            <a:r>
              <a:rPr lang="ru-RU" sz="1400" smtClean="0"/>
              <a:t> и др.).</a:t>
            </a:r>
          </a:p>
          <a:p>
            <a:pPr>
              <a:lnSpc>
                <a:spcPct val="67000"/>
              </a:lnSpc>
            </a:pPr>
            <a:r>
              <a:rPr lang="ru-RU" sz="1400" smtClean="0"/>
              <a:t>7. Используется в научной речи и группа вводных слов и словосочетаний, содержащих указание на </a:t>
            </a:r>
            <a:r>
              <a:rPr lang="ru-RU" sz="1400" u="sng" smtClean="0"/>
              <a:t>источник сообщения</a:t>
            </a:r>
            <a:r>
              <a:rPr lang="ru-RU" sz="1400" smtClean="0"/>
              <a:t> (</a:t>
            </a:r>
            <a:r>
              <a:rPr lang="ru-RU" sz="1400" i="1" smtClean="0"/>
              <a:t>по нашему мнению, по убеждению, по понятию, по сведению, по сообщению, с точки зрения, согласно гипотезе, определению</a:t>
            </a:r>
            <a:r>
              <a:rPr lang="ru-RU" sz="1400" smtClean="0"/>
              <a:t> и др.). Например: </a:t>
            </a:r>
            <a:r>
              <a:rPr lang="ru-RU" sz="1400" i="1" smtClean="0"/>
              <a:t>Ответ,</a:t>
            </a:r>
            <a:r>
              <a:rPr lang="ru-RU" sz="1400" smtClean="0"/>
              <a:t> </a:t>
            </a:r>
            <a:r>
              <a:rPr lang="ru-RU" sz="1400" i="1" u="sng" smtClean="0"/>
              <a:t>по мнению автора</a:t>
            </a:r>
            <a:r>
              <a:rPr lang="ru-RU" sz="1400" i="1" smtClean="0"/>
              <a:t>, всегда опережает свою истинную причину – цель, а не следует за внешним стимулом</a:t>
            </a:r>
            <a:r>
              <a:rPr lang="ru-RU" sz="1400" smtClean="0"/>
              <a:t>. </a:t>
            </a:r>
          </a:p>
          <a:p>
            <a:pPr>
              <a:lnSpc>
                <a:spcPct val="67000"/>
              </a:lnSpc>
            </a:pPr>
            <a:r>
              <a:rPr lang="ru-RU" sz="1400" smtClean="0"/>
              <a:t>8. Для научных произведений характерна композиционная связанность изложения. Взаимосвязанность отдельных частей научного высказывания достигается при помощи определенных связующих слов, наречий, наречных выражений и других частей речи, а также сочетаний слов (</a:t>
            </a:r>
            <a:r>
              <a:rPr lang="ru-RU" sz="1400" i="1" smtClean="0"/>
              <a:t>так, таким образом, поэтому, теперь, итак, кроме того, кроме, к тому же, также, тем не менее, еще, все же,</a:t>
            </a:r>
            <a:r>
              <a:rPr lang="ru-RU" sz="1400" smtClean="0"/>
              <a:t> </a:t>
            </a:r>
            <a:r>
              <a:rPr lang="ru-RU" sz="1400" i="1" smtClean="0"/>
              <a:t>между тем, помимо, сверх того, однако, несмотря на, прежде всего, в</a:t>
            </a:r>
            <a:r>
              <a:rPr lang="ru-RU" sz="1400" smtClean="0"/>
              <a:t> </a:t>
            </a:r>
            <a:r>
              <a:rPr lang="ru-RU" sz="1400" i="1" smtClean="0"/>
              <a:t>первую очередь, сначала, в заключение, в конце концов, следовательно</a:t>
            </a:r>
            <a:r>
              <a:rPr lang="ru-RU" sz="1400" smtClean="0"/>
              <a:t>). </a:t>
            </a:r>
            <a:endParaRPr lang="ru-RU" sz="1400" b="1" smtClean="0"/>
          </a:p>
          <a:p>
            <a:pPr>
              <a:lnSpc>
                <a:spcPct val="67000"/>
              </a:lnSpc>
            </a:pPr>
            <a:r>
              <a:rPr lang="ru-RU" sz="1400" b="1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56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204200" cy="515937"/>
          </a:xfrm>
        </p:spPr>
        <p:txBody>
          <a:bodyPr/>
          <a:lstStyle/>
          <a:p>
            <a:r>
              <a:rPr lang="ru-RU" sz="2800" b="1" i="1" smtClean="0">
                <a:solidFill>
                  <a:srgbClr val="990033"/>
                </a:solidFill>
              </a:rPr>
              <a:t>Экспрессивные средства языка науки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81075"/>
            <a:ext cx="8420100" cy="5876925"/>
          </a:xfrm>
        </p:spPr>
        <p:txBody>
          <a:bodyPr/>
          <a:lstStyle/>
          <a:p>
            <a:pPr>
              <a:lnSpc>
                <a:spcPct val="67000"/>
              </a:lnSpc>
            </a:pPr>
            <a:r>
              <a:rPr lang="ru-RU" sz="2000" smtClean="0"/>
              <a:t>            О языке ученых нередко говорят, что он отличается "сухостью", лишен элементов эмоциональности и образности. Такое мнение носит ошибочный характер: нередко в научных работах, в частности полемических, используются эмоционально-экспрессивные и изобразительные средства языка, которые, будучи дополнительным приемом, на фоне чисто научного изложения заметно выделяются и придают научной прозе большую убедительность: </a:t>
            </a:r>
            <a:r>
              <a:rPr lang="ru-RU" sz="2000" i="1" smtClean="0"/>
              <a:t>нашими </a:t>
            </a:r>
            <a:r>
              <a:rPr lang="ru-RU" sz="2000" i="1" u="sng" smtClean="0"/>
              <a:t>выдающимися</a:t>
            </a:r>
            <a:r>
              <a:rPr lang="ru-RU" sz="2000" i="1" smtClean="0"/>
              <a:t> лингвистами, при работах с синильной кислотой нужно быть </a:t>
            </a:r>
            <a:r>
              <a:rPr lang="ru-RU" sz="2000" i="1" u="sng" smtClean="0"/>
              <a:t>чрезвычайно</a:t>
            </a:r>
            <a:r>
              <a:rPr lang="ru-RU" sz="2000" i="1" smtClean="0"/>
              <a:t> осторожным, можно убедиться при помощи </a:t>
            </a:r>
            <a:r>
              <a:rPr lang="ru-RU" sz="2000" i="1" u="sng" smtClean="0"/>
              <a:t>весьма любопытного</a:t>
            </a:r>
            <a:r>
              <a:rPr lang="ru-RU" sz="2000" i="1" smtClean="0"/>
              <a:t> опыта</a:t>
            </a:r>
            <a:r>
              <a:rPr lang="ru-RU" sz="2000" smtClean="0"/>
              <a:t> и др.</a:t>
            </a:r>
          </a:p>
          <a:p>
            <a:pPr>
              <a:lnSpc>
                <a:spcPct val="67000"/>
              </a:lnSpc>
            </a:pPr>
            <a:r>
              <a:rPr lang="ru-RU" sz="2000" smtClean="0"/>
              <a:t>           </a:t>
            </a:r>
          </a:p>
          <a:p>
            <a:pPr>
              <a:lnSpc>
                <a:spcPct val="67000"/>
              </a:lnSpc>
            </a:pPr>
            <a:r>
              <a:rPr lang="ru-RU" sz="2000" smtClean="0"/>
              <a:t>           Языковыми средствами создания экспрессивного, эмоционального тона научной речи выступают:</a:t>
            </a:r>
          </a:p>
          <a:p>
            <a:pPr>
              <a:lnSpc>
                <a:spcPct val="67000"/>
              </a:lnSpc>
            </a:pPr>
            <a:r>
              <a:rPr lang="ru-RU" sz="2000" smtClean="0"/>
              <a:t> 1) формы превосходной степени прилагательных, выражающие сравнение (</a:t>
            </a:r>
            <a:r>
              <a:rPr lang="ru-RU" sz="2000" i="1" u="sng" smtClean="0"/>
              <a:t>наиболее яркие</a:t>
            </a:r>
            <a:r>
              <a:rPr lang="ru-RU" sz="2000" i="1" smtClean="0"/>
              <a:t> представители вида</a:t>
            </a:r>
            <a:r>
              <a:rPr lang="ru-RU" sz="2000" smtClean="0"/>
              <a:t>);  </a:t>
            </a:r>
          </a:p>
          <a:p>
            <a:pPr>
              <a:lnSpc>
                <a:spcPct val="67000"/>
              </a:lnSpc>
            </a:pPr>
            <a:r>
              <a:rPr lang="ru-RU" sz="2000" smtClean="0"/>
              <a:t>2) эмоционально-экспрессивные прилагательные (</a:t>
            </a:r>
            <a:r>
              <a:rPr lang="ru-RU" sz="2000" i="1" smtClean="0"/>
              <a:t>Развитие, инновации</a:t>
            </a:r>
            <a:r>
              <a:rPr lang="ru-RU" sz="2000" smtClean="0"/>
              <a:t>, </a:t>
            </a:r>
            <a:r>
              <a:rPr lang="ru-RU" sz="2000" i="1" smtClean="0"/>
              <a:t>прогресс</a:t>
            </a:r>
            <a:r>
              <a:rPr lang="ru-RU" sz="2000" smtClean="0"/>
              <a:t> – </a:t>
            </a:r>
            <a:r>
              <a:rPr lang="ru-RU" sz="2000" i="1" u="sng" smtClean="0"/>
              <a:t>замечательные</a:t>
            </a:r>
            <a:r>
              <a:rPr lang="ru-RU" sz="2000" i="1" smtClean="0"/>
              <a:t>,</a:t>
            </a:r>
            <a:r>
              <a:rPr lang="ru-RU" sz="2000" smtClean="0"/>
              <a:t> </a:t>
            </a:r>
            <a:r>
              <a:rPr lang="ru-RU" sz="2000" i="1" smtClean="0"/>
              <a:t>в сущности, явления</a:t>
            </a:r>
            <a:r>
              <a:rPr lang="ru-RU" sz="2000" smtClean="0"/>
              <a:t>);</a:t>
            </a:r>
          </a:p>
          <a:p>
            <a:pPr>
              <a:lnSpc>
                <a:spcPct val="67000"/>
              </a:lnSpc>
            </a:pPr>
            <a:r>
              <a:rPr lang="ru-RU" sz="2000" smtClean="0"/>
              <a:t>3) вводные слова, наречия, усилительные и ограничительные частицы (</a:t>
            </a:r>
            <a:r>
              <a:rPr lang="ru-RU" sz="2000" i="1" smtClean="0"/>
              <a:t>Писарев полагал </a:t>
            </a:r>
            <a:r>
              <a:rPr lang="ru-RU" sz="2000" i="1" u="sng" smtClean="0"/>
              <a:t>даже</a:t>
            </a:r>
            <a:r>
              <a:rPr lang="ru-RU" sz="2000" i="1" smtClean="0"/>
              <a:t>, что благодаря этому Россия может узнать и оценить Конта </a:t>
            </a:r>
            <a:r>
              <a:rPr lang="ru-RU" sz="2000" i="1" u="sng" smtClean="0"/>
              <a:t>гораздо</a:t>
            </a:r>
            <a:r>
              <a:rPr lang="ru-RU" sz="2000" i="1" smtClean="0"/>
              <a:t> точнее, чем Западная Европа</a:t>
            </a:r>
            <a:r>
              <a:rPr lang="ru-RU" sz="2000" smtClean="0"/>
              <a:t>)</a:t>
            </a:r>
            <a:r>
              <a:rPr lang="ru-RU" sz="2000" i="1" smtClean="0"/>
              <a:t>;</a:t>
            </a:r>
            <a:r>
              <a:rPr lang="ru-RU" sz="2000" smtClean="0"/>
              <a:t> </a:t>
            </a:r>
          </a:p>
          <a:p>
            <a:pPr>
              <a:lnSpc>
                <a:spcPct val="67000"/>
              </a:lnSpc>
            </a:pPr>
            <a:r>
              <a:rPr lang="ru-RU" sz="2000" smtClean="0"/>
              <a:t>4)  "проблемные" вопросы, привлекаю­щие внимание читателя (</a:t>
            </a:r>
            <a:r>
              <a:rPr lang="ru-RU" sz="2000" i="1" smtClean="0"/>
              <a:t>Что же представляет собой бессознательное?</a:t>
            </a:r>
            <a:r>
              <a:rPr lang="ru-RU" sz="200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000"/>
                            </p:stCondLst>
                            <p:childTnLst>
                              <p:par>
                                <p:cTn id="34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382713" y="1125538"/>
            <a:ext cx="7761287" cy="4989512"/>
          </a:xfrm>
        </p:spPr>
        <p:txBody>
          <a:bodyPr/>
          <a:lstStyle/>
          <a:p>
            <a:pPr marL="609600" indent="-609600">
              <a:buFont typeface="Times New Roman" pitchFamily="18" charset="0"/>
              <a:buChar char="•"/>
            </a:pPr>
            <a:r>
              <a:rPr lang="ru-RU" sz="3600" b="1" i="1" smtClean="0">
                <a:solidFill>
                  <a:srgbClr val="006600"/>
                </a:solidFill>
              </a:rPr>
              <a:t>Стиль. Общая характеристика функциональных стилей речи. </a:t>
            </a:r>
          </a:p>
          <a:p>
            <a:pPr marL="609600" indent="-609600">
              <a:buFont typeface="Times New Roman" pitchFamily="18" charset="0"/>
              <a:buChar char="•"/>
            </a:pPr>
            <a:r>
              <a:rPr lang="ru-RU" sz="3600" b="1" i="1" smtClean="0">
                <a:solidFill>
                  <a:srgbClr val="006600"/>
                </a:solidFill>
              </a:rPr>
              <a:t>Официально-деловой стиль речи.</a:t>
            </a:r>
          </a:p>
          <a:p>
            <a:pPr marL="609600" indent="-609600">
              <a:buFont typeface="Times New Roman" pitchFamily="18" charset="0"/>
              <a:buChar char="•"/>
            </a:pPr>
            <a:r>
              <a:rPr lang="ru-RU" sz="3600" b="1" i="1" smtClean="0">
                <a:solidFill>
                  <a:srgbClr val="006600"/>
                </a:solidFill>
              </a:rPr>
              <a:t>Научный стиль.</a:t>
            </a:r>
          </a:p>
          <a:p>
            <a:pPr marL="609600" indent="-609600">
              <a:buFont typeface="Times New Roman" pitchFamily="18" charset="0"/>
              <a:buChar char="•"/>
            </a:pPr>
            <a:r>
              <a:rPr lang="ru-RU" sz="3600" b="1" i="1" smtClean="0">
                <a:solidFill>
                  <a:srgbClr val="006600"/>
                </a:solidFill>
              </a:rPr>
              <a:t>Публицистический.</a:t>
            </a:r>
          </a:p>
          <a:p>
            <a:pPr marL="609600" indent="-609600">
              <a:buFont typeface="Times New Roman" pitchFamily="18" charset="0"/>
              <a:buChar char="•"/>
            </a:pPr>
            <a:r>
              <a:rPr lang="ru-RU" sz="3600" b="1" i="1" smtClean="0">
                <a:solidFill>
                  <a:srgbClr val="006600"/>
                </a:solidFill>
              </a:rPr>
              <a:t>Художественный. </a:t>
            </a:r>
          </a:p>
          <a:p>
            <a:pPr marL="609600" indent="-609600">
              <a:buFont typeface="Times New Roman" pitchFamily="18" charset="0"/>
              <a:buChar char="•"/>
            </a:pPr>
            <a:r>
              <a:rPr lang="ru-RU" sz="3600" b="1" i="1" smtClean="0">
                <a:solidFill>
                  <a:srgbClr val="006600"/>
                </a:solidFill>
              </a:rPr>
              <a:t>Разговорный.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28588"/>
            <a:ext cx="8207375" cy="996950"/>
          </a:xfrm>
        </p:spPr>
        <p:txBody>
          <a:bodyPr/>
          <a:lstStyle/>
          <a:p>
            <a:r>
              <a:rPr lang="ru-RU" sz="2800" b="1" i="1" smtClean="0"/>
              <a:t/>
            </a:r>
            <a:br>
              <a:rPr lang="ru-RU" sz="2800" b="1" i="1" smtClean="0"/>
            </a:br>
            <a:r>
              <a:rPr lang="ru-RU" sz="2800" b="1" i="1" smtClean="0"/>
              <a:t>     </a:t>
            </a:r>
            <a:r>
              <a:rPr lang="ru-RU" sz="2400" b="1" smtClean="0">
                <a:solidFill>
                  <a:srgbClr val="006600"/>
                </a:solidFill>
              </a:rPr>
              <a:t>Функционально-стилевая классификация</a:t>
            </a:r>
            <a:br>
              <a:rPr lang="ru-RU" sz="2400" b="1" smtClean="0">
                <a:solidFill>
                  <a:srgbClr val="006600"/>
                </a:solidFill>
              </a:rPr>
            </a:br>
            <a:r>
              <a:rPr lang="ru-RU" sz="2400" b="1" smtClean="0">
                <a:solidFill>
                  <a:srgbClr val="006600"/>
                </a:solidFill>
              </a:rPr>
              <a:t> научного стиля</a:t>
            </a:r>
            <a:r>
              <a:rPr lang="ru-RU" sz="4000" smtClean="0"/>
              <a:t> </a:t>
            </a:r>
          </a:p>
        </p:txBody>
      </p:sp>
      <p:graphicFrame>
        <p:nvGraphicFramePr>
          <p:cNvPr id="63522" name="Organization Chart 34"/>
          <p:cNvGraphicFramePr>
            <a:graphicFrameLocks/>
          </p:cNvGraphicFramePr>
          <p:nvPr>
            <p:ph type="dgm" idx="1"/>
          </p:nvPr>
        </p:nvGraphicFramePr>
        <p:xfrm>
          <a:off x="250825" y="1412875"/>
          <a:ext cx="8642350" cy="4679950"/>
        </p:xfrm>
        <a:graphic>
          <a:graphicData uri="http://schemas.openxmlformats.org/drawingml/2006/compatibility">
            <com:legacyDrawing xmlns:com="http://schemas.openxmlformats.org/drawingml/2006/compatibility" spid="_x0000_s63522"/>
          </a:graphicData>
        </a:graphic>
      </p:graphicFrame>
      <p:sp>
        <p:nvSpPr>
          <p:cNvPr id="63540" name="Text Box 52"/>
          <p:cNvSpPr txBox="1">
            <a:spLocks noChangeArrowheads="1"/>
          </p:cNvSpPr>
          <p:nvPr/>
        </p:nvSpPr>
        <p:spPr bwMode="auto">
          <a:xfrm>
            <a:off x="250825" y="4437063"/>
            <a:ext cx="8642350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ru-RU" sz="2000" b="1">
                <a:solidFill>
                  <a:srgbClr val="FFFF00"/>
                </a:solidFill>
              </a:rPr>
              <a:t>жанры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63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3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Dgm spid="63522" grpId="0"/>
      <p:bldP spid="6354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128588"/>
            <a:ext cx="7308850" cy="779462"/>
          </a:xfrm>
        </p:spPr>
        <p:txBody>
          <a:bodyPr/>
          <a:lstStyle/>
          <a:p>
            <a:r>
              <a:rPr lang="ru-RU" sz="3600" b="1" i="1" smtClean="0">
                <a:solidFill>
                  <a:srgbClr val="FF3300"/>
                </a:solidFill>
              </a:rPr>
              <a:t>ПУБЛИЦИСТИЧЕСКИЙ СТИЛЬ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052513"/>
            <a:ext cx="8137525" cy="5545137"/>
          </a:xfrm>
        </p:spPr>
        <p:txBody>
          <a:bodyPr/>
          <a:lstStyle/>
          <a:p>
            <a:pPr>
              <a:lnSpc>
                <a:spcPct val="67000"/>
              </a:lnSpc>
            </a:pPr>
            <a:r>
              <a:rPr lang="ru-RU" sz="2000" smtClean="0"/>
              <a:t>          В латинском языке есть глагол </a:t>
            </a:r>
            <a:r>
              <a:rPr lang="ru-RU" sz="2000" b="1" i="1" smtClean="0">
                <a:solidFill>
                  <a:srgbClr val="CC00FF"/>
                </a:solidFill>
              </a:rPr>
              <a:t>publicare</a:t>
            </a:r>
            <a:r>
              <a:rPr lang="ru-RU" sz="2000" smtClean="0"/>
              <a:t> – "сделать общим достоянием, открыть для всех" или "объяснить всенародно, обнародовать". С ним и связано по происхождению слово</a:t>
            </a:r>
            <a:r>
              <a:rPr lang="ru-RU" sz="2000" b="1" smtClean="0"/>
              <a:t> </a:t>
            </a:r>
            <a:r>
              <a:rPr lang="ru-RU" sz="2000" i="1" smtClean="0"/>
              <a:t>публицистика</a:t>
            </a:r>
            <a:r>
              <a:rPr lang="ru-RU" sz="2000" smtClean="0"/>
              <a:t>. </a:t>
            </a:r>
            <a:r>
              <a:rPr lang="ru-RU" sz="2000" b="1" smtClean="0">
                <a:solidFill>
                  <a:schemeClr val="accent2"/>
                </a:solidFill>
              </a:rPr>
              <a:t>Публицистика</a:t>
            </a:r>
            <a:r>
              <a:rPr lang="ru-RU" sz="2000" smtClean="0"/>
              <a:t> – это особый тип литературных произведений, в которых освещаются, разъясняются актуальные вопросы общественно-политической жизни, поднимаются нравственные проблемы.</a:t>
            </a:r>
          </a:p>
          <a:p>
            <a:pPr>
              <a:lnSpc>
                <a:spcPct val="67000"/>
              </a:lnSpc>
            </a:pPr>
            <a:r>
              <a:rPr lang="ru-RU" sz="2000" smtClean="0"/>
              <a:t>          </a:t>
            </a:r>
            <a:r>
              <a:rPr lang="ru-RU" sz="2000" i="1" smtClean="0">
                <a:solidFill>
                  <a:srgbClr val="CC00FF"/>
                </a:solidFill>
              </a:rPr>
              <a:t>Предмет публицистики</a:t>
            </a:r>
            <a:r>
              <a:rPr lang="ru-RU" sz="2000" smtClean="0"/>
              <a:t> – жизнь в обществе, экономика, экология – все, что касается каждого.</a:t>
            </a:r>
            <a:endParaRPr lang="ru-RU" sz="2000" b="1" smtClean="0"/>
          </a:p>
          <a:p>
            <a:pPr>
              <a:lnSpc>
                <a:spcPct val="67000"/>
              </a:lnSpc>
            </a:pPr>
            <a:r>
              <a:rPr lang="ru-RU" sz="2000" b="1" smtClean="0"/>
              <a:t>          </a:t>
            </a:r>
            <a:r>
              <a:rPr lang="ru-RU" sz="2000" b="1" smtClean="0">
                <a:solidFill>
                  <a:schemeClr val="accent2"/>
                </a:solidFill>
              </a:rPr>
              <a:t>Публицистический стиль</a:t>
            </a:r>
            <a:r>
              <a:rPr lang="ru-RU" sz="2000" smtClean="0"/>
              <a:t> используется в общественно-политической сфере деятельности. Это язык газет, общественно-полити­ческих журналов, пропагандистских радио- и телепередач, комментариев к документальным фильмам, язык выступлений на собраниях, митингах, торжествах и т.п. Публицистический стиль – это речевая деятельность в области политики во всем многообразии ее значений. Основные средства публицистического стиля рассчитаны не только на сообщение, информацию, логическое доказательство, но и на эмоциональное воздействие на слушателя (аудиторию).</a:t>
            </a:r>
          </a:p>
          <a:p>
            <a:pPr>
              <a:lnSpc>
                <a:spcPct val="67000"/>
              </a:lnSpc>
            </a:pPr>
            <a:r>
              <a:rPr lang="ru-RU" sz="2000" smtClean="0"/>
              <a:t>          </a:t>
            </a:r>
            <a:r>
              <a:rPr lang="ru-RU" sz="2000" i="1" smtClean="0"/>
              <a:t>Характерными особенностями публицистических произведений являются актуальность проблематики, политическая страстность и образность, острота и яркость изложения.</a:t>
            </a:r>
            <a:r>
              <a:rPr lang="ru-RU" sz="2000" smtClean="0"/>
              <a:t> Они обусловлены социальным назначением публицистики, – сообщая факты, формировать общественное мнение, активно воздействовать на разум и чувства человека.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4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4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0"/>
                                        <p:tgtEl>
                                          <p:spTgt spid="64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8" dur="2000"/>
                                        <p:tgtEl>
                                          <p:spTgt spid="64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128588"/>
            <a:ext cx="6610350" cy="779462"/>
          </a:xfrm>
        </p:spPr>
        <p:txBody>
          <a:bodyPr/>
          <a:lstStyle/>
          <a:p>
            <a:r>
              <a:rPr lang="ru-RU" sz="2800" b="1" smtClean="0">
                <a:solidFill>
                  <a:srgbClr val="006600"/>
                </a:solidFill>
              </a:rPr>
              <a:t>Функции публицистического стиля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496300" cy="5949950"/>
          </a:xfrm>
        </p:spPr>
        <p:txBody>
          <a:bodyPr/>
          <a:lstStyle/>
          <a:p>
            <a:pPr>
              <a:lnSpc>
                <a:spcPct val="67000"/>
              </a:lnSpc>
            </a:pPr>
            <a:r>
              <a:rPr lang="ru-RU" sz="1800" smtClean="0"/>
              <a:t>             Одной из важных особенностей публицистического стиля является сочетание в его рамках </a:t>
            </a:r>
            <a:r>
              <a:rPr lang="ru-RU" sz="1800" b="1" smtClean="0">
                <a:solidFill>
                  <a:srgbClr val="000066"/>
                </a:solidFill>
              </a:rPr>
              <a:t>двух функций языка:</a:t>
            </a:r>
          </a:p>
          <a:p>
            <a:pPr algn="ctr">
              <a:lnSpc>
                <a:spcPct val="67000"/>
              </a:lnSpc>
              <a:buFont typeface="Times New Roman" pitchFamily="18" charset="0"/>
              <a:buChar char="•"/>
            </a:pPr>
            <a:r>
              <a:rPr lang="ru-RU" sz="1800" smtClean="0"/>
              <a:t> </a:t>
            </a:r>
            <a:r>
              <a:rPr lang="ru-RU" sz="1800" b="1" smtClean="0">
                <a:solidFill>
                  <a:schemeClr val="accent2"/>
                </a:solidFill>
              </a:rPr>
              <a:t>функции сообщения</a:t>
            </a:r>
            <a:r>
              <a:rPr lang="ru-RU" sz="1800" smtClean="0">
                <a:solidFill>
                  <a:schemeClr val="accent2"/>
                </a:solidFill>
              </a:rPr>
              <a:t> (информативной) </a:t>
            </a:r>
          </a:p>
          <a:p>
            <a:pPr algn="ctr">
              <a:lnSpc>
                <a:spcPct val="67000"/>
              </a:lnSpc>
              <a:buFont typeface="Times New Roman" pitchFamily="18" charset="0"/>
              <a:buChar char="•"/>
            </a:pPr>
            <a:r>
              <a:rPr lang="ru-RU" sz="1800" b="1" smtClean="0">
                <a:solidFill>
                  <a:schemeClr val="accent2"/>
                </a:solidFill>
              </a:rPr>
              <a:t>функции воздействия</a:t>
            </a:r>
            <a:r>
              <a:rPr lang="ru-RU" sz="1800" smtClean="0">
                <a:solidFill>
                  <a:schemeClr val="accent2"/>
                </a:solidFill>
              </a:rPr>
              <a:t> (экспрессивной).</a:t>
            </a:r>
            <a:endParaRPr lang="ru-RU" sz="1800" i="1" smtClean="0">
              <a:solidFill>
                <a:schemeClr val="accent2"/>
              </a:solidFill>
            </a:endParaRPr>
          </a:p>
          <a:p>
            <a:pPr>
              <a:lnSpc>
                <a:spcPct val="67000"/>
              </a:lnSpc>
            </a:pPr>
            <a:r>
              <a:rPr lang="ru-RU" sz="1800" b="1" i="1" smtClean="0"/>
              <a:t>            Функция сообщения</a:t>
            </a:r>
            <a:r>
              <a:rPr lang="ru-RU" sz="1800" smtClean="0"/>
              <a:t> состоит в том, что авторы текстов публицистики информируют широкий круг читателей, зрителей, слушателей о значимых для общества проблемах.</a:t>
            </a:r>
          </a:p>
          <a:p>
            <a:pPr>
              <a:lnSpc>
                <a:spcPct val="67000"/>
              </a:lnSpc>
            </a:pPr>
            <a:r>
              <a:rPr lang="ru-RU" sz="1800" smtClean="0"/>
              <a:t>            Информация в публицистических текстах не только описывает факты, но и отражает оценку, мнения, настроения авторов, содержит их комментарии и размышления. Это отличает ее, например, от официально-деловой информации. Другое отличие в предоставлении информации связано с тем, что публицист стремится писать избирательно – прежде всего о том, что вызывает интерес у определенных общественных групп, он выделяет только те стороны жизни, которые важны для его потенциальной аудитории.</a:t>
            </a:r>
          </a:p>
          <a:p>
            <a:pPr>
              <a:lnSpc>
                <a:spcPct val="67000"/>
              </a:lnSpc>
            </a:pPr>
            <a:r>
              <a:rPr lang="ru-RU" sz="1800" smtClean="0"/>
              <a:t>           </a:t>
            </a:r>
            <a:r>
              <a:rPr lang="ru-RU" sz="1800" b="1" i="1" smtClean="0"/>
              <a:t>Функция  воздействия</a:t>
            </a:r>
            <a:r>
              <a:rPr lang="ru-RU" sz="1800" smtClean="0"/>
              <a:t>  - информирование  граждан о положении дел в общественно значимых сферах. Цель публициста состоит не только в том, чтобы рассказать о положении дел в обществе, но и в том, чтобы убедить аудиторию в необходимости определенного отношения к излагаемым фактам и в необходимости желаемого поведения. Поэтому публицистическому стилю присущи открытая тенденциозность, полемичность, эмоциональность (что вызвано стремлением публициста доказать правильность своей позиции).</a:t>
            </a:r>
          </a:p>
          <a:p>
            <a:pPr>
              <a:lnSpc>
                <a:spcPct val="67000"/>
              </a:lnSpc>
            </a:pPr>
            <a:r>
              <a:rPr lang="ru-RU" sz="1800" smtClean="0"/>
              <a:t>            В различных публицистических жанрах одна из двух названных функций может выступать в качестве ведущей, при этом важно, чтобы функция воздействия не вытесняла информационную функцию: пропаганда полезных для общества идей должна опираться на полное и достоверное информирование аудитории.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5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5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2" dur="2000"/>
                                        <p:tgtEl>
                                          <p:spTgt spid="65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6" dur="2000"/>
                                        <p:tgtEl>
                                          <p:spTgt spid="65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0" dur="2000"/>
                                        <p:tgtEl>
                                          <p:spTgt spid="65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4" dur="2000"/>
                                        <p:tgtEl>
                                          <p:spTgt spid="65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8" dur="2000"/>
                                        <p:tgtEl>
                                          <p:spTgt spid="655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2" dur="2000"/>
                                        <p:tgtEl>
                                          <p:spTgt spid="655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34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6" dur="2000"/>
                                        <p:tgtEl>
                                          <p:spTgt spid="655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0"/>
            <a:ext cx="7885112" cy="704850"/>
          </a:xfrm>
        </p:spPr>
        <p:txBody>
          <a:bodyPr/>
          <a:lstStyle/>
          <a:p>
            <a:r>
              <a:rPr lang="ru-RU" sz="2800" b="1" i="1" smtClean="0">
                <a:solidFill>
                  <a:srgbClr val="990033"/>
                </a:solidFill>
              </a:rPr>
              <a:t>Языковые признаки публицистического стиля</a:t>
            </a:r>
            <a:r>
              <a:rPr lang="ru-RU" smtClean="0"/>
              <a:t> 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424862" cy="5688013"/>
          </a:xfrm>
        </p:spPr>
        <p:txBody>
          <a:bodyPr/>
          <a:lstStyle/>
          <a:p>
            <a:pPr algn="ctr">
              <a:lnSpc>
                <a:spcPct val="67000"/>
              </a:lnSpc>
            </a:pPr>
            <a:r>
              <a:rPr lang="ru-RU" sz="2400" b="1" i="1" smtClean="0">
                <a:solidFill>
                  <a:srgbClr val="CC00FF"/>
                </a:solidFill>
              </a:rPr>
              <a:t>Лексические признаки </a:t>
            </a:r>
          </a:p>
          <a:p>
            <a:pPr>
              <a:lnSpc>
                <a:spcPct val="67000"/>
              </a:lnSpc>
            </a:pPr>
            <a:r>
              <a:rPr lang="ru-RU" sz="1400" smtClean="0"/>
              <a:t>             </a:t>
            </a:r>
            <a:r>
              <a:rPr lang="ru-RU" sz="1400" b="1" smtClean="0">
                <a:solidFill>
                  <a:srgbClr val="FF3300"/>
                </a:solidFill>
              </a:rPr>
              <a:t>1.</a:t>
            </a:r>
            <a:r>
              <a:rPr lang="ru-RU" sz="1400" smtClean="0"/>
              <a:t> В публицистическом стиле всегда присутствуют готовые </a:t>
            </a:r>
            <a:r>
              <a:rPr lang="ru-RU" sz="1400" b="1" smtClean="0"/>
              <a:t>стандартные формулы (или речевые клише),</a:t>
            </a:r>
            <a:r>
              <a:rPr lang="ru-RU" sz="1400" smtClean="0"/>
              <a:t> которые носят социальный характер: </a:t>
            </a:r>
            <a:r>
              <a:rPr lang="ru-RU" sz="1400" i="1" smtClean="0"/>
              <a:t>горячая поддержка,</a:t>
            </a:r>
            <a:r>
              <a:rPr lang="ru-RU" sz="1400" smtClean="0"/>
              <a:t> </a:t>
            </a:r>
            <a:r>
              <a:rPr lang="ru-RU" sz="1400" i="1" smtClean="0"/>
              <a:t>живой отклик, резкая критика, наведение элементарного порядка </a:t>
            </a:r>
            <a:r>
              <a:rPr lang="ru-RU" sz="1400" smtClean="0"/>
              <a:t>и др. </a:t>
            </a:r>
          </a:p>
          <a:p>
            <a:pPr>
              <a:lnSpc>
                <a:spcPct val="67000"/>
              </a:lnSpc>
            </a:pPr>
            <a:r>
              <a:rPr lang="ru-RU" sz="1400" smtClean="0"/>
              <a:t>             Речевые образцы отражают характер времени. Многие клише уже устарели, например: </a:t>
            </a:r>
            <a:r>
              <a:rPr lang="ru-RU" sz="1400" i="1" smtClean="0"/>
              <a:t>акулы империализма, болезнь роста, слуги народа, враг народа. </a:t>
            </a:r>
            <a:r>
              <a:rPr lang="ru-RU" sz="1400" smtClean="0"/>
              <a:t>Наоборот, новомодными для официальной прессы конца 90-х гг. стали слова и выражения: </a:t>
            </a:r>
            <a:r>
              <a:rPr lang="ru-RU" sz="1400" i="1" smtClean="0"/>
              <a:t>элита, борьба элит, элита криминального мира, высшая финансовая элита, раскручивать,  виртуальный, имидж, знаковая фигура, пирог власти, дитя застоя, деревянный рубль,  инъекция лжи.</a:t>
            </a:r>
            <a:endParaRPr lang="ru-RU" sz="1400" smtClean="0"/>
          </a:p>
          <a:p>
            <a:pPr>
              <a:lnSpc>
                <a:spcPct val="67000"/>
              </a:lnSpc>
            </a:pPr>
            <a:r>
              <a:rPr lang="ru-RU" sz="1400" smtClean="0"/>
              <a:t>              Многочисленные примеры речевых клише вошли в состав так называемой </a:t>
            </a:r>
            <a:r>
              <a:rPr lang="ru-RU" sz="1400" b="1" smtClean="0"/>
              <a:t>публицистической фразеологии</a:t>
            </a:r>
            <a:r>
              <a:rPr lang="ru-RU" sz="1400" smtClean="0"/>
              <a:t>, позволяющей быстро и точно давать информацию:</a:t>
            </a:r>
            <a:r>
              <a:rPr lang="ru-RU" sz="1400" i="1" smtClean="0"/>
              <a:t> мирное наступление, сила диктата,  пути прогресса, вопрос безопасности, пакет предложений.</a:t>
            </a:r>
            <a:endParaRPr lang="ru-RU" sz="1400" smtClean="0"/>
          </a:p>
          <a:p>
            <a:pPr>
              <a:lnSpc>
                <a:spcPct val="67000"/>
              </a:lnSpc>
            </a:pPr>
            <a:r>
              <a:rPr lang="ru-RU" sz="1400" smtClean="0"/>
              <a:t>              </a:t>
            </a:r>
            <a:r>
              <a:rPr lang="ru-RU" sz="1400" b="1" smtClean="0">
                <a:solidFill>
                  <a:srgbClr val="FF3300"/>
                </a:solidFill>
              </a:rPr>
              <a:t>2.</a:t>
            </a:r>
            <a:r>
              <a:rPr lang="ru-RU" sz="1400" smtClean="0"/>
              <a:t> </a:t>
            </a:r>
            <a:r>
              <a:rPr lang="ru-RU" sz="1400" b="1" smtClean="0"/>
              <a:t>"Театральная" лексика – </a:t>
            </a:r>
            <a:r>
              <a:rPr lang="ru-RU" sz="1400" smtClean="0"/>
              <a:t>вторая яркая черта публицистического стиля. Она пронизывает все публицистические тексты: </a:t>
            </a:r>
            <a:r>
              <a:rPr lang="ru-RU" sz="1400" i="1" smtClean="0"/>
              <a:t>политическое</a:t>
            </a:r>
            <a:r>
              <a:rPr lang="ru-RU" sz="1400" smtClean="0"/>
              <a:t> </a:t>
            </a:r>
            <a:r>
              <a:rPr lang="ru-RU" sz="1400" i="1" u="sng" smtClean="0"/>
              <a:t>шоу</a:t>
            </a:r>
            <a:r>
              <a:rPr lang="ru-RU" sz="1400" smtClean="0"/>
              <a:t>, </a:t>
            </a:r>
            <a:r>
              <a:rPr lang="ru-RU" sz="1400" i="1" smtClean="0"/>
              <a:t>на политической </a:t>
            </a:r>
            <a:r>
              <a:rPr lang="ru-RU" sz="1400" i="1" u="sng" smtClean="0"/>
              <a:t>арене</a:t>
            </a:r>
            <a:r>
              <a:rPr lang="ru-RU" sz="1400" i="1" smtClean="0"/>
              <a:t>, </a:t>
            </a:r>
            <a:r>
              <a:rPr lang="ru-RU" sz="1400" i="1" u="sng" smtClean="0"/>
              <a:t>закулисная</a:t>
            </a:r>
            <a:r>
              <a:rPr lang="ru-RU" sz="1400" i="1" smtClean="0"/>
              <a:t> борьба, </a:t>
            </a:r>
            <a:r>
              <a:rPr lang="ru-RU" sz="1400" i="1" u="sng" smtClean="0"/>
              <a:t>роль</a:t>
            </a:r>
            <a:r>
              <a:rPr lang="ru-RU" sz="1400" i="1" smtClean="0"/>
              <a:t> лидера, </a:t>
            </a:r>
            <a:r>
              <a:rPr lang="ru-RU" sz="1400" i="1" u="sng" smtClean="0"/>
              <a:t>драматические</a:t>
            </a:r>
            <a:r>
              <a:rPr lang="ru-RU" sz="1400" i="1" smtClean="0"/>
              <a:t> события, известный в политике </a:t>
            </a:r>
            <a:r>
              <a:rPr lang="ru-RU" sz="1400" i="1" u="sng" smtClean="0"/>
              <a:t>трюк</a:t>
            </a:r>
            <a:r>
              <a:rPr lang="ru-RU" sz="1400" i="1" smtClean="0"/>
              <a:t>, кошмарный </a:t>
            </a:r>
            <a:r>
              <a:rPr lang="ru-RU" sz="1400" i="1" u="sng" smtClean="0"/>
              <a:t>сценарий</a:t>
            </a:r>
            <a:r>
              <a:rPr lang="ru-RU" sz="1400" i="1" smtClean="0"/>
              <a:t> </a:t>
            </a:r>
            <a:r>
              <a:rPr lang="ru-RU" sz="1400" smtClean="0"/>
              <a:t>и др.</a:t>
            </a:r>
          </a:p>
          <a:p>
            <a:pPr>
              <a:lnSpc>
                <a:spcPct val="67000"/>
              </a:lnSpc>
            </a:pPr>
            <a:r>
              <a:rPr lang="ru-RU" sz="1400" smtClean="0"/>
              <a:t>             </a:t>
            </a:r>
            <a:r>
              <a:rPr lang="ru-RU" sz="1400" b="1" smtClean="0">
                <a:solidFill>
                  <a:srgbClr val="FF3300"/>
                </a:solidFill>
              </a:rPr>
              <a:t>3.</a:t>
            </a:r>
            <a:r>
              <a:rPr lang="ru-RU" sz="1400" smtClean="0"/>
              <a:t> Характерной особенностью публицистического стиля является </a:t>
            </a:r>
            <a:r>
              <a:rPr lang="ru-RU" sz="1400" b="1" smtClean="0"/>
              <a:t>эмоционально-оценочная лексика.</a:t>
            </a:r>
            <a:r>
              <a:rPr lang="ru-RU" sz="1400" smtClean="0"/>
              <a:t> Эта оценка носит не индивидуальный, а социальный характер. Например, слова с положительной оценкой: </a:t>
            </a:r>
            <a:r>
              <a:rPr lang="ru-RU" sz="1400" i="1" smtClean="0"/>
              <a:t>актив, милосердие, помыслы, дерзать, процветание; </a:t>
            </a:r>
            <a:r>
              <a:rPr lang="ru-RU" sz="1400" smtClean="0"/>
              <a:t> слова с отрицательной оценкой:</a:t>
            </a:r>
            <a:r>
              <a:rPr lang="ru-RU" sz="1400" i="1" smtClean="0"/>
              <a:t> насаждать, обывательский, саботаж, расизм, обезличка.</a:t>
            </a:r>
            <a:endParaRPr lang="ru-RU" sz="1400" smtClean="0"/>
          </a:p>
          <a:p>
            <a:pPr>
              <a:lnSpc>
                <a:spcPct val="67000"/>
              </a:lnSpc>
            </a:pPr>
            <a:r>
              <a:rPr lang="ru-RU" sz="1400" smtClean="0"/>
              <a:t>             </a:t>
            </a:r>
            <a:r>
              <a:rPr lang="ru-RU" sz="1400" b="1" smtClean="0">
                <a:solidFill>
                  <a:srgbClr val="FF3300"/>
                </a:solidFill>
              </a:rPr>
              <a:t>4.</a:t>
            </a:r>
            <a:r>
              <a:rPr lang="ru-RU" sz="1400" smtClean="0"/>
              <a:t> </a:t>
            </a:r>
            <a:r>
              <a:rPr lang="ru-RU" sz="1400" b="1" smtClean="0"/>
              <a:t>Книжная лексика, имеющая торжественную, гражданско-патетическую, риторическую окраску</a:t>
            </a:r>
            <a:r>
              <a:rPr lang="ru-RU" sz="1400" smtClean="0"/>
              <a:t>: </a:t>
            </a:r>
            <a:r>
              <a:rPr lang="ru-RU" sz="1400" i="1" smtClean="0"/>
              <a:t>дерзать, воздвигать, самопожертвование</a:t>
            </a:r>
            <a:r>
              <a:rPr lang="ru-RU" sz="1400" smtClean="0"/>
              <a:t>,  </a:t>
            </a:r>
            <a:r>
              <a:rPr lang="ru-RU" sz="1400" i="1" smtClean="0"/>
              <a:t>воинство, отчизна</a:t>
            </a:r>
            <a:r>
              <a:rPr lang="ru-RU" sz="1400" smtClean="0"/>
              <a:t>. Патетическую тональность придает тексту также использование старославянизмов: </a:t>
            </a:r>
            <a:r>
              <a:rPr lang="ru-RU" sz="1400" i="1" smtClean="0"/>
              <a:t>свершения, держава, страж</a:t>
            </a:r>
            <a:r>
              <a:rPr lang="ru-RU" sz="1400" smtClean="0"/>
              <a:t> и т.д.</a:t>
            </a:r>
          </a:p>
          <a:p>
            <a:pPr>
              <a:lnSpc>
                <a:spcPct val="67000"/>
              </a:lnSpc>
            </a:pPr>
            <a:r>
              <a:rPr lang="ru-RU" sz="1400" smtClean="0"/>
              <a:t>             </a:t>
            </a:r>
            <a:r>
              <a:rPr lang="ru-RU" sz="1400" b="1" smtClean="0">
                <a:solidFill>
                  <a:srgbClr val="FF3300"/>
                </a:solidFill>
              </a:rPr>
              <a:t>5.</a:t>
            </a:r>
            <a:r>
              <a:rPr lang="ru-RU" sz="1400" smtClean="0"/>
              <a:t> В текстах часто присутствует </a:t>
            </a:r>
            <a:r>
              <a:rPr lang="ru-RU" sz="1400" b="1" smtClean="0"/>
              <a:t>военная терминология</a:t>
            </a:r>
            <a:r>
              <a:rPr lang="ru-RU" sz="1400" smtClean="0"/>
              <a:t>: </a:t>
            </a:r>
            <a:r>
              <a:rPr lang="ru-RU" sz="1400" i="1" smtClean="0"/>
              <a:t>гвардия, штурм высоты, перед­ний край, линия огня, прямая наводка, стратегия, мобилизация резервов</a:t>
            </a:r>
            <a:r>
              <a:rPr lang="ru-RU" sz="1400" smtClean="0"/>
              <a:t>. Но она употребляется, естественно, </a:t>
            </a:r>
            <a:r>
              <a:rPr lang="ru-RU" sz="1400" b="1" smtClean="0"/>
              <a:t>не в своем прямом значении, а образно</a:t>
            </a:r>
            <a:r>
              <a:rPr lang="ru-RU" sz="1400" smtClean="0"/>
              <a:t> (речь в текстах с этими словами может идти, например, об уборке урожая, введении в строй новых объектов производства и т.д.). </a:t>
            </a:r>
          </a:p>
          <a:p>
            <a:pPr>
              <a:lnSpc>
                <a:spcPct val="67000"/>
              </a:lnSpc>
            </a:pPr>
            <a:r>
              <a:rPr lang="ru-RU" sz="1400" smtClean="0"/>
              <a:t>             </a:t>
            </a:r>
            <a:r>
              <a:rPr lang="ru-RU" sz="1400" b="1" smtClean="0">
                <a:solidFill>
                  <a:srgbClr val="FF3300"/>
                </a:solidFill>
              </a:rPr>
              <a:t>6.</a:t>
            </a:r>
            <a:r>
              <a:rPr lang="ru-RU" sz="1400" smtClean="0"/>
              <a:t> В качестве оценочного средства в публицистике </a:t>
            </a:r>
            <a:r>
              <a:rPr lang="ru-RU" sz="1400" b="1" smtClean="0"/>
              <a:t>могут встретиться слова пассивного словарного запаса – архаизмы.</a:t>
            </a:r>
            <a:r>
              <a:rPr lang="ru-RU" sz="1400" smtClean="0"/>
              <a:t> Например: </a:t>
            </a:r>
            <a:r>
              <a:rPr lang="ru-RU" sz="1400" i="1" smtClean="0"/>
              <a:t>Доллар и</a:t>
            </a:r>
            <a:r>
              <a:rPr lang="ru-RU" sz="1400" smtClean="0"/>
              <a:t> </a:t>
            </a:r>
            <a:r>
              <a:rPr lang="ru-RU" sz="1400" i="1" smtClean="0"/>
              <a:t>его</a:t>
            </a:r>
            <a:r>
              <a:rPr lang="ru-RU" sz="1400" smtClean="0"/>
              <a:t> </a:t>
            </a:r>
            <a:r>
              <a:rPr lang="ru-RU" sz="1400" i="1" u="sng" smtClean="0"/>
              <a:t>лекари</a:t>
            </a:r>
            <a:r>
              <a:rPr lang="ru-RU" sz="1400" smtClean="0"/>
              <a:t>. </a:t>
            </a:r>
            <a:r>
              <a:rPr lang="ru-RU" sz="1400" i="1" smtClean="0"/>
              <a:t>Военные</a:t>
            </a:r>
            <a:r>
              <a:rPr lang="ru-RU" sz="1400" b="1" i="1" smtClean="0"/>
              <a:t> </a:t>
            </a:r>
            <a:r>
              <a:rPr lang="ru-RU" sz="1400" i="1" u="sng" smtClean="0"/>
              <a:t>барыши</a:t>
            </a:r>
            <a:r>
              <a:rPr lang="ru-RU" sz="1400" i="1" smtClean="0"/>
              <a:t> растут</a:t>
            </a:r>
            <a:r>
              <a:rPr lang="ru-RU" sz="14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65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65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6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6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66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66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2000"/>
                                        <p:tgtEl>
                                          <p:spTgt spid="66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2000"/>
                                        <p:tgtEl>
                                          <p:spTgt spid="665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5" dur="2000"/>
                                        <p:tgtEl>
                                          <p:spTgt spid="665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000"/>
                            </p:stCondLst>
                            <p:childTnLst>
                              <p:par>
                                <p:cTn id="3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9" dur="2000"/>
                                        <p:tgtEl>
                                          <p:spTgt spid="665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000"/>
                            </p:stCondLst>
                            <p:childTnLst>
                              <p:par>
                                <p:cTn id="4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3" dur="2000"/>
                                        <p:tgtEl>
                                          <p:spTgt spid="665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8000"/>
                            </p:stCondLst>
                            <p:childTnLst>
                              <p:par>
                                <p:cTn id="4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7" dur="2000"/>
                                        <p:tgtEl>
                                          <p:spTgt spid="665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04200" cy="779463"/>
          </a:xfrm>
        </p:spPr>
        <p:txBody>
          <a:bodyPr/>
          <a:lstStyle/>
          <a:p>
            <a:r>
              <a:rPr lang="ru-RU" sz="2800" b="1" i="1" smtClean="0">
                <a:solidFill>
                  <a:srgbClr val="990033"/>
                </a:solidFill>
              </a:rPr>
              <a:t>Морфологические признаки</a:t>
            </a:r>
            <a:r>
              <a:rPr lang="ru-RU" smtClean="0"/>
              <a:t> 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052513"/>
            <a:ext cx="8424863" cy="5616575"/>
          </a:xfrm>
        </p:spPr>
        <p:txBody>
          <a:bodyPr/>
          <a:lstStyle/>
          <a:p>
            <a:pPr>
              <a:lnSpc>
                <a:spcPct val="77000"/>
              </a:lnSpc>
            </a:pPr>
            <a:r>
              <a:rPr lang="ru-RU" sz="2400" smtClean="0"/>
              <a:t>         К морфологическим признакам публицистического стиля мы относим частотное употребление тех или иных грамматических форм частей речи. Это:</a:t>
            </a:r>
          </a:p>
          <a:p>
            <a:pPr>
              <a:lnSpc>
                <a:spcPct val="77000"/>
              </a:lnSpc>
              <a:buFont typeface="Times New Roman" pitchFamily="18" charset="0"/>
              <a:buChar char="•"/>
            </a:pPr>
            <a:r>
              <a:rPr lang="ru-RU" sz="2400" b="1" smtClean="0"/>
              <a:t>единственное число имени существительного в значении множественного</a:t>
            </a:r>
            <a:r>
              <a:rPr lang="ru-RU" sz="2400" smtClean="0"/>
              <a:t>: </a:t>
            </a:r>
            <a:r>
              <a:rPr lang="ru-RU" sz="2400" i="1" u="sng" smtClean="0"/>
              <a:t>Русский человек</a:t>
            </a:r>
            <a:r>
              <a:rPr lang="ru-RU" sz="2400" smtClean="0"/>
              <a:t> </a:t>
            </a:r>
            <a:r>
              <a:rPr lang="ru-RU" sz="2400" i="1" smtClean="0"/>
              <a:t>всегда отличался выносливостью</a:t>
            </a:r>
            <a:r>
              <a:rPr lang="ru-RU" sz="2400" smtClean="0"/>
              <a:t>; </a:t>
            </a:r>
            <a:r>
              <a:rPr lang="ru-RU" sz="2400" i="1" u="sng" smtClean="0"/>
              <a:t>Преподаватель</a:t>
            </a:r>
            <a:r>
              <a:rPr lang="ru-RU" sz="2400" smtClean="0"/>
              <a:t> </a:t>
            </a:r>
            <a:r>
              <a:rPr lang="ru-RU" sz="2400" i="1" smtClean="0"/>
              <a:t>всегда знает</a:t>
            </a:r>
            <a:r>
              <a:rPr lang="ru-RU" sz="2400" smtClean="0"/>
              <a:t> </a:t>
            </a:r>
            <a:r>
              <a:rPr lang="ru-RU" sz="2400" i="1" u="sng" smtClean="0"/>
              <a:t>студента</a:t>
            </a:r>
            <a:r>
              <a:rPr lang="ru-RU" sz="2400" smtClean="0"/>
              <a:t>;</a:t>
            </a:r>
          </a:p>
          <a:p>
            <a:pPr>
              <a:lnSpc>
                <a:spcPct val="77000"/>
              </a:lnSpc>
              <a:buFont typeface="Times New Roman" pitchFamily="18" charset="0"/>
              <a:buChar char="•"/>
            </a:pPr>
            <a:r>
              <a:rPr lang="ru-RU" sz="2400" b="1" smtClean="0"/>
              <a:t>родительный падеж имени существительного</a:t>
            </a:r>
            <a:r>
              <a:rPr lang="ru-RU" sz="2400" smtClean="0"/>
              <a:t>: </a:t>
            </a:r>
            <a:r>
              <a:rPr lang="ru-RU" sz="2400" i="1" smtClean="0"/>
              <a:t>время </a:t>
            </a:r>
            <a:r>
              <a:rPr lang="ru-RU" sz="2400" i="1" u="sng" smtClean="0"/>
              <a:t>перемен</a:t>
            </a:r>
            <a:r>
              <a:rPr lang="ru-RU" sz="2400" i="1" smtClean="0"/>
              <a:t>, пакет </a:t>
            </a:r>
            <a:r>
              <a:rPr lang="ru-RU" sz="2400" i="1" u="sng" smtClean="0"/>
              <a:t>предложений</a:t>
            </a:r>
            <a:r>
              <a:rPr lang="ru-RU" sz="2400" i="1" smtClean="0"/>
              <a:t>, реформа </a:t>
            </a:r>
            <a:r>
              <a:rPr lang="ru-RU" sz="2400" i="1" u="sng" smtClean="0"/>
              <a:t>цен</a:t>
            </a:r>
            <a:r>
              <a:rPr lang="ru-RU" sz="2400" i="1" smtClean="0"/>
              <a:t>, выход из </a:t>
            </a:r>
            <a:r>
              <a:rPr lang="ru-RU" sz="2400" i="1" u="sng" smtClean="0"/>
              <a:t>кризиса</a:t>
            </a:r>
            <a:r>
              <a:rPr lang="ru-RU" sz="2400" i="1" smtClean="0"/>
              <a:t> </a:t>
            </a:r>
            <a:r>
              <a:rPr lang="ru-RU" sz="2400" smtClean="0"/>
              <a:t>и др.;</a:t>
            </a:r>
          </a:p>
          <a:p>
            <a:pPr>
              <a:lnSpc>
                <a:spcPct val="77000"/>
              </a:lnSpc>
              <a:buFont typeface="Times New Roman" pitchFamily="18" charset="0"/>
              <a:buChar char="•"/>
            </a:pPr>
            <a:r>
              <a:rPr lang="ru-RU" sz="2400" b="1" smtClean="0"/>
              <a:t>императивные формы глагола</a:t>
            </a:r>
            <a:r>
              <a:rPr lang="ru-RU" sz="2400" smtClean="0"/>
              <a:t>: </a:t>
            </a:r>
            <a:r>
              <a:rPr lang="ru-RU" sz="2400" i="1" smtClean="0"/>
              <a:t> </a:t>
            </a:r>
            <a:r>
              <a:rPr lang="ru-RU" sz="2400" i="1" u="sng" smtClean="0"/>
              <a:t>Оставайтесь</a:t>
            </a:r>
            <a:r>
              <a:rPr lang="ru-RU" sz="2400" i="1" smtClean="0"/>
              <a:t> с нами на первом канале!</a:t>
            </a:r>
            <a:endParaRPr lang="ru-RU" sz="2400" smtClean="0"/>
          </a:p>
          <a:p>
            <a:pPr>
              <a:lnSpc>
                <a:spcPct val="77000"/>
              </a:lnSpc>
              <a:buFont typeface="Times New Roman" pitchFamily="18" charset="0"/>
              <a:buChar char="•"/>
            </a:pPr>
            <a:r>
              <a:rPr lang="ru-RU" sz="2400" b="1" smtClean="0"/>
              <a:t>настоящее время глагола:</a:t>
            </a:r>
            <a:r>
              <a:rPr lang="ru-RU" sz="2400" smtClean="0"/>
              <a:t> </a:t>
            </a:r>
            <a:r>
              <a:rPr lang="ru-RU" sz="2400" i="1" smtClean="0"/>
              <a:t>в Москве </a:t>
            </a:r>
            <a:r>
              <a:rPr lang="ru-RU" sz="2400" i="1" u="sng" smtClean="0"/>
              <a:t>открывается</a:t>
            </a:r>
            <a:r>
              <a:rPr lang="ru-RU" sz="2400" i="1" smtClean="0"/>
              <a:t>, 3 апреля </a:t>
            </a:r>
            <a:r>
              <a:rPr lang="ru-RU" sz="2400" i="1" u="sng" smtClean="0"/>
              <a:t>начинается</a:t>
            </a:r>
            <a:r>
              <a:rPr lang="ru-RU" sz="2400" i="1" smtClean="0"/>
              <a:t>;</a:t>
            </a:r>
            <a:endParaRPr lang="ru-RU" sz="2400" smtClean="0"/>
          </a:p>
          <a:p>
            <a:pPr>
              <a:lnSpc>
                <a:spcPct val="77000"/>
              </a:lnSpc>
              <a:buFont typeface="Times New Roman" pitchFamily="18" charset="0"/>
              <a:buChar char="•"/>
            </a:pPr>
            <a:r>
              <a:rPr lang="ru-RU" sz="2400" b="1" smtClean="0"/>
              <a:t>причастия на </a:t>
            </a:r>
            <a:r>
              <a:rPr lang="ru-RU" sz="2400" b="1" i="1" smtClean="0"/>
              <a:t>-омый:</a:t>
            </a:r>
            <a:r>
              <a:rPr lang="ru-RU" sz="2400" i="1" smtClean="0"/>
              <a:t> ведомый, невесомый, влекомый</a:t>
            </a:r>
            <a:r>
              <a:rPr lang="ru-RU" sz="2400" smtClean="0"/>
              <a:t>;</a:t>
            </a:r>
          </a:p>
          <a:p>
            <a:pPr>
              <a:lnSpc>
                <a:spcPct val="77000"/>
              </a:lnSpc>
              <a:buFont typeface="Times New Roman" pitchFamily="18" charset="0"/>
              <a:buChar char="•"/>
            </a:pPr>
            <a:r>
              <a:rPr lang="ru-RU" sz="2400" b="1" smtClean="0"/>
              <a:t>производные предлоги:</a:t>
            </a:r>
            <a:r>
              <a:rPr lang="ru-RU" sz="2400" smtClean="0"/>
              <a:t> </a:t>
            </a:r>
            <a:r>
              <a:rPr lang="ru-RU" sz="2400" i="1" smtClean="0"/>
              <a:t>в области, на пути, на базе, во имя, в свете, в интересах, с учетом.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75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75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7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7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7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67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67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67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000"/>
                            </p:stCondLst>
                            <p:childTnLst>
                              <p:par>
                                <p:cTn id="3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675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04200" cy="708025"/>
          </a:xfrm>
        </p:spPr>
        <p:txBody>
          <a:bodyPr/>
          <a:lstStyle/>
          <a:p>
            <a:r>
              <a:rPr lang="ru-RU" sz="2800" b="1" i="1" smtClean="0">
                <a:solidFill>
                  <a:srgbClr val="990033"/>
                </a:solidFill>
              </a:rPr>
              <a:t>Синтаксические признаки</a:t>
            </a:r>
            <a:r>
              <a:rPr lang="ru-RU" smtClean="0"/>
              <a:t> 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052513"/>
            <a:ext cx="8064500" cy="5545137"/>
          </a:xfrm>
        </p:spPr>
        <p:txBody>
          <a:bodyPr/>
          <a:lstStyle/>
          <a:p>
            <a:pPr>
              <a:lnSpc>
                <a:spcPct val="67000"/>
              </a:lnSpc>
            </a:pPr>
            <a:r>
              <a:rPr lang="ru-RU" sz="2000" smtClean="0"/>
              <a:t>          </a:t>
            </a:r>
          </a:p>
          <a:p>
            <a:pPr>
              <a:lnSpc>
                <a:spcPct val="67000"/>
              </a:lnSpc>
            </a:pPr>
            <a:r>
              <a:rPr lang="ru-RU" sz="2000" smtClean="0"/>
              <a:t>           К синтаксическим признакам публицистического стиля следует отнести часто повторяющиеся, а также специфические по характеру типы предложений </a:t>
            </a:r>
            <a:r>
              <a:rPr lang="ru-RU" sz="2000" b="1" smtClean="0"/>
              <a:t>(синтаксических конструкций</a:t>
            </a:r>
            <a:r>
              <a:rPr lang="ru-RU" sz="2000" smtClean="0"/>
              <a:t>). В их числе:</a:t>
            </a:r>
          </a:p>
          <a:p>
            <a:pPr>
              <a:lnSpc>
                <a:spcPct val="67000"/>
              </a:lnSpc>
            </a:pPr>
            <a:r>
              <a:rPr lang="ru-RU" sz="2000" smtClean="0"/>
              <a:t>     </a:t>
            </a:r>
            <a:r>
              <a:rPr lang="ru-RU" sz="2000" b="1" smtClean="0">
                <a:solidFill>
                  <a:schemeClr val="accent2"/>
                </a:solidFill>
              </a:rPr>
              <a:t>1) риторические вопросы:</a:t>
            </a:r>
            <a:r>
              <a:rPr lang="ru-RU" sz="2000" b="1" smtClean="0"/>
              <a:t> </a:t>
            </a:r>
            <a:r>
              <a:rPr lang="ru-RU" sz="2000" i="1" smtClean="0"/>
              <a:t>Выдержит ли русский человек? Хотят ли русские войны?</a:t>
            </a:r>
            <a:endParaRPr lang="ru-RU" sz="2000" smtClean="0"/>
          </a:p>
          <a:p>
            <a:pPr>
              <a:lnSpc>
                <a:spcPct val="67000"/>
              </a:lnSpc>
            </a:pPr>
            <a:r>
              <a:rPr lang="ru-RU" sz="2000" smtClean="0"/>
              <a:t>     </a:t>
            </a:r>
            <a:r>
              <a:rPr lang="ru-RU" sz="2000" b="1" smtClean="0">
                <a:solidFill>
                  <a:schemeClr val="accent2"/>
                </a:solidFill>
              </a:rPr>
              <a:t>2) восклицательные предложения:</a:t>
            </a:r>
            <a:r>
              <a:rPr lang="ru-RU" sz="2000" smtClean="0"/>
              <a:t> </a:t>
            </a:r>
            <a:r>
              <a:rPr lang="ru-RU" sz="2000" i="1" smtClean="0"/>
              <a:t>Все на выборы!</a:t>
            </a:r>
            <a:endParaRPr lang="ru-RU" sz="2000" smtClean="0"/>
          </a:p>
          <a:p>
            <a:pPr>
              <a:lnSpc>
                <a:spcPct val="67000"/>
              </a:lnSpc>
            </a:pPr>
            <a:r>
              <a:rPr lang="ru-RU" sz="2000" smtClean="0"/>
              <a:t>     </a:t>
            </a:r>
            <a:r>
              <a:rPr lang="ru-RU" sz="2000" b="1" smtClean="0">
                <a:solidFill>
                  <a:schemeClr val="accent2"/>
                </a:solidFill>
              </a:rPr>
              <a:t>3) предложения с измененным обратным порядком:</a:t>
            </a:r>
            <a:r>
              <a:rPr lang="ru-RU" sz="2000" smtClean="0"/>
              <a:t> </a:t>
            </a:r>
            <a:r>
              <a:rPr lang="ru-RU" sz="2000" i="1" smtClean="0"/>
              <a:t>Воюет армия с природой </a:t>
            </a:r>
            <a:r>
              <a:rPr lang="ru-RU" sz="2000" smtClean="0"/>
              <a:t>(ср.: </a:t>
            </a:r>
            <a:r>
              <a:rPr lang="ru-RU" sz="2000" i="1" smtClean="0"/>
              <a:t>Армия воюет с природой</a:t>
            </a:r>
            <a:r>
              <a:rPr lang="ru-RU" sz="2000" smtClean="0"/>
              <a:t>).</a:t>
            </a:r>
            <a:r>
              <a:rPr lang="ru-RU" sz="2000" i="1" smtClean="0"/>
              <a:t> Исключение составляли предприятия добывающей промышленности</a:t>
            </a:r>
            <a:r>
              <a:rPr lang="ru-RU" sz="2000" smtClean="0"/>
              <a:t> (сравни: </a:t>
            </a:r>
            <a:r>
              <a:rPr lang="ru-RU" sz="2000" i="1" smtClean="0"/>
              <a:t>Предприятия составляли исключение</a:t>
            </a:r>
            <a:r>
              <a:rPr lang="ru-RU" sz="2000" smtClean="0"/>
              <a:t>);</a:t>
            </a:r>
          </a:p>
          <a:p>
            <a:pPr>
              <a:lnSpc>
                <a:spcPct val="67000"/>
              </a:lnSpc>
            </a:pPr>
            <a:r>
              <a:rPr lang="ru-RU" sz="2000" smtClean="0"/>
              <a:t>     </a:t>
            </a:r>
            <a:r>
              <a:rPr lang="ru-RU" sz="2000" b="1" smtClean="0">
                <a:solidFill>
                  <a:schemeClr val="accent2"/>
                </a:solidFill>
              </a:rPr>
              <a:t>4) заголовки статей, очерков, выполняющие рекламную функцию:</a:t>
            </a:r>
            <a:r>
              <a:rPr lang="ru-RU" sz="2000" smtClean="0"/>
              <a:t> </a:t>
            </a:r>
            <a:r>
              <a:rPr lang="ru-RU" sz="2000" i="1" smtClean="0"/>
              <a:t>Малые беды большого флота. Зима – сезон горячий.</a:t>
            </a:r>
            <a:endParaRPr lang="ru-RU" sz="2000" smtClean="0"/>
          </a:p>
          <a:p>
            <a:pPr>
              <a:lnSpc>
                <a:spcPct val="67000"/>
              </a:lnSpc>
            </a:pPr>
            <a:r>
              <a:rPr lang="ru-RU" sz="2000" smtClean="0"/>
              <a:t>         </a:t>
            </a:r>
          </a:p>
          <a:p>
            <a:pPr>
              <a:lnSpc>
                <a:spcPct val="67000"/>
              </a:lnSpc>
            </a:pPr>
            <a:r>
              <a:rPr lang="ru-RU" sz="2000" smtClean="0"/>
              <a:t>         В заголовках часто используется специфический языковой прием</a:t>
            </a:r>
            <a:r>
              <a:rPr lang="ru-RU" sz="2000" b="1" smtClean="0"/>
              <a:t> – </a:t>
            </a:r>
            <a:r>
              <a:rPr lang="ru-RU" sz="2000" b="1" i="1" smtClean="0"/>
              <a:t>"соединение несоединимого".</a:t>
            </a:r>
            <a:r>
              <a:rPr lang="ru-RU" sz="2000" smtClean="0"/>
              <a:t> Он дает возможность минимальными языковыми средствами вскрыть внутреннюю противоречивость предмета или явления:</a:t>
            </a:r>
            <a:r>
              <a:rPr lang="ru-RU" sz="2000" i="1" smtClean="0"/>
              <a:t> трудящийся тунеядец, повторяемое неповторимое, мрачное веселье, красноречивое молчание.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8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8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0"/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2000"/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2000"/>
                                        <p:tgtEl>
                                          <p:spTgt spid="686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3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188913"/>
            <a:ext cx="8424862" cy="60531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9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128588"/>
            <a:ext cx="7596187" cy="708025"/>
          </a:xfrm>
        </p:spPr>
        <p:txBody>
          <a:bodyPr/>
          <a:lstStyle/>
          <a:p>
            <a:r>
              <a:rPr lang="ru-RU" sz="4000" b="1" i="1" u="sng" smtClean="0">
                <a:solidFill>
                  <a:srgbClr val="FF3300"/>
                </a:solidFill>
                <a:latin typeface="Arial Black" pitchFamily="34" charset="0"/>
              </a:rPr>
              <a:t/>
            </a:r>
            <a:br>
              <a:rPr lang="ru-RU" sz="4000" b="1" i="1" u="sng" smtClean="0">
                <a:solidFill>
                  <a:srgbClr val="FF3300"/>
                </a:solidFill>
                <a:latin typeface="Arial Black" pitchFamily="34" charset="0"/>
              </a:rPr>
            </a:br>
            <a:r>
              <a:rPr lang="ru-RU" sz="4000" b="1" i="1" u="sng" smtClean="0">
                <a:solidFill>
                  <a:srgbClr val="FF3300"/>
                </a:solidFill>
                <a:latin typeface="Arial Black" pitchFamily="34" charset="0"/>
              </a:rPr>
              <a:t>Художественный стиль речи</a:t>
            </a:r>
            <a:r>
              <a:rPr lang="ru-RU" sz="4000" i="1" u="sng" smtClean="0"/>
              <a:t/>
            </a:r>
            <a:br>
              <a:rPr lang="ru-RU" sz="4000" i="1" u="sng" smtClean="0"/>
            </a:br>
            <a:endParaRPr lang="ru-RU" sz="4000" i="1" u="sng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52513"/>
            <a:ext cx="8204200" cy="5472112"/>
          </a:xfrm>
        </p:spPr>
        <p:txBody>
          <a:bodyPr/>
          <a:lstStyle/>
          <a:p>
            <a:pPr>
              <a:lnSpc>
                <a:spcPct val="67000"/>
              </a:lnSpc>
            </a:pPr>
            <a:r>
              <a:rPr lang="ru-RU" sz="2800" smtClean="0"/>
              <a:t>        </a:t>
            </a:r>
            <a:r>
              <a:rPr lang="ru-RU" sz="2400" b="1" smtClean="0"/>
              <a:t>Это самый богатый стиль речи, т.к. он вбирает в себя все остальные. В нём наиболее ярко отражается общенародный язык во всём его многообразии и богатстве, он становится явлением искусства, средством создания художественной образности.</a:t>
            </a:r>
          </a:p>
          <a:p>
            <a:pPr>
              <a:lnSpc>
                <a:spcPct val="67000"/>
              </a:lnSpc>
            </a:pPr>
            <a:r>
              <a:rPr lang="ru-RU" sz="2400" b="1" smtClean="0"/>
              <a:t>         Одной из отличительных черт художественной литературы является </a:t>
            </a:r>
            <a:r>
              <a:rPr lang="ru-RU" sz="2400" b="1" i="1" smtClean="0"/>
              <a:t>отсутствие стандартизованности</a:t>
            </a:r>
            <a:r>
              <a:rPr lang="ru-RU" sz="2400" b="1" smtClean="0"/>
              <a:t>, так как автор художественного произведения обладает свободой в выборе языковых средств, чем авторы текстов других стилей. Действительно, поиск новых слов, сочетаний звуков, речевых оборотов – несомненная задача автора художественного текста, но это не означает, что язык художественной литературы ограничен по употреблению. И как известно, главной чертой художественного текста является его форма.</a:t>
            </a:r>
          </a:p>
          <a:p>
            <a:pPr>
              <a:lnSpc>
                <a:spcPct val="67000"/>
              </a:lnSpc>
            </a:pPr>
            <a:r>
              <a:rPr lang="ru-RU" sz="2400" b="1" smtClean="0"/>
              <a:t>         Все художественные произведения пишутся прозой или стихами. Писать прозу и стихи – два совершенно разных занятия. А совмещать в себе качества поэта и прозаика удавалось весьма немногим.</a:t>
            </a:r>
            <a:r>
              <a:rPr lang="ru-RU" sz="2400" smtClean="0"/>
              <a:t> </a:t>
            </a:r>
            <a:endParaRPr lang="ru-RU" sz="2400" b="1" smtClean="0"/>
          </a:p>
          <a:p>
            <a:pPr>
              <a:lnSpc>
                <a:spcPct val="67000"/>
              </a:lnSpc>
            </a:pPr>
            <a:endParaRPr lang="ru-RU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20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20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20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128588"/>
            <a:ext cx="7308850" cy="779462"/>
          </a:xfrm>
        </p:spPr>
        <p:txBody>
          <a:bodyPr/>
          <a:lstStyle/>
          <a:p>
            <a:r>
              <a:rPr lang="ru-RU" sz="3600" b="1" smtClean="0">
                <a:solidFill>
                  <a:srgbClr val="006600"/>
                </a:solidFill>
              </a:rPr>
              <a:t>Функции художественного стиля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052513"/>
            <a:ext cx="8280400" cy="5545137"/>
          </a:xfrm>
        </p:spPr>
        <p:txBody>
          <a:bodyPr/>
          <a:lstStyle/>
          <a:p>
            <a:pPr>
              <a:lnSpc>
                <a:spcPct val="77000"/>
              </a:lnSpc>
              <a:buFont typeface="Times New Roman" pitchFamily="18" charset="0"/>
              <a:buChar char="•"/>
            </a:pPr>
            <a:r>
              <a:rPr lang="ru-RU" sz="2400" b="1" i="1" smtClean="0">
                <a:solidFill>
                  <a:srgbClr val="990033"/>
                </a:solidFill>
              </a:rPr>
              <a:t>Эстетическая </a:t>
            </a:r>
            <a:r>
              <a:rPr lang="ru-RU" sz="2400" b="1" smtClean="0">
                <a:solidFill>
                  <a:srgbClr val="990033"/>
                </a:solidFill>
              </a:rPr>
              <a:t>-</a:t>
            </a:r>
            <a:r>
              <a:rPr lang="ru-RU" sz="2400" smtClean="0"/>
              <a:t> главная функция  (художественный стиль, используя разнообразные языковые средства, создаёт образы, вызывающие в читателе эмоциональный отклик, доставляющие эстетическое наслаждение, заставляющие сопереживать).</a:t>
            </a:r>
          </a:p>
          <a:p>
            <a:pPr>
              <a:lnSpc>
                <a:spcPct val="77000"/>
              </a:lnSpc>
              <a:buFont typeface="Times New Roman" pitchFamily="18" charset="0"/>
              <a:buChar char="•"/>
            </a:pPr>
            <a:r>
              <a:rPr lang="ru-RU" sz="2400" b="1" i="1" smtClean="0">
                <a:solidFill>
                  <a:srgbClr val="990033"/>
                </a:solidFill>
              </a:rPr>
              <a:t>Отражение, преображение всех сторон действительности</a:t>
            </a:r>
            <a:r>
              <a:rPr lang="ru-RU" sz="2400" smtClean="0"/>
              <a:t>, использование их как объектов творчества</a:t>
            </a:r>
          </a:p>
          <a:p>
            <a:pPr>
              <a:lnSpc>
                <a:spcPct val="77000"/>
              </a:lnSpc>
              <a:buFont typeface="Times New Roman" pitchFamily="18" charset="0"/>
              <a:buChar char="•"/>
            </a:pPr>
            <a:r>
              <a:rPr lang="ru-RU" sz="2400" b="1" i="1" smtClean="0">
                <a:solidFill>
                  <a:srgbClr val="990033"/>
                </a:solidFill>
              </a:rPr>
              <a:t>Воздействие на читателя</a:t>
            </a:r>
          </a:p>
          <a:p>
            <a:pPr algn="ctr">
              <a:lnSpc>
                <a:spcPct val="77000"/>
              </a:lnSpc>
            </a:pPr>
            <a:r>
              <a:rPr lang="ru-RU" sz="2800" b="1" u="sng" smtClean="0">
                <a:solidFill>
                  <a:srgbClr val="006600"/>
                </a:solidFill>
              </a:rPr>
              <a:t>Сфера применения</a:t>
            </a:r>
          </a:p>
          <a:p>
            <a:pPr>
              <a:lnSpc>
                <a:spcPct val="77000"/>
              </a:lnSpc>
            </a:pPr>
            <a:r>
              <a:rPr lang="ru-RU" sz="2400" b="1" smtClean="0"/>
              <a:t>         1. Эстетическая сфера общения</a:t>
            </a:r>
          </a:p>
          <a:p>
            <a:pPr>
              <a:lnSpc>
                <a:spcPct val="77000"/>
              </a:lnSpc>
              <a:buFont typeface="Times New Roman" pitchFamily="18" charset="0"/>
              <a:buChar char="•"/>
            </a:pPr>
            <a:endParaRPr lang="ru-RU" sz="2400" b="1" smtClean="0"/>
          </a:p>
          <a:p>
            <a:pPr>
              <a:lnSpc>
                <a:spcPct val="77000"/>
              </a:lnSpc>
            </a:pPr>
            <a:r>
              <a:rPr lang="ru-RU" sz="2400" b="1" smtClean="0"/>
              <a:t>         2. Духовная жизнь общества</a:t>
            </a:r>
          </a:p>
          <a:p>
            <a:pPr>
              <a:lnSpc>
                <a:spcPct val="77000"/>
              </a:lnSpc>
              <a:buFont typeface="Times New Roman" pitchFamily="18" charset="0"/>
              <a:buChar char="•"/>
            </a:pPr>
            <a:endParaRPr lang="ru-RU" sz="2400" b="1" smtClean="0"/>
          </a:p>
          <a:p>
            <a:pPr>
              <a:lnSpc>
                <a:spcPct val="77000"/>
              </a:lnSpc>
            </a:pPr>
            <a:r>
              <a:rPr lang="ru-RU" sz="2400" b="1" smtClean="0"/>
              <a:t>         3. Используется в художественных произведениях</a:t>
            </a:r>
          </a:p>
          <a:p>
            <a:pPr>
              <a:lnSpc>
                <a:spcPct val="77000"/>
              </a:lnSpc>
              <a:buFont typeface="Times New Roman" pitchFamily="18" charset="0"/>
              <a:buChar char="•"/>
            </a:pPr>
            <a:endParaRPr lang="ru-RU" sz="2400" b="1" i="1" smtClean="0">
              <a:solidFill>
                <a:srgbClr val="990033"/>
              </a:solidFill>
            </a:endParaRPr>
          </a:p>
          <a:p>
            <a:pPr>
              <a:lnSpc>
                <a:spcPct val="77000"/>
              </a:lnSpc>
            </a:pPr>
            <a:endParaRPr lang="ru-RU" sz="2400" b="1" i="1" smtClean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20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000"/>
                            </p:stCondLst>
                            <p:childTnLst>
                              <p:par>
                                <p:cTn id="1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20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" dur="20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3000"/>
                            </p:stCondLst>
                            <p:childTnLst>
                              <p:par>
                                <p:cTn id="2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0"/>
                            </p:stCondLst>
                            <p:childTnLst>
                              <p:par>
                                <p:cTn id="28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20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7000"/>
                            </p:stCondLst>
                            <p:childTnLst>
                              <p:par>
                                <p:cTn id="32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2000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9000"/>
                            </p:stCondLst>
                            <p:childTnLst>
                              <p:par>
                                <p:cTn id="36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2000"/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0"/>
            <a:ext cx="7056438" cy="836613"/>
          </a:xfrm>
        </p:spPr>
        <p:txBody>
          <a:bodyPr/>
          <a:lstStyle/>
          <a:p>
            <a:r>
              <a:rPr lang="ru-RU" sz="2800" b="1" i="1" smtClean="0">
                <a:solidFill>
                  <a:schemeClr val="accent2"/>
                </a:solidFill>
              </a:rPr>
              <a:t>Основные жанры художественного стиля</a:t>
            </a:r>
            <a:r>
              <a:rPr lang="ru-RU" sz="4000" smtClean="0"/>
              <a:t> </a:t>
            </a:r>
            <a:r>
              <a:rPr lang="ru-RU" sz="2400" b="1" smtClean="0"/>
              <a:t>(по родам литературы)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052513"/>
            <a:ext cx="7977187" cy="5545137"/>
          </a:xfrm>
        </p:spPr>
        <p:txBody>
          <a:bodyPr/>
          <a:lstStyle/>
          <a:p>
            <a:pPr>
              <a:lnSpc>
                <a:spcPct val="67000"/>
              </a:lnSpc>
              <a:buFont typeface="Times New Roman" pitchFamily="18" charset="0"/>
              <a:buChar char="•"/>
            </a:pPr>
            <a:r>
              <a:rPr lang="ru-RU" sz="2800" b="1" i="1" smtClean="0">
                <a:solidFill>
                  <a:srgbClr val="000066"/>
                </a:solidFill>
              </a:rPr>
              <a:t>Эпос </a:t>
            </a:r>
            <a:r>
              <a:rPr lang="ru-RU" sz="2800" smtClean="0"/>
              <a:t>- роман, повесть, рассказ, очерк, новелла, поэма, басня</a:t>
            </a:r>
          </a:p>
          <a:p>
            <a:pPr>
              <a:lnSpc>
                <a:spcPct val="67000"/>
              </a:lnSpc>
              <a:buFont typeface="Times New Roman" pitchFamily="18" charset="0"/>
              <a:buChar char="•"/>
            </a:pPr>
            <a:r>
              <a:rPr lang="ru-RU" sz="2800" b="1" i="1" smtClean="0">
                <a:solidFill>
                  <a:srgbClr val="000066"/>
                </a:solidFill>
              </a:rPr>
              <a:t>Лирика </a:t>
            </a:r>
            <a:r>
              <a:rPr lang="ru-RU" sz="2800" smtClean="0"/>
              <a:t>- стихотворение, поэма, элегия, песня, послание</a:t>
            </a:r>
          </a:p>
          <a:p>
            <a:pPr>
              <a:lnSpc>
                <a:spcPct val="67000"/>
              </a:lnSpc>
              <a:buFont typeface="Times New Roman" pitchFamily="18" charset="0"/>
              <a:buChar char="•"/>
            </a:pPr>
            <a:r>
              <a:rPr lang="ru-RU" sz="2800" b="1" i="1" smtClean="0">
                <a:solidFill>
                  <a:srgbClr val="000066"/>
                </a:solidFill>
              </a:rPr>
              <a:t>Драма </a:t>
            </a:r>
            <a:r>
              <a:rPr lang="ru-RU" sz="2800" smtClean="0"/>
              <a:t>- трагедия, драма, комедия, мелодрама, водевиль, трагикомедия.</a:t>
            </a:r>
          </a:p>
          <a:p>
            <a:pPr>
              <a:lnSpc>
                <a:spcPct val="67000"/>
              </a:lnSpc>
            </a:pPr>
            <a:r>
              <a:rPr lang="ru-RU" sz="2800" smtClean="0"/>
              <a:t>        </a:t>
            </a:r>
          </a:p>
          <a:p>
            <a:pPr>
              <a:lnSpc>
                <a:spcPct val="67000"/>
              </a:lnSpc>
            </a:pPr>
            <a:r>
              <a:rPr lang="ru-RU" sz="2400" smtClean="0"/>
              <a:t>          </a:t>
            </a:r>
            <a:r>
              <a:rPr lang="ru-RU" sz="2400" b="1" smtClean="0"/>
              <a:t>Тексты различной жанровой принадлежности пишутся по-разному. Они различаются, прежде всего, </a:t>
            </a:r>
            <a:r>
              <a:rPr lang="ru-RU" sz="2400" b="1" i="1" smtClean="0"/>
              <a:t>формой </a:t>
            </a:r>
            <a:r>
              <a:rPr lang="ru-RU" sz="2400" b="1" smtClean="0"/>
              <a:t>(прозаической или стихотворной), </a:t>
            </a:r>
            <a:r>
              <a:rPr lang="ru-RU" sz="2400" b="1" i="1" smtClean="0"/>
              <a:t>объемом</a:t>
            </a:r>
            <a:r>
              <a:rPr lang="ru-RU" sz="2400" b="1" smtClean="0"/>
              <a:t> (рассказ и роман, стихотворение и поэма), </a:t>
            </a:r>
            <a:r>
              <a:rPr lang="ru-RU" sz="2400" b="1" i="1" smtClean="0"/>
              <a:t>степенью подробности описываемого</a:t>
            </a:r>
            <a:r>
              <a:rPr lang="ru-RU" sz="2400" b="1" smtClean="0"/>
              <a:t> (например, в романе, в отличие от рассказа, действие разворачивается в течение длительного времени, герои многочисленны, авторские рассуждения пространны), </a:t>
            </a:r>
            <a:r>
              <a:rPr lang="ru-RU" sz="2400" b="1" i="1" smtClean="0"/>
              <a:t>композицией, формой коммуникации</a:t>
            </a:r>
            <a:r>
              <a:rPr lang="ru-RU" sz="2400" b="1" smtClean="0"/>
              <a:t> (рассказы читают, пьесы слушают и смотрят) и поэтому требуют использования различных языковых средств.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527425" y="981075"/>
            <a:ext cx="5292725" cy="1727200"/>
          </a:xfrm>
          <a:ln w="76200" cmpd="tri">
            <a:solidFill>
              <a:srgbClr val="003300"/>
            </a:solidFill>
          </a:ln>
        </p:spPr>
        <p:txBody>
          <a:bodyPr/>
          <a:lstStyle/>
          <a:p>
            <a:pPr algn="r"/>
            <a:r>
              <a:rPr lang="ru-RU" sz="1800" b="1" i="1" smtClean="0">
                <a:solidFill>
                  <a:srgbClr val="FF3300"/>
                </a:solidFill>
              </a:rPr>
              <a:t>Нужные слова в нужном месте – </a:t>
            </a:r>
            <a:br>
              <a:rPr lang="ru-RU" sz="1800" b="1" i="1" smtClean="0">
                <a:solidFill>
                  <a:srgbClr val="FF3300"/>
                </a:solidFill>
              </a:rPr>
            </a:br>
            <a:r>
              <a:rPr lang="ru-RU" sz="1800" b="1" i="1" smtClean="0">
                <a:solidFill>
                  <a:srgbClr val="FF3300"/>
                </a:solidFill>
              </a:rPr>
              <a:t>вот подлинное определение стиля.</a:t>
            </a:r>
            <a:r>
              <a:rPr lang="ru-RU" sz="1800" b="1" i="1" smtClean="0"/>
              <a:t/>
            </a:r>
            <a:br>
              <a:rPr lang="ru-RU" sz="1800" b="1" i="1" smtClean="0"/>
            </a:br>
            <a:r>
              <a:rPr lang="ru-RU" sz="1400" b="1" smtClean="0">
                <a:solidFill>
                  <a:srgbClr val="990033"/>
                </a:solidFill>
              </a:rPr>
              <a:t>Д.Свифт</a:t>
            </a:r>
            <a:r>
              <a:rPr lang="ru-RU" sz="1400" b="1" smtClean="0">
                <a:solidFill>
                  <a:srgbClr val="FF3300"/>
                </a:solidFill>
              </a:rPr>
              <a:t/>
            </a:r>
            <a:br>
              <a:rPr lang="ru-RU" sz="1400" b="1" smtClean="0">
                <a:solidFill>
                  <a:srgbClr val="FF3300"/>
                </a:solidFill>
              </a:rPr>
            </a:br>
            <a:r>
              <a:rPr lang="ru-RU" sz="1400" b="1" smtClean="0">
                <a:solidFill>
                  <a:srgbClr val="FF3300"/>
                </a:solidFill>
              </a:rPr>
              <a:t/>
            </a:r>
            <a:br>
              <a:rPr lang="ru-RU" sz="1400" b="1" smtClean="0">
                <a:solidFill>
                  <a:srgbClr val="FF3300"/>
                </a:solidFill>
              </a:rPr>
            </a:br>
            <a:r>
              <a:rPr lang="ru-RU" sz="1800" b="1" i="1" smtClean="0">
                <a:solidFill>
                  <a:srgbClr val="FF3300"/>
                </a:solidFill>
              </a:rPr>
              <a:t>Повелитель многих языков, язык российский …                        велик перед всеми в Европе.</a:t>
            </a:r>
            <a:br>
              <a:rPr lang="ru-RU" sz="1800" b="1" i="1" smtClean="0">
                <a:solidFill>
                  <a:srgbClr val="FF3300"/>
                </a:solidFill>
              </a:rPr>
            </a:br>
            <a:r>
              <a:rPr lang="ru-RU" sz="1400" b="1" smtClean="0">
                <a:solidFill>
                  <a:srgbClr val="990033"/>
                </a:solidFill>
              </a:rPr>
              <a:t>М.Ломоносов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2320925"/>
            <a:ext cx="7329487" cy="4537075"/>
          </a:xfrm>
        </p:spPr>
        <p:txBody>
          <a:bodyPr/>
          <a:lstStyle/>
          <a:p>
            <a:endParaRPr lang="ru-RU" sz="2000" smtClean="0"/>
          </a:p>
          <a:p>
            <a:r>
              <a:rPr lang="ru-RU" sz="2000" smtClean="0"/>
              <a:t>                             В русской филологии учение о стилях     опирается на идеи </a:t>
            </a:r>
            <a:r>
              <a:rPr lang="ru-RU" sz="2000" b="1" i="1" smtClean="0"/>
              <a:t>М.В. Ломоносова</a:t>
            </a:r>
            <a:r>
              <a:rPr lang="ru-RU" sz="2000" smtClean="0"/>
              <a:t>, изложенные в «Предисловии о пользе книг церковных в российском языке». Знаменитая теория трех штилей построена на выделении разнотипной русской лексики </a:t>
            </a:r>
            <a:r>
              <a:rPr lang="en-US" sz="2000" smtClean="0"/>
              <a:t>XVIII</a:t>
            </a:r>
            <a:r>
              <a:rPr lang="ru-RU" sz="2000" smtClean="0"/>
              <a:t> века. </a:t>
            </a:r>
          </a:p>
          <a:p>
            <a:r>
              <a:rPr lang="ru-RU" sz="2000" smtClean="0"/>
              <a:t>            М.В. Ломоносов выделил три типа слов («три рода речений»):</a:t>
            </a:r>
          </a:p>
          <a:p>
            <a:pPr>
              <a:buFont typeface="Times New Roman" pitchFamily="18" charset="0"/>
              <a:buChar char="•"/>
            </a:pPr>
            <a:r>
              <a:rPr lang="ru-RU" sz="2000" smtClean="0"/>
              <a:t> </a:t>
            </a:r>
            <a:r>
              <a:rPr lang="ru-RU" sz="2000" b="1" smtClean="0"/>
              <a:t>общеславянская лексика; </a:t>
            </a:r>
          </a:p>
          <a:p>
            <a:pPr>
              <a:buFont typeface="Times New Roman" pitchFamily="18" charset="0"/>
              <a:buChar char="•"/>
            </a:pPr>
            <a:r>
              <a:rPr lang="ru-RU" sz="2000" b="1" smtClean="0"/>
              <a:t>церковно-славянская, понятная всем грамотным людям; </a:t>
            </a:r>
          </a:p>
          <a:p>
            <a:pPr>
              <a:buFont typeface="Times New Roman" pitchFamily="18" charset="0"/>
              <a:buChar char="•"/>
            </a:pPr>
            <a:r>
              <a:rPr lang="ru-RU" sz="2000" b="1" smtClean="0"/>
              <a:t>лексика восточно-славянская, или собственно русская.</a:t>
            </a:r>
            <a:r>
              <a:rPr lang="ru-RU" b="1" smtClean="0"/>
              <a:t> </a:t>
            </a:r>
          </a:p>
        </p:txBody>
      </p:sp>
      <p:sp>
        <p:nvSpPr>
          <p:cNvPr id="40966" name="WordArt 6"/>
          <p:cNvSpPr>
            <a:spLocks noChangeArrowheads="1" noChangeShapeType="1" noTextEdit="1"/>
          </p:cNvSpPr>
          <p:nvPr/>
        </p:nvSpPr>
        <p:spPr bwMode="auto">
          <a:xfrm>
            <a:off x="3563938" y="188913"/>
            <a:ext cx="266382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kern="10">
                <a:ln w="190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СТИЛЬ</a:t>
            </a:r>
          </a:p>
        </p:txBody>
      </p:sp>
      <p:pic>
        <p:nvPicPr>
          <p:cNvPr id="40968" name="Picture 8" descr="95aac5de18c7b90822378165c9b88eae%D0%9B%D0%BE%D0%BC%D0%BE%D0%BD%D0%BE%D1%81%D0%BE%D0%B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836613"/>
            <a:ext cx="2087562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3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3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000"/>
                            </p:stCondLst>
                            <p:childTnLst>
                              <p:par>
                                <p:cTn id="28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0" dur="30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0"/>
                            </p:stCondLst>
                            <p:childTnLst>
                              <p:par>
                                <p:cTn id="32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30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8000"/>
                            </p:stCondLst>
                            <p:childTnLst>
                              <p:par>
                                <p:cTn id="36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8" dur="30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nimBg="1"/>
      <p:bldP spid="4096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128588"/>
            <a:ext cx="6985000" cy="852487"/>
          </a:xfrm>
        </p:spPr>
        <p:txBody>
          <a:bodyPr/>
          <a:lstStyle/>
          <a:p>
            <a:r>
              <a:rPr lang="ru-RU" sz="2800" b="1" i="1" smtClean="0">
                <a:solidFill>
                  <a:srgbClr val="990033"/>
                </a:solidFill>
              </a:rPr>
              <a:t>Изобразительно-выразительные средства языка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908050"/>
            <a:ext cx="8204200" cy="5949950"/>
          </a:xfrm>
        </p:spPr>
        <p:txBody>
          <a:bodyPr/>
          <a:lstStyle/>
          <a:p>
            <a:pPr>
              <a:lnSpc>
                <a:spcPct val="67000"/>
              </a:lnSpc>
            </a:pPr>
            <a:endParaRPr lang="ru-RU" sz="1800" smtClean="0"/>
          </a:p>
          <a:p>
            <a:pPr>
              <a:lnSpc>
                <a:spcPct val="67000"/>
              </a:lnSpc>
            </a:pPr>
            <a:r>
              <a:rPr lang="ru-RU" sz="1600" b="1" smtClean="0"/>
              <a:t>             Написание художественного произведения было бы невозможно, если бы сам язык не предоставлял писателям  определенные приемы, позволяющие создавать новое в языке. Эти приемы речевой выразительности (тропы, риторические фигуры) связаны с необычным словоупотреблением.</a:t>
            </a:r>
            <a:r>
              <a:rPr lang="ru-RU" sz="1200" smtClean="0"/>
              <a:t> </a:t>
            </a:r>
          </a:p>
          <a:p>
            <a:pPr>
              <a:lnSpc>
                <a:spcPct val="67000"/>
              </a:lnSpc>
            </a:pPr>
            <a:r>
              <a:rPr lang="ru-RU" sz="1400" b="1" smtClean="0">
                <a:solidFill>
                  <a:srgbClr val="FF3300"/>
                </a:solidFill>
              </a:rPr>
              <a:t>              </a:t>
            </a:r>
            <a:r>
              <a:rPr lang="ru-RU" sz="2000" b="1" smtClean="0">
                <a:solidFill>
                  <a:srgbClr val="FF3300"/>
                </a:solidFill>
              </a:rPr>
              <a:t>Тропы  </a:t>
            </a:r>
            <a:r>
              <a:rPr lang="ru-RU" sz="1800" smtClean="0"/>
              <a:t>- </a:t>
            </a:r>
            <a:r>
              <a:rPr lang="ru-RU" sz="1800" b="1" i="1" smtClean="0"/>
              <a:t>это обороты речи, в которых слово или выражение употреблено в переносном значении. В основе всех тропов (за исключением метонимии) лежит сравнение, сопоставление двух явлений с целью пояснения одного при помощи другого:</a:t>
            </a:r>
          </a:p>
          <a:p>
            <a:pPr>
              <a:lnSpc>
                <a:spcPct val="67000"/>
              </a:lnSpc>
              <a:buFont typeface="Times New Roman" pitchFamily="18" charset="0"/>
              <a:buChar char="•"/>
            </a:pPr>
            <a:r>
              <a:rPr lang="ru-RU" sz="1800" smtClean="0">
                <a:solidFill>
                  <a:srgbClr val="FF0066"/>
                </a:solidFill>
              </a:rPr>
              <a:t>сравнение</a:t>
            </a:r>
            <a:r>
              <a:rPr lang="ru-RU" sz="1800" smtClean="0"/>
              <a:t> (образное выражение, построенное на сопоставлении двух предметов или состояний, имеющих общий признак </a:t>
            </a:r>
            <a:r>
              <a:rPr lang="ru-RU" sz="1800" i="1" smtClean="0"/>
              <a:t>совершенный медведь); </a:t>
            </a:r>
          </a:p>
          <a:p>
            <a:pPr>
              <a:lnSpc>
                <a:spcPct val="67000"/>
              </a:lnSpc>
              <a:buFont typeface="Times New Roman" pitchFamily="18" charset="0"/>
              <a:buChar char="•"/>
            </a:pPr>
            <a:r>
              <a:rPr lang="ru-RU" sz="1800" smtClean="0">
                <a:solidFill>
                  <a:srgbClr val="FF0066"/>
                </a:solidFill>
              </a:rPr>
              <a:t>метафора </a:t>
            </a:r>
            <a:r>
              <a:rPr lang="ru-RU" sz="1800" smtClean="0"/>
              <a:t>(основана на переносе наименования с одного предмета на другой по сходству этих предметов </a:t>
            </a:r>
            <a:r>
              <a:rPr lang="ru-RU" sz="1800" i="1" smtClean="0"/>
              <a:t>Целый день осыпаются с кленов силуэты багряных сердец </a:t>
            </a:r>
            <a:r>
              <a:rPr lang="ru-RU" sz="1800" smtClean="0"/>
              <a:t>(Н. Заболоцкий));</a:t>
            </a:r>
          </a:p>
          <a:p>
            <a:pPr>
              <a:lnSpc>
                <a:spcPct val="67000"/>
              </a:lnSpc>
              <a:buFont typeface="Times New Roman" pitchFamily="18" charset="0"/>
              <a:buChar char="•"/>
            </a:pPr>
            <a:r>
              <a:rPr lang="ru-RU" sz="1800" smtClean="0"/>
              <a:t> </a:t>
            </a:r>
            <a:r>
              <a:rPr lang="ru-RU" sz="1800" smtClean="0">
                <a:solidFill>
                  <a:srgbClr val="FF0066"/>
                </a:solidFill>
              </a:rPr>
              <a:t>метонимия</a:t>
            </a:r>
            <a:r>
              <a:rPr lang="ru-RU" sz="1800" smtClean="0"/>
              <a:t> (основана на смежности предметов или явлений </a:t>
            </a:r>
            <a:r>
              <a:rPr lang="ru-RU" sz="1800" i="1" smtClean="0"/>
              <a:t>Париж волнуется, Аудитория стоя приветствовала президента);</a:t>
            </a:r>
          </a:p>
          <a:p>
            <a:pPr>
              <a:lnSpc>
                <a:spcPct val="67000"/>
              </a:lnSpc>
              <a:buFont typeface="Times New Roman" pitchFamily="18" charset="0"/>
              <a:buChar char="•"/>
            </a:pPr>
            <a:r>
              <a:rPr lang="ru-RU" sz="1800" smtClean="0">
                <a:solidFill>
                  <a:srgbClr val="FF0066"/>
                </a:solidFill>
              </a:rPr>
              <a:t>олицетворение</a:t>
            </a:r>
            <a:r>
              <a:rPr lang="ru-RU" sz="1800" smtClean="0"/>
              <a:t> (вид метафоры, состоящий в использовании слова, называющего живой предмет или его признак, для называния или характеристики предмета неживого </a:t>
            </a:r>
            <a:r>
              <a:rPr lang="ru-RU" sz="1800" i="1" smtClean="0"/>
              <a:t>время бежит, тоска берет, Деревня Ноздрева давно унеслась из вида, закрывшись полями</a:t>
            </a:r>
            <a:r>
              <a:rPr lang="ru-RU" sz="1800" smtClean="0"/>
              <a:t>); </a:t>
            </a:r>
          </a:p>
          <a:p>
            <a:pPr>
              <a:lnSpc>
                <a:spcPct val="67000"/>
              </a:lnSpc>
              <a:buFont typeface="Times New Roman" pitchFamily="18" charset="0"/>
              <a:buChar char="•"/>
            </a:pPr>
            <a:r>
              <a:rPr lang="ru-RU" sz="1800" smtClean="0">
                <a:solidFill>
                  <a:srgbClr val="FF0066"/>
                </a:solidFill>
              </a:rPr>
              <a:t>эпитеты</a:t>
            </a:r>
            <a:r>
              <a:rPr lang="ru-RU" sz="1800" smtClean="0"/>
              <a:t> (художественные определения </a:t>
            </a:r>
            <a:r>
              <a:rPr lang="ru-RU" sz="1800" i="1" smtClean="0"/>
              <a:t>слепая любовь, леденящая вежливость, дремучее невежество, мармеладное настроение);</a:t>
            </a:r>
          </a:p>
          <a:p>
            <a:pPr>
              <a:lnSpc>
                <a:spcPct val="67000"/>
              </a:lnSpc>
              <a:buFont typeface="Times New Roman" pitchFamily="18" charset="0"/>
              <a:buChar char="•"/>
            </a:pPr>
            <a:r>
              <a:rPr lang="ru-RU" sz="1800" smtClean="0">
                <a:solidFill>
                  <a:srgbClr val="FF0066"/>
                </a:solidFill>
              </a:rPr>
              <a:t>гипербола </a:t>
            </a:r>
            <a:r>
              <a:rPr lang="ru-RU" sz="1800" smtClean="0"/>
              <a:t>(преувеличение </a:t>
            </a:r>
            <a:r>
              <a:rPr lang="ru-RU" sz="1800" i="1" smtClean="0"/>
              <a:t>Я сто раз тебе это говорил</a:t>
            </a:r>
            <a:r>
              <a:rPr lang="ru-RU" sz="1800" smtClean="0"/>
              <a:t>);</a:t>
            </a:r>
          </a:p>
          <a:p>
            <a:pPr>
              <a:lnSpc>
                <a:spcPct val="67000"/>
              </a:lnSpc>
              <a:buFont typeface="Times New Roman" pitchFamily="18" charset="0"/>
              <a:buChar char="•"/>
            </a:pPr>
            <a:r>
              <a:rPr lang="ru-RU" sz="1800" smtClean="0">
                <a:solidFill>
                  <a:srgbClr val="FF0066"/>
                </a:solidFill>
              </a:rPr>
              <a:t>литота</a:t>
            </a:r>
            <a:r>
              <a:rPr lang="ru-RU" sz="1800" smtClean="0"/>
              <a:t> (преуменьшение </a:t>
            </a:r>
            <a:r>
              <a:rPr lang="ru-RU" sz="1800" i="1" smtClean="0"/>
              <a:t>мужичок с ноготок).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4" dur="20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8" dur="20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2" dur="20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6" dur="20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0" dur="2000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4" dur="2000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000"/>
                            </p:stCondLst>
                            <p:childTnLst>
                              <p:par>
                                <p:cTn id="36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8" dur="2000"/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6000"/>
                            </p:stCondLst>
                            <p:childTnLst>
                              <p:par>
                                <p:cTn id="40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42" dur="2000"/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8000"/>
                            </p:stCondLst>
                            <p:childTnLst>
                              <p:par>
                                <p:cTn id="44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46" dur="2000"/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128588"/>
            <a:ext cx="7129463" cy="708025"/>
          </a:xfrm>
        </p:spPr>
        <p:txBody>
          <a:bodyPr/>
          <a:lstStyle/>
          <a:p>
            <a:r>
              <a:rPr lang="ru-RU" sz="3600" b="1" i="1" smtClean="0">
                <a:solidFill>
                  <a:srgbClr val="FF3300"/>
                </a:solidFill>
              </a:rPr>
              <a:t>Стилистические особенности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052513"/>
            <a:ext cx="8204200" cy="5545137"/>
          </a:xfrm>
        </p:spPr>
        <p:txBody>
          <a:bodyPr/>
          <a:lstStyle/>
          <a:p>
            <a:r>
              <a:rPr lang="ru-RU" sz="2800" smtClean="0"/>
              <a:t>          </a:t>
            </a:r>
            <a:r>
              <a:rPr lang="ru-RU" sz="2400" smtClean="0"/>
              <a:t>Для оживления речи, придания ей эмоциональности, образности, выразительности используют приемы стилистического синтаксиса, так называемые </a:t>
            </a:r>
            <a:r>
              <a:rPr lang="ru-RU" sz="2400" b="1" i="1" smtClean="0">
                <a:solidFill>
                  <a:srgbClr val="990033"/>
                </a:solidFill>
              </a:rPr>
              <a:t>фигуры речи</a:t>
            </a:r>
            <a:r>
              <a:rPr lang="ru-RU" sz="2400" b="1" smtClean="0">
                <a:solidFill>
                  <a:srgbClr val="990033"/>
                </a:solidFill>
              </a:rPr>
              <a:t>.</a:t>
            </a:r>
            <a:r>
              <a:rPr lang="ru-RU" sz="2400" smtClean="0"/>
              <a:t> </a:t>
            </a:r>
          </a:p>
          <a:p>
            <a:r>
              <a:rPr lang="ru-RU" sz="2400" smtClean="0"/>
              <a:t>           Фигуры речи можно поделить на </a:t>
            </a:r>
            <a:r>
              <a:rPr lang="ru-RU" sz="2400" u="sng" smtClean="0">
                <a:solidFill>
                  <a:srgbClr val="990033"/>
                </a:solidFill>
              </a:rPr>
              <a:t>три группы</a:t>
            </a:r>
            <a:r>
              <a:rPr lang="ru-RU" sz="2400" smtClean="0"/>
              <a:t>:</a:t>
            </a:r>
          </a:p>
          <a:p>
            <a:r>
              <a:rPr lang="ru-RU" sz="2400" smtClean="0"/>
              <a:t> </a:t>
            </a:r>
            <a:r>
              <a:rPr lang="ru-RU" sz="2400" b="1" smtClean="0">
                <a:solidFill>
                  <a:srgbClr val="990033"/>
                </a:solidFill>
              </a:rPr>
              <a:t>1.</a:t>
            </a:r>
            <a:r>
              <a:rPr lang="ru-RU" sz="2400" smtClean="0"/>
              <a:t> Фигуры, позволяющие определить соотношение значений слов и понятий в ней: </a:t>
            </a:r>
            <a:r>
              <a:rPr lang="ru-RU" sz="2400" b="1" i="1" smtClean="0"/>
              <a:t>антитеза, градация</a:t>
            </a:r>
            <a:r>
              <a:rPr lang="ru-RU" sz="2400" b="1" smtClean="0"/>
              <a:t>.</a:t>
            </a:r>
            <a:r>
              <a:rPr lang="ru-RU" sz="2400" smtClean="0"/>
              <a:t> </a:t>
            </a:r>
          </a:p>
          <a:p>
            <a:r>
              <a:rPr lang="ru-RU" sz="2400" smtClean="0"/>
              <a:t> </a:t>
            </a:r>
            <a:r>
              <a:rPr lang="ru-RU" sz="2400" b="1" smtClean="0">
                <a:solidFill>
                  <a:srgbClr val="990033"/>
                </a:solidFill>
              </a:rPr>
              <a:t>2.</a:t>
            </a:r>
            <a:r>
              <a:rPr lang="ru-RU" sz="2400" smtClean="0"/>
              <a:t> Синтаксические фигуры, обладающие свойством облегчать слушание, понимание и запоминание речи: </a:t>
            </a:r>
            <a:r>
              <a:rPr lang="ru-RU" sz="2400" b="1" i="1" smtClean="0"/>
              <a:t>повтор, единоначалие, параллелизм, период</a:t>
            </a:r>
            <a:r>
              <a:rPr lang="ru-RU" sz="2400" b="1" smtClean="0"/>
              <a:t>.</a:t>
            </a:r>
            <a:r>
              <a:rPr lang="ru-RU" sz="2400" smtClean="0"/>
              <a:t> </a:t>
            </a:r>
          </a:p>
          <a:p>
            <a:r>
              <a:rPr lang="ru-RU" sz="2400" smtClean="0"/>
              <a:t> </a:t>
            </a:r>
            <a:r>
              <a:rPr lang="ru-RU" sz="2400" b="1" smtClean="0">
                <a:solidFill>
                  <a:srgbClr val="990033"/>
                </a:solidFill>
              </a:rPr>
              <a:t>3.</a:t>
            </a:r>
            <a:r>
              <a:rPr lang="ru-RU" sz="2400" smtClean="0"/>
              <a:t> Риторические формы, которые используются как приемы диалогизации монологической речи, привлекают внимание слушателя: </a:t>
            </a:r>
            <a:r>
              <a:rPr lang="ru-RU" sz="2400" b="1" i="1" smtClean="0"/>
              <a:t>обращение, риторический вопрос, вопросно-ответный ход</a:t>
            </a:r>
            <a:r>
              <a:rPr lang="ru-RU" sz="2400" b="1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3375"/>
            <a:ext cx="8640763" cy="7056438"/>
          </a:xfrm>
        </p:spPr>
        <p:txBody>
          <a:bodyPr/>
          <a:lstStyle/>
          <a:p>
            <a:endParaRPr lang="ru-RU" sz="2800" smtClean="0"/>
          </a:p>
          <a:p>
            <a:r>
              <a:rPr lang="ru-RU" sz="2800" smtClean="0"/>
              <a:t>            </a:t>
            </a:r>
            <a:r>
              <a:rPr lang="ru-RU" sz="2000" smtClean="0"/>
              <a:t>Создавая художественный текст, писатель наделяет его персонажами, и эти персонажи знакомятся, признаются в любви, ссорятся, прощаются, мирятся, рассуждают, убеждают, одним словом, общаются, говорят. Поэтому в художественных текстах можно встретить элементы устной разговорной речи, научной, официально-деловой речи. Но вне зависимости от жанровой принадлежности эти элементы в художественном тексте носят условный характер, и речь художественная не может быть полностью подобна разговорной, научной, деловой.</a:t>
            </a:r>
          </a:p>
          <a:p>
            <a:r>
              <a:rPr lang="ru-RU" sz="2000" smtClean="0"/>
              <a:t>            Художественная  речь не может быть полностью подобна речи разговорной, так как она стихотворная – из-за ритма и рифмы, прозаическая – из-за того, что передает ход мыслей персонажа (а не его желание поделиться информацией с собеседником), сценическая – из-за того, что реплики персонажей являются единственным языковым средством, которым может воспользоваться драматург. </a:t>
            </a:r>
          </a:p>
          <a:p>
            <a:r>
              <a:rPr lang="ru-RU" sz="2000" smtClean="0"/>
              <a:t>           Речь писателя меняется в зависимости от того, какую языковую задачу ему необходимо решить. Именно подобное свободное владение стилистическими ресурсами языка является признаком развитой языковой личности, а </a:t>
            </a:r>
            <a:r>
              <a:rPr lang="ru-RU" sz="2000" b="1" smtClean="0">
                <a:solidFill>
                  <a:srgbClr val="FF3300"/>
                </a:solidFill>
              </a:rPr>
              <a:t>язык художественной литературы считают высшей формой русского литературного языка.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20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20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128588"/>
            <a:ext cx="7345363" cy="852487"/>
          </a:xfrm>
        </p:spPr>
        <p:txBody>
          <a:bodyPr/>
          <a:lstStyle/>
          <a:p>
            <a:r>
              <a:rPr lang="ru-RU" sz="3600" b="1" i="1" smtClean="0">
                <a:solidFill>
                  <a:srgbClr val="FF3300"/>
                </a:solidFill>
              </a:rPr>
              <a:t>РАЗГОВОРНЫЙ СТИЛЬ РЕЧИ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052513"/>
            <a:ext cx="8204200" cy="5472112"/>
          </a:xfrm>
        </p:spPr>
        <p:txBody>
          <a:bodyPr/>
          <a:lstStyle/>
          <a:p>
            <a:pPr algn="ctr">
              <a:lnSpc>
                <a:spcPct val="67000"/>
              </a:lnSpc>
            </a:pPr>
            <a:r>
              <a:rPr lang="ru-RU" sz="2400" b="1" u="sng" smtClean="0">
                <a:solidFill>
                  <a:srgbClr val="FF0066"/>
                </a:solidFill>
              </a:rPr>
              <a:t>Общая характеристика</a:t>
            </a:r>
          </a:p>
          <a:p>
            <a:pPr>
              <a:lnSpc>
                <a:spcPct val="67000"/>
              </a:lnSpc>
            </a:pPr>
            <a:r>
              <a:rPr lang="ru-RU" sz="1800" smtClean="0"/>
              <a:t>           </a:t>
            </a:r>
          </a:p>
          <a:p>
            <a:pPr>
              <a:lnSpc>
                <a:spcPct val="67000"/>
              </a:lnSpc>
            </a:pPr>
            <a:r>
              <a:rPr lang="ru-RU" sz="1800" smtClean="0"/>
              <a:t>            </a:t>
            </a:r>
            <a:r>
              <a:rPr lang="ru-RU" sz="1800" b="1" smtClean="0"/>
              <a:t>Разговорная речь (разговорно-бытовой стиль) обслуживает сферу неофициальных, внеслужебных, обиходных отношений. Применяется практически во всех сферах жизни – бытовой, производственной, семейной, учебной, культурной и др.</a:t>
            </a:r>
          </a:p>
          <a:p>
            <a:pPr>
              <a:lnSpc>
                <a:spcPct val="67000"/>
              </a:lnSpc>
            </a:pPr>
            <a:r>
              <a:rPr lang="ru-RU" sz="1800" smtClean="0"/>
              <a:t>	       </a:t>
            </a:r>
            <a:r>
              <a:rPr lang="ru-RU" sz="1800" b="1" smtClean="0">
                <a:solidFill>
                  <a:srgbClr val="9933FF"/>
                </a:solidFill>
              </a:rPr>
              <a:t>Основная функция разговорной речи –</a:t>
            </a:r>
            <a:r>
              <a:rPr lang="ru-RU" sz="1800" smtClean="0"/>
              <a:t> </a:t>
            </a:r>
            <a:r>
              <a:rPr lang="ru-RU" sz="1800" b="1" smtClean="0"/>
              <a:t>функция общения, дополняемая второстепенными - информационной и функцией воздействия.</a:t>
            </a:r>
            <a:r>
              <a:rPr lang="ru-RU" sz="1800" smtClean="0"/>
              <a:t> </a:t>
            </a:r>
          </a:p>
          <a:p>
            <a:pPr>
              <a:lnSpc>
                <a:spcPct val="67000"/>
              </a:lnSpc>
            </a:pPr>
            <a:r>
              <a:rPr lang="ru-RU" sz="1800" smtClean="0"/>
              <a:t>	Разговорная речь преимущественно реализуется в устной форме, хотя можно назвать и примеры письменной разговорной речи (неинформационные дружеские письма, записки на бытовые темы и др.).</a:t>
            </a:r>
          </a:p>
          <a:p>
            <a:pPr>
              <a:lnSpc>
                <a:spcPct val="67000"/>
              </a:lnSpc>
            </a:pPr>
            <a:r>
              <a:rPr lang="ru-RU" sz="1800" smtClean="0"/>
              <a:t>	Основными экстралингвистическими факторами, обусловливающими собственно языковые черты разговорной речи, являются: обиходный, «личный» характер взаимоотношений между участниками общения и вытекающая отсюда непринужденность, непосредственность участия и неподготовленность общения.</a:t>
            </a:r>
          </a:p>
          <a:p>
            <a:pPr>
              <a:lnSpc>
                <a:spcPct val="67000"/>
              </a:lnSpc>
            </a:pPr>
            <a:r>
              <a:rPr lang="ru-RU" sz="1800" smtClean="0"/>
              <a:t>	Непосредственное участие говорящих в речевом акте определяет преимущественно диалогический характер, но возможен и монолог. В живой разговорной устной речи диалог и монолог не настолько отчетливо противопоставлены, как в письменной. </a:t>
            </a:r>
          </a:p>
          <a:p>
            <a:pPr>
              <a:lnSpc>
                <a:spcPct val="67000"/>
              </a:lnSpc>
            </a:pPr>
            <a:r>
              <a:rPr lang="ru-RU" sz="1800" smtClean="0"/>
              <a:t>	        </a:t>
            </a:r>
            <a:r>
              <a:rPr lang="ru-RU" sz="1800" b="1" smtClean="0"/>
              <a:t>Для разговорной речи характерны эмоциональность, экспрессивность, оценочность.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20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20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2000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2000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5" dur="2000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000"/>
                            </p:stCondLst>
                            <p:childTnLst>
                              <p:par>
                                <p:cTn id="37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2000"/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128588"/>
            <a:ext cx="6753225" cy="708025"/>
          </a:xfrm>
        </p:spPr>
        <p:txBody>
          <a:bodyPr/>
          <a:lstStyle/>
          <a:p>
            <a:r>
              <a:rPr lang="ru-RU" sz="3600" b="1" smtClean="0">
                <a:solidFill>
                  <a:schemeClr val="accent2"/>
                </a:solidFill>
              </a:rPr>
              <a:t>Языковые особенности стиля:</a:t>
            </a:r>
            <a:r>
              <a:rPr lang="ru-RU" smtClean="0"/>
              <a:t> 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341438"/>
            <a:ext cx="7915275" cy="4514850"/>
          </a:xfrm>
        </p:spPr>
        <p:txBody>
          <a:bodyPr/>
          <a:lstStyle/>
          <a:p>
            <a:pPr>
              <a:lnSpc>
                <a:spcPct val="67000"/>
              </a:lnSpc>
              <a:buFont typeface="Times New Roman" pitchFamily="18" charset="0"/>
              <a:buChar char="•"/>
            </a:pPr>
            <a:r>
              <a:rPr lang="ru-RU" sz="2800" b="1" smtClean="0"/>
              <a:t>стандартность, </a:t>
            </a:r>
          </a:p>
          <a:p>
            <a:pPr>
              <a:lnSpc>
                <a:spcPct val="67000"/>
              </a:lnSpc>
              <a:buFont typeface="Times New Roman" pitchFamily="18" charset="0"/>
              <a:buChar char="•"/>
            </a:pPr>
            <a:r>
              <a:rPr lang="ru-RU" sz="2800" b="1" smtClean="0"/>
              <a:t>стереотипность использования языковых средств, </a:t>
            </a:r>
          </a:p>
          <a:p>
            <a:pPr>
              <a:lnSpc>
                <a:spcPct val="67000"/>
              </a:lnSpc>
              <a:buFont typeface="Times New Roman" pitchFamily="18" charset="0"/>
              <a:buChar char="•"/>
            </a:pPr>
            <a:r>
              <a:rPr lang="ru-RU" sz="2800" b="1" smtClean="0"/>
              <a:t>ослабленность синтаксических связей между частями высказываний или их неоформленность,</a:t>
            </a:r>
          </a:p>
          <a:p>
            <a:pPr>
              <a:lnSpc>
                <a:spcPct val="67000"/>
              </a:lnSpc>
              <a:buFont typeface="Times New Roman" pitchFamily="18" charset="0"/>
              <a:buChar char="•"/>
            </a:pPr>
            <a:r>
              <a:rPr lang="ru-RU" sz="2800" b="1" smtClean="0"/>
              <a:t> разрывы предложений,</a:t>
            </a:r>
          </a:p>
          <a:p>
            <a:pPr>
              <a:lnSpc>
                <a:spcPct val="67000"/>
              </a:lnSpc>
              <a:buFont typeface="Times New Roman" pitchFamily="18" charset="0"/>
              <a:buChar char="•"/>
            </a:pPr>
            <a:r>
              <a:rPr lang="ru-RU" sz="2800" b="1" smtClean="0"/>
              <a:t> повторы слов и предложений,</a:t>
            </a:r>
          </a:p>
          <a:p>
            <a:pPr>
              <a:lnSpc>
                <a:spcPct val="67000"/>
              </a:lnSpc>
              <a:buFont typeface="Times New Roman" pitchFamily="18" charset="0"/>
              <a:buChar char="•"/>
            </a:pPr>
            <a:r>
              <a:rPr lang="ru-RU" sz="2800" b="1" smtClean="0"/>
              <a:t> употребление языковых средств с яркой эмоционально-экспрессивной окраской, </a:t>
            </a:r>
          </a:p>
          <a:p>
            <a:pPr>
              <a:lnSpc>
                <a:spcPct val="67000"/>
              </a:lnSpc>
              <a:buFont typeface="Times New Roman" pitchFamily="18" charset="0"/>
              <a:buChar char="•"/>
            </a:pPr>
            <a:r>
              <a:rPr lang="ru-RU" sz="2800" b="1" smtClean="0"/>
              <a:t>активность единиц конкретного значения, </a:t>
            </a:r>
          </a:p>
          <a:p>
            <a:pPr>
              <a:lnSpc>
                <a:spcPct val="67000"/>
              </a:lnSpc>
              <a:buFont typeface="Times New Roman" pitchFamily="18" charset="0"/>
              <a:buChar char="•"/>
            </a:pPr>
            <a:r>
              <a:rPr lang="ru-RU" sz="2800" b="1" smtClean="0"/>
              <a:t>пассивность единиц с отвлеченно-обобщенным значением.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60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188913"/>
            <a:ext cx="6826250" cy="647700"/>
          </a:xfrm>
        </p:spPr>
        <p:txBody>
          <a:bodyPr/>
          <a:lstStyle/>
          <a:p>
            <a:r>
              <a:rPr lang="ru-RU" sz="2400" b="1" smtClean="0">
                <a:solidFill>
                  <a:srgbClr val="FF3300"/>
                </a:solidFill>
              </a:rPr>
              <a:t>Характерные языковые средства, создающие особенности разговорного стиля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052513"/>
            <a:ext cx="8204200" cy="5472112"/>
          </a:xfrm>
        </p:spPr>
        <p:txBody>
          <a:bodyPr/>
          <a:lstStyle/>
          <a:p>
            <a:pPr eaLnBrk="1" hangingPunct="1">
              <a:lnSpc>
                <a:spcPct val="77000"/>
              </a:lnSpc>
            </a:pPr>
            <a:r>
              <a:rPr lang="ru-RU" sz="2400" b="1" smtClean="0"/>
              <a:t>В лексике и фразеологии</a:t>
            </a:r>
            <a:r>
              <a:rPr lang="ru-RU" sz="2400" smtClean="0"/>
              <a:t>: конкретная лексика; много слов и фразеологизмов с экспрессивно-эмоциональной окраской (фамильярных, ласкательных, неодобрительных, иронических)</a:t>
            </a:r>
          </a:p>
          <a:p>
            <a:pPr eaLnBrk="1" hangingPunct="1">
              <a:lnSpc>
                <a:spcPct val="77000"/>
              </a:lnSpc>
            </a:pPr>
            <a:r>
              <a:rPr lang="ru-RU" sz="2400" b="1" smtClean="0"/>
              <a:t>Словообразовательные особенности</a:t>
            </a:r>
            <a:r>
              <a:rPr lang="ru-RU" sz="2400" smtClean="0"/>
              <a:t>:</a:t>
            </a:r>
          </a:p>
          <a:p>
            <a:pPr eaLnBrk="1" hangingPunct="1">
              <a:lnSpc>
                <a:spcPct val="77000"/>
              </a:lnSpc>
              <a:buFont typeface="Wingdings" pitchFamily="2" charset="2"/>
              <a:buNone/>
            </a:pPr>
            <a:r>
              <a:rPr lang="ru-RU" sz="2400" smtClean="0"/>
              <a:t>Широко употребительны суффиксы субъективной оценки со значением ласкательности, неодобрения, увеличительности и др.(лапушка, солнышко, холодина, грязища); с окраской разговорности:-к (свечка, ночевка), -яга (работяга, деляга); -яти- (дохлятина, пошлятина); -ша (докторша, билетерша).</a:t>
            </a:r>
          </a:p>
          <a:p>
            <a:pPr eaLnBrk="1" hangingPunct="1">
              <a:lnSpc>
                <a:spcPct val="77000"/>
              </a:lnSpc>
              <a:buFont typeface="Wingdings" pitchFamily="2" charset="2"/>
              <a:buNone/>
            </a:pPr>
            <a:r>
              <a:rPr lang="ru-RU" sz="2400" smtClean="0"/>
              <a:t>Образование прилагательных оценочного значения (глазастый, худющий, здоровенный), глаголов (пошаливать, поговаривать, похудать).</a:t>
            </a:r>
          </a:p>
          <a:p>
            <a:pPr eaLnBrk="1" hangingPunct="1">
              <a:lnSpc>
                <a:spcPct val="77000"/>
              </a:lnSpc>
              <a:buFont typeface="Wingdings" pitchFamily="2" charset="2"/>
              <a:buNone/>
            </a:pPr>
            <a:r>
              <a:rPr lang="ru-RU" sz="2400" smtClean="0"/>
              <a:t>Использование удвоения слов (большой-пребольшой, черный-черный).</a:t>
            </a:r>
          </a:p>
          <a:p>
            <a:pPr>
              <a:lnSpc>
                <a:spcPct val="77000"/>
              </a:lnSpc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20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20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20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20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2000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28588"/>
            <a:ext cx="7402512" cy="1409700"/>
          </a:xfrm>
        </p:spPr>
        <p:txBody>
          <a:bodyPr/>
          <a:lstStyle/>
          <a:p>
            <a:r>
              <a:rPr lang="ru-RU" sz="2700" b="1" smtClean="0">
                <a:cs typeface="Arial" charset="0"/>
              </a:rPr>
              <a:t/>
            </a:r>
            <a:br>
              <a:rPr lang="ru-RU" sz="2700" b="1" smtClean="0">
                <a:cs typeface="Arial" charset="0"/>
              </a:rPr>
            </a:br>
            <a:r>
              <a:rPr lang="ru-RU" sz="2700" b="1" smtClean="0">
                <a:cs typeface="Arial" charset="0"/>
              </a:rPr>
              <a:t>В морфологии</a:t>
            </a:r>
            <a:r>
              <a:rPr lang="ru-RU" sz="2300" b="1" smtClean="0">
                <a:cs typeface="Arial" charset="0"/>
              </a:rPr>
              <a:t>:</a:t>
            </a:r>
            <a:br>
              <a:rPr lang="ru-RU" sz="2300" b="1" smtClean="0">
                <a:cs typeface="Arial" charset="0"/>
              </a:rPr>
            </a:br>
            <a:r>
              <a:rPr lang="ru-RU" sz="2300" b="1" smtClean="0">
                <a:cs typeface="Arial" charset="0"/>
              </a:rPr>
              <a:t/>
            </a:r>
            <a:br>
              <a:rPr lang="ru-RU" sz="2300" b="1" smtClean="0">
                <a:cs typeface="Arial" charset="0"/>
              </a:rPr>
            </a:br>
            <a:r>
              <a:rPr lang="ru-RU" sz="2300" smtClean="0">
                <a:cs typeface="Arial" charset="0"/>
              </a:rPr>
              <a:t>1</a:t>
            </a:r>
            <a:r>
              <a:rPr lang="ru-RU" sz="2300" smtClean="0">
                <a:latin typeface="Arial Black" pitchFamily="34" charset="0"/>
              </a:rPr>
              <a:t>. </a:t>
            </a:r>
            <a:r>
              <a:rPr lang="ru-RU" sz="2300" smtClean="0">
                <a:cs typeface="Arial" charset="0"/>
              </a:rPr>
              <a:t>Нет преобладания существительного над глаголом, глаголы встречаются чаще.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700213"/>
            <a:ext cx="7834312" cy="4514850"/>
          </a:xfrm>
        </p:spPr>
        <p:txBody>
          <a:bodyPr/>
          <a:lstStyle/>
          <a:p>
            <a:pPr eaLnBrk="1" hangingPunct="1">
              <a:lnSpc>
                <a:spcPct val="67000"/>
              </a:lnSpc>
            </a:pPr>
            <a:r>
              <a:rPr lang="ru-RU" sz="2400" smtClean="0"/>
              <a:t>2.Чаще, чем в художественном стиле, употребляются личные местоимения и частицы (в том числе и разговорные: вот, ну, ведь).</a:t>
            </a:r>
          </a:p>
          <a:p>
            <a:pPr eaLnBrk="1" hangingPunct="1">
              <a:lnSpc>
                <a:spcPct val="67000"/>
              </a:lnSpc>
            </a:pPr>
            <a:r>
              <a:rPr lang="ru-RU" sz="2400" smtClean="0"/>
              <a:t>3. Употребляются притяжательные прилагательные (Петина сестра, Федорова жена).</a:t>
            </a:r>
          </a:p>
          <a:p>
            <a:pPr eaLnBrk="1" hangingPunct="1">
              <a:lnSpc>
                <a:spcPct val="67000"/>
              </a:lnSpc>
            </a:pPr>
            <a:r>
              <a:rPr lang="ru-RU" sz="2400" smtClean="0"/>
              <a:t>4. Редко употребляются краткие прилагательные, причастия; деепричастия почти не встречаются.</a:t>
            </a:r>
          </a:p>
          <a:p>
            <a:pPr eaLnBrk="1" hangingPunct="1">
              <a:lnSpc>
                <a:spcPct val="67000"/>
              </a:lnSpc>
            </a:pPr>
            <a:r>
              <a:rPr lang="ru-RU" sz="2400" smtClean="0"/>
              <a:t>5. Среди падежных образований употребительны варианты форм родительного и предложного падежей на  –у ( из дому, в отпуску, нет сахарку).</a:t>
            </a:r>
          </a:p>
          <a:p>
            <a:pPr eaLnBrk="1" hangingPunct="1">
              <a:lnSpc>
                <a:spcPct val="67000"/>
              </a:lnSpc>
            </a:pPr>
            <a:r>
              <a:rPr lang="ru-RU" sz="2400" smtClean="0"/>
              <a:t>6. Тенденция: не склонять первую часть собственного имени ( к Иван Иванычу); не склонять составные числительные (из двести тридцать пять); склонять аббревиатуры (в РАНе).</a:t>
            </a:r>
          </a:p>
          <a:p>
            <a:pPr eaLnBrk="1" hangingPunct="1">
              <a:lnSpc>
                <a:spcPct val="67000"/>
              </a:lnSpc>
            </a:pPr>
            <a:r>
              <a:rPr lang="ru-RU" sz="2400" smtClean="0"/>
              <a:t>7. Широко используются глагольные междометия (прыг, скок, бух).</a:t>
            </a:r>
          </a:p>
          <a:p>
            <a:pPr>
              <a:lnSpc>
                <a:spcPct val="67000"/>
              </a:lnSpc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2000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128588"/>
            <a:ext cx="6897687" cy="779462"/>
          </a:xfrm>
        </p:spPr>
        <p:txBody>
          <a:bodyPr/>
          <a:lstStyle/>
          <a:p>
            <a:r>
              <a:rPr lang="ru-RU" sz="2800" b="1" i="1" smtClean="0"/>
              <a:t>Характерные особенности синтаксиса: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052513"/>
            <a:ext cx="8204200" cy="5113337"/>
          </a:xfrm>
        </p:spPr>
        <p:txBody>
          <a:bodyPr/>
          <a:lstStyle/>
          <a:p>
            <a:pPr eaLnBrk="1" hangingPunct="1">
              <a:buFont typeface="Times New Roman" pitchFamily="18" charset="0"/>
              <a:buChar char="•"/>
            </a:pPr>
            <a:r>
              <a:rPr lang="ru-RU" sz="2800" smtClean="0"/>
              <a:t>неполные предложения;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ru-RU" sz="2800" smtClean="0"/>
              <a:t>односоставные предложения, широко распространены безличные;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ru-RU" sz="2800" smtClean="0"/>
              <a:t>вопросительные и побудительные предложения;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ru-RU" sz="2800" smtClean="0"/>
              <a:t> порядок слов в предложении свободный;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ru-RU" sz="2800" smtClean="0"/>
              <a:t> яркий разговорный характер имеют глагольные сказуемые, выраженные инфинитивом (она опять плакать); междометием (а он бац о землю); повторением сказуемого (и делать не делает).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20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20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20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20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2000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128588"/>
            <a:ext cx="7042150" cy="636587"/>
          </a:xfrm>
        </p:spPr>
        <p:txBody>
          <a:bodyPr/>
          <a:lstStyle/>
          <a:p>
            <a:r>
              <a:rPr lang="ru-RU" sz="3200" b="1" i="1" smtClean="0"/>
              <a:t/>
            </a:r>
            <a:br>
              <a:rPr lang="ru-RU" sz="3200" b="1" i="1" smtClean="0"/>
            </a:br>
            <a:r>
              <a:rPr lang="ru-RU" sz="3200" b="1" smtClean="0">
                <a:solidFill>
                  <a:srgbClr val="006600"/>
                </a:solidFill>
              </a:rPr>
              <a:t>Нормы разговорной речи</a:t>
            </a:r>
            <a:br>
              <a:rPr lang="ru-RU" sz="3200" b="1" smtClean="0">
                <a:solidFill>
                  <a:srgbClr val="006600"/>
                </a:solidFill>
              </a:rPr>
            </a:br>
            <a:endParaRPr lang="ru-RU" sz="3200" b="1" smtClean="0">
              <a:solidFill>
                <a:srgbClr val="006600"/>
              </a:solidFill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052513"/>
            <a:ext cx="8204200" cy="5545137"/>
          </a:xfrm>
        </p:spPr>
        <p:txBody>
          <a:bodyPr/>
          <a:lstStyle/>
          <a:p>
            <a:pPr>
              <a:lnSpc>
                <a:spcPct val="67000"/>
              </a:lnSpc>
            </a:pPr>
            <a:r>
              <a:rPr lang="ru-RU" sz="2000" smtClean="0"/>
              <a:t>            Нормы разговорной речи существенно отличаются от норм остальных функциональных стилей, что объясняется преимущественно устным характером речи. Нормы этого стиля сознательно не  устанавливаются и не кодифицируются. </a:t>
            </a:r>
            <a:r>
              <a:rPr lang="ru-RU" sz="2000" b="1" smtClean="0"/>
              <a:t>Представление о том, что разговорной нормы не существует, ошибочно.</a:t>
            </a:r>
            <a:r>
              <a:rPr lang="ru-RU" sz="2000" smtClean="0"/>
              <a:t> Воспроизведение в речи стандартизированных языковых средств (готовых конструкций, фразеологических оборотов, различных штампов), соответствующих определенным стандартным речевым ситуациям, говорит о том, что разговорная речь подчиняется строгим закономерностям. Этот факт подтверждается и тем, что языковые средства, свойственные книжной речи, воспринимаются в разговорной речи как инородные, чуждые. С другой стороны, неподготовленность речевого акта, использование невербальных средств коммуникации и конкретность речевой ситуации приводят к ослаблению норм. </a:t>
            </a:r>
          </a:p>
          <a:p>
            <a:pPr>
              <a:lnSpc>
                <a:spcPct val="67000"/>
              </a:lnSpc>
            </a:pPr>
            <a:r>
              <a:rPr lang="ru-RU" sz="2000" b="1" smtClean="0"/>
              <a:t>           </a:t>
            </a:r>
            <a:r>
              <a:rPr lang="ru-RU" sz="2000" b="1" smtClean="0">
                <a:solidFill>
                  <a:srgbClr val="FF3300"/>
                </a:solidFill>
              </a:rPr>
              <a:t>Нормой в разговорной речи</a:t>
            </a:r>
            <a:r>
              <a:rPr lang="ru-RU" sz="2000" smtClean="0"/>
              <a:t> признается то, что постоянно употребляется в речи носителей литературного языка и не воспринимается при спонтанном восприятии речи как ошибка - «не режет слуха». В разговорной речи ограничено употребление терминов и иноязычных слов. Нелитературная лексика (диалектизмы, разговорные, профессионализмы, арготизмы, вульгаризмы, грубые и бранные слова и т.д.) нарушает нормы разговорной литературной речи.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128588"/>
            <a:ext cx="6913563" cy="708025"/>
          </a:xfrm>
        </p:spPr>
        <p:txBody>
          <a:bodyPr/>
          <a:lstStyle/>
          <a:p>
            <a:pPr>
              <a:defRPr/>
            </a:pPr>
            <a:r>
              <a:rPr lang="ru-RU" sz="2800" b="1" i="1" smtClean="0"/>
              <a:t/>
            </a:r>
            <a:br>
              <a:rPr lang="ru-RU" sz="2800" b="1" i="1" smtClean="0"/>
            </a:br>
            <a:r>
              <a:rPr lang="ru-RU" sz="2400" b="1" i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Разграничение разговорности и просторечия</a:t>
            </a:r>
            <a:br>
              <a:rPr lang="ru-RU" sz="2400" b="1" i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400" b="1" i="1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52513"/>
            <a:ext cx="8348662" cy="5805487"/>
          </a:xfrm>
        </p:spPr>
        <p:txBody>
          <a:bodyPr/>
          <a:lstStyle/>
          <a:p>
            <a:pPr>
              <a:lnSpc>
                <a:spcPct val="67000"/>
              </a:lnSpc>
            </a:pPr>
            <a:r>
              <a:rPr lang="ru-RU" sz="2000" smtClean="0"/>
              <a:t>             </a:t>
            </a:r>
          </a:p>
          <a:p>
            <a:pPr>
              <a:lnSpc>
                <a:spcPct val="67000"/>
              </a:lnSpc>
            </a:pPr>
            <a:r>
              <a:rPr lang="ru-RU" sz="2000" smtClean="0"/>
              <a:t>           </a:t>
            </a:r>
            <a:r>
              <a:rPr lang="ru-RU" sz="2000" b="1" smtClean="0"/>
              <a:t>Общенародную разговорную лексику делят на</a:t>
            </a:r>
          </a:p>
          <a:p>
            <a:pPr>
              <a:lnSpc>
                <a:spcPct val="67000"/>
              </a:lnSpc>
            </a:pPr>
            <a:endParaRPr lang="ru-RU" sz="2000" b="1" smtClean="0"/>
          </a:p>
          <a:p>
            <a:pPr>
              <a:lnSpc>
                <a:spcPct val="67000"/>
              </a:lnSpc>
              <a:buFont typeface="Times New Roman" pitchFamily="18" charset="0"/>
              <a:buChar char="•"/>
            </a:pPr>
            <a:r>
              <a:rPr lang="ru-RU" sz="2000" b="1" smtClean="0"/>
              <a:t> </a:t>
            </a:r>
            <a:r>
              <a:rPr lang="ru-RU" sz="2000" b="1" i="1" smtClean="0"/>
              <a:t>разговорно -литературную</a:t>
            </a:r>
            <a:r>
              <a:rPr lang="ru-RU" sz="2000" b="1" smtClean="0"/>
              <a:t> (связанную с нормами литературного употребления) </a:t>
            </a:r>
          </a:p>
          <a:p>
            <a:pPr>
              <a:lnSpc>
                <a:spcPct val="67000"/>
              </a:lnSpc>
              <a:buFont typeface="Times New Roman" pitchFamily="18" charset="0"/>
              <a:buChar char="•"/>
            </a:pPr>
            <a:r>
              <a:rPr lang="ru-RU" sz="2000" b="1" smtClean="0"/>
              <a:t> </a:t>
            </a:r>
            <a:r>
              <a:rPr lang="ru-RU" sz="2000" b="1" i="1" smtClean="0"/>
              <a:t>разговорно -обиходную</a:t>
            </a:r>
            <a:r>
              <a:rPr lang="ru-RU" sz="2000" b="1" smtClean="0"/>
              <a:t>, к которой примыкает и просторечная (не связанная строгими нормами употребления). </a:t>
            </a:r>
          </a:p>
          <a:p>
            <a:pPr>
              <a:lnSpc>
                <a:spcPct val="67000"/>
              </a:lnSpc>
            </a:pPr>
            <a:r>
              <a:rPr lang="ru-RU" sz="2000" b="1" smtClean="0"/>
              <a:t>           К просторечию относятся и слова, находящиеся за рамками литературного употребления (внелитературное просторечие). Это, например, вульгаризмы – слова, отличающиеся экспрессией грубости. Просторечие обладает эмоциональными оттенками резкого осуждения, придает высказыванию грубоватый тон.</a:t>
            </a:r>
          </a:p>
          <a:p>
            <a:pPr>
              <a:lnSpc>
                <a:spcPct val="67000"/>
              </a:lnSpc>
            </a:pPr>
            <a:r>
              <a:rPr lang="ru-RU" sz="2000" b="1" smtClean="0"/>
              <a:t>	       Разграничение разговорных и просторечных слов зачастую вызывает трудности из-за характера передаваемой экспрессии и общности происхождения (чаще всего исконно русского). Наличие общих признаков и подвижности границ ведет к появлению термина «просторечно-разговорные слова» и разночтению стилистических помет в словарях. </a:t>
            </a:r>
          </a:p>
          <a:p>
            <a:pPr>
              <a:lnSpc>
                <a:spcPct val="67000"/>
              </a:lnSpc>
            </a:pPr>
            <a:r>
              <a:rPr lang="ru-RU" sz="2000" b="1" smtClean="0"/>
              <a:t>            Непосредственность общения и неподготовленность разговорной речи приводят к частным перестройкам фразы на ходу. При этом предложения часто обрываются, меняется их синтаксическая структура.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128588"/>
            <a:ext cx="6681787" cy="779462"/>
          </a:xfrm>
        </p:spPr>
        <p:txBody>
          <a:bodyPr/>
          <a:lstStyle/>
          <a:p>
            <a:r>
              <a:rPr lang="ru-RU" sz="4000" b="1" i="1" smtClean="0">
                <a:solidFill>
                  <a:schemeClr val="accent2"/>
                </a:solidFill>
              </a:rPr>
              <a:t/>
            </a:r>
            <a:br>
              <a:rPr lang="ru-RU" sz="4000" b="1" i="1" smtClean="0">
                <a:solidFill>
                  <a:schemeClr val="accent2"/>
                </a:solidFill>
              </a:rPr>
            </a:br>
            <a:r>
              <a:rPr lang="ru-RU" sz="4000" b="1" i="1" smtClean="0">
                <a:solidFill>
                  <a:schemeClr val="accent2"/>
                </a:solidFill>
              </a:rPr>
              <a:t>Что же такое стиль?</a:t>
            </a:r>
            <a:br>
              <a:rPr lang="ru-RU" sz="4000" b="1" i="1" smtClean="0">
                <a:solidFill>
                  <a:schemeClr val="accent2"/>
                </a:solidFill>
              </a:rPr>
            </a:br>
            <a:endParaRPr lang="ru-RU" sz="4000" b="1" i="1" smtClean="0">
              <a:solidFill>
                <a:schemeClr val="accent2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125538"/>
            <a:ext cx="8137525" cy="5399087"/>
          </a:xfrm>
        </p:spPr>
        <p:txBody>
          <a:bodyPr/>
          <a:lstStyle/>
          <a:p>
            <a:pPr>
              <a:lnSpc>
                <a:spcPct val="67000"/>
              </a:lnSpc>
            </a:pPr>
            <a:r>
              <a:rPr lang="ru-RU" sz="2400" smtClean="0"/>
              <a:t>           </a:t>
            </a:r>
            <a:r>
              <a:rPr lang="ru-RU" sz="2400" b="1" smtClean="0"/>
              <a:t>Слово </a:t>
            </a:r>
            <a:r>
              <a:rPr lang="ru-RU" sz="2400" b="1" i="1" smtClean="0">
                <a:solidFill>
                  <a:srgbClr val="CC00FF"/>
                </a:solidFill>
              </a:rPr>
              <a:t>стиль </a:t>
            </a:r>
            <a:r>
              <a:rPr lang="ru-RU" sz="2400" b="1" smtClean="0"/>
              <a:t>пришло из латинского языка (</a:t>
            </a:r>
            <a:r>
              <a:rPr lang="en-US" sz="2400" b="1" smtClean="0"/>
              <a:t>stilus</a:t>
            </a:r>
            <a:r>
              <a:rPr lang="ru-RU" sz="2400" b="1" smtClean="0"/>
              <a:t>), где оно обозначало остроконечную палочку для письма. Стиль – манера  письма. </a:t>
            </a:r>
          </a:p>
          <a:p>
            <a:pPr>
              <a:lnSpc>
                <a:spcPct val="67000"/>
              </a:lnSpc>
            </a:pPr>
            <a:r>
              <a:rPr lang="ru-RU" sz="2400" b="1" smtClean="0"/>
              <a:t>           В языкознании существуют более подробные определения термина:</a:t>
            </a:r>
          </a:p>
          <a:p>
            <a:pPr>
              <a:lnSpc>
                <a:spcPct val="67000"/>
              </a:lnSpc>
            </a:pPr>
            <a:r>
              <a:rPr lang="ru-RU" sz="2400" b="1" smtClean="0">
                <a:solidFill>
                  <a:srgbClr val="CC00FF"/>
                </a:solidFill>
              </a:rPr>
              <a:t>1) Стиль –</a:t>
            </a:r>
            <a:r>
              <a:rPr lang="ru-RU" sz="2400" b="1" smtClean="0"/>
              <a:t> разновидность языка, закрепленная в данном обществе традицией за одной из наиболее общих сфер социальной жизни и частично отличающаяся от других разновидностей того же языка по всем основным параметрам – лексикой, грамматикой, фонетикой. </a:t>
            </a:r>
          </a:p>
          <a:p>
            <a:pPr>
              <a:lnSpc>
                <a:spcPct val="67000"/>
              </a:lnSpc>
            </a:pPr>
            <a:r>
              <a:rPr lang="ru-RU" sz="2400" b="1" smtClean="0">
                <a:solidFill>
                  <a:srgbClr val="CC00FF"/>
                </a:solidFill>
              </a:rPr>
              <a:t>2) Стиль</a:t>
            </a:r>
            <a:r>
              <a:rPr lang="ru-RU" sz="2400" b="1" smtClean="0"/>
              <a:t> – общепринятая манера, обычный способ исполнения какого-либо конкретного типа речевых актов: ораторская речь, статья в газете, научная лекция, судебная речь, бытовой диалог.</a:t>
            </a:r>
          </a:p>
          <a:p>
            <a:pPr>
              <a:lnSpc>
                <a:spcPct val="67000"/>
              </a:lnSpc>
            </a:pPr>
            <a:r>
              <a:rPr lang="ru-RU" sz="2400" b="1" smtClean="0">
                <a:solidFill>
                  <a:srgbClr val="CC00FF"/>
                </a:solidFill>
              </a:rPr>
              <a:t>3) Стиль</a:t>
            </a:r>
            <a:r>
              <a:rPr lang="ru-RU" sz="2400" b="1" smtClean="0"/>
              <a:t> – индивидуальная манера, способ, которым исполнен данный речевой акт или литературно-художественное произведение.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2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smtClean="0"/>
              <a:t>              </a:t>
            </a:r>
            <a:r>
              <a:rPr lang="ru-RU" sz="2800" b="1" i="1" smtClean="0">
                <a:solidFill>
                  <a:srgbClr val="000066"/>
                </a:solidFill>
                <a:latin typeface="Cambria" pitchFamily="18" charset="0"/>
              </a:rPr>
              <a:t>Ежедневно каждый человек в зависимости от ситуации общения говорит, пишет, общается на работе и дома, со знакомыми и незнакомыми людьми, с одним человеком или одновременно с несколькими , и все эти и многие другие факторы заставляют его строить свою речь по-разному. Каждый носитель языка играет разные речевые роли, используя богатые возможности родного языка, и уровень развития языковой личности проявляется в том, насколько удачно удается строить и менять свою речь.</a:t>
            </a:r>
          </a:p>
        </p:txBody>
      </p:sp>
      <p:sp>
        <p:nvSpPr>
          <p:cNvPr id="94213" name="WordArt 5"/>
          <p:cNvSpPr>
            <a:spLocks noChangeArrowheads="1" noChangeShapeType="1" noTextEdit="1"/>
          </p:cNvSpPr>
          <p:nvPr/>
        </p:nvSpPr>
        <p:spPr bwMode="auto">
          <a:xfrm>
            <a:off x="3348038" y="260350"/>
            <a:ext cx="388778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b="1" i="1" kern="10">
                <a:ln w="381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abriola"/>
              </a:rPr>
              <a:t>Заключение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20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1052513"/>
            <a:ext cx="7920037" cy="5472112"/>
          </a:xfrm>
        </p:spPr>
        <p:txBody>
          <a:bodyPr/>
          <a:lstStyle/>
          <a:p>
            <a:pPr>
              <a:lnSpc>
                <a:spcPct val="67000"/>
              </a:lnSpc>
            </a:pPr>
            <a:r>
              <a:rPr lang="ru-RU" sz="2000" smtClean="0"/>
              <a:t>           В зависимости от целей и задач, которые ставятся и решаются в процессе общения, происходит отбор языковых средств. В результате создаются разновидности единого литературного языка, называемые </a:t>
            </a:r>
            <a:r>
              <a:rPr lang="ru-RU" sz="2000" b="1" smtClean="0">
                <a:solidFill>
                  <a:srgbClr val="FF3300"/>
                </a:solidFill>
              </a:rPr>
              <a:t>функциональными стилями</a:t>
            </a:r>
            <a:r>
              <a:rPr lang="ru-RU" sz="2000" smtClean="0">
                <a:solidFill>
                  <a:srgbClr val="FF3300"/>
                </a:solidFill>
              </a:rPr>
              <a:t>.</a:t>
            </a:r>
          </a:p>
          <a:p>
            <a:pPr>
              <a:lnSpc>
                <a:spcPct val="67000"/>
              </a:lnSpc>
            </a:pPr>
            <a:r>
              <a:rPr lang="ru-RU" sz="2000" smtClean="0"/>
              <a:t>           Под функциональными стилями понимают исторически сложившиеся и социально закрепленные системы речевых средств, используемых в той или иной сфере общения или сфере профессиональной деятельности.</a:t>
            </a:r>
          </a:p>
          <a:p>
            <a:pPr>
              <a:lnSpc>
                <a:spcPct val="67000"/>
              </a:lnSpc>
            </a:pPr>
            <a:r>
              <a:rPr lang="ru-RU" sz="2000" smtClean="0"/>
              <a:t>           В современном русском литературном языке выделяются </a:t>
            </a:r>
            <a:r>
              <a:rPr lang="ru-RU" sz="2000" b="1" i="1" smtClean="0">
                <a:solidFill>
                  <a:srgbClr val="990033"/>
                </a:solidFill>
              </a:rPr>
              <a:t>книжные</a:t>
            </a:r>
            <a:r>
              <a:rPr lang="ru-RU" sz="2000" i="1" smtClean="0">
                <a:solidFill>
                  <a:srgbClr val="990033"/>
                </a:solidFill>
              </a:rPr>
              <a:t> функциональные стили:</a:t>
            </a:r>
            <a:endParaRPr lang="ru-RU" sz="2000" smtClean="0">
              <a:solidFill>
                <a:srgbClr val="990033"/>
              </a:solidFill>
            </a:endParaRPr>
          </a:p>
          <a:p>
            <a:pPr>
              <a:lnSpc>
                <a:spcPct val="67000"/>
              </a:lnSpc>
              <a:buFont typeface="Times New Roman" pitchFamily="18" charset="0"/>
              <a:buChar char="•"/>
            </a:pPr>
            <a:r>
              <a:rPr lang="ru-RU" sz="2000" b="1" smtClean="0">
                <a:solidFill>
                  <a:srgbClr val="FF3300"/>
                </a:solidFill>
              </a:rPr>
              <a:t>научный, </a:t>
            </a:r>
          </a:p>
          <a:p>
            <a:pPr>
              <a:lnSpc>
                <a:spcPct val="67000"/>
              </a:lnSpc>
              <a:buFont typeface="Times New Roman" pitchFamily="18" charset="0"/>
              <a:buChar char="•"/>
            </a:pPr>
            <a:r>
              <a:rPr lang="ru-RU" sz="2000" b="1" smtClean="0">
                <a:solidFill>
                  <a:srgbClr val="FF3300"/>
                </a:solidFill>
              </a:rPr>
              <a:t>официально-деловой, </a:t>
            </a:r>
          </a:p>
          <a:p>
            <a:pPr>
              <a:lnSpc>
                <a:spcPct val="67000"/>
              </a:lnSpc>
              <a:buFont typeface="Times New Roman" pitchFamily="18" charset="0"/>
              <a:buChar char="•"/>
            </a:pPr>
            <a:r>
              <a:rPr lang="ru-RU" sz="2000" b="1" smtClean="0">
                <a:solidFill>
                  <a:srgbClr val="FF3300"/>
                </a:solidFill>
              </a:rPr>
              <a:t>публицистический, </a:t>
            </a:r>
          </a:p>
          <a:p>
            <a:pPr>
              <a:lnSpc>
                <a:spcPct val="67000"/>
              </a:lnSpc>
              <a:buFont typeface="Times New Roman" pitchFamily="18" charset="0"/>
              <a:buChar char="•"/>
            </a:pPr>
            <a:r>
              <a:rPr lang="ru-RU" sz="2000" b="1" smtClean="0">
                <a:solidFill>
                  <a:srgbClr val="FF3300"/>
                </a:solidFill>
              </a:rPr>
              <a:t>литературно-художественный,</a:t>
            </a:r>
            <a:r>
              <a:rPr lang="ru-RU" sz="2000" smtClean="0">
                <a:solidFill>
                  <a:srgbClr val="FF3300"/>
                </a:solidFill>
              </a:rPr>
              <a:t> </a:t>
            </a:r>
          </a:p>
          <a:p>
            <a:pPr>
              <a:lnSpc>
                <a:spcPct val="67000"/>
              </a:lnSpc>
            </a:pPr>
            <a:r>
              <a:rPr lang="ru-RU" sz="2000" smtClean="0"/>
              <a:t>которые выступают преимущественно в письменной речи, и </a:t>
            </a:r>
            <a:endParaRPr lang="ru-RU" sz="2000" b="1" i="1" smtClean="0"/>
          </a:p>
          <a:p>
            <a:pPr>
              <a:lnSpc>
                <a:spcPct val="67000"/>
              </a:lnSpc>
              <a:buFont typeface="Times New Roman" pitchFamily="18" charset="0"/>
              <a:buChar char="•"/>
            </a:pPr>
            <a:r>
              <a:rPr lang="ru-RU" sz="2000" b="1" smtClean="0">
                <a:solidFill>
                  <a:srgbClr val="FF3300"/>
                </a:solidFill>
              </a:rPr>
              <a:t>разговорный</a:t>
            </a:r>
            <a:r>
              <a:rPr lang="ru-RU" sz="2000" smtClean="0">
                <a:solidFill>
                  <a:srgbClr val="FF3300"/>
                </a:solidFill>
              </a:rPr>
              <a:t>,</a:t>
            </a:r>
            <a:r>
              <a:rPr lang="ru-RU" sz="2000" smtClean="0"/>
              <a:t> которому свойственна главным образом устная форма речи.</a:t>
            </a:r>
          </a:p>
          <a:p>
            <a:pPr>
              <a:lnSpc>
                <a:spcPct val="67000"/>
              </a:lnSpc>
            </a:pPr>
            <a:r>
              <a:rPr lang="ru-RU" sz="2000" smtClean="0"/>
              <a:t> </a:t>
            </a:r>
          </a:p>
          <a:p>
            <a:pPr>
              <a:lnSpc>
                <a:spcPct val="67000"/>
              </a:lnSpc>
            </a:pPr>
            <a:r>
              <a:rPr lang="ru-RU" sz="2000" b="1" smtClean="0"/>
              <a:t>           Каждый из пяти стилей имеет ряд специфических речевых характеристик.</a:t>
            </a:r>
            <a:r>
              <a:rPr lang="ru-RU" sz="2000" smtClean="0"/>
              <a:t> </a:t>
            </a:r>
          </a:p>
        </p:txBody>
      </p:sp>
      <p:sp>
        <p:nvSpPr>
          <p:cNvPr id="41992" name="WordArt 8"/>
          <p:cNvSpPr>
            <a:spLocks noChangeArrowheads="1" noChangeShapeType="1" noTextEdit="1"/>
          </p:cNvSpPr>
          <p:nvPr/>
        </p:nvSpPr>
        <p:spPr bwMode="auto">
          <a:xfrm>
            <a:off x="1979613" y="260350"/>
            <a:ext cx="6840537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"/>
                <a:cs typeface="Arial"/>
              </a:rPr>
              <a:t>Общая характеристика функциональных стилей речи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43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3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430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430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430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430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430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430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430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430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430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430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430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430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30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430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430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600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3000" fill="hold"/>
                                        <p:tgtEl>
                                          <p:spTgt spid="430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430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9000"/>
                            </p:stCondLst>
                            <p:childTnLst>
                              <p:par>
                                <p:cTn id="5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430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3000" fill="hold"/>
                                        <p:tgtEl>
                                          <p:spTgt spid="430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2000"/>
                            </p:stCondLst>
                            <p:childTnLst>
                              <p:par>
                                <p:cTn id="5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430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0" fill="hold"/>
                                        <p:tgtEl>
                                          <p:spTgt spid="430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908050"/>
            <a:ext cx="8280400" cy="53292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5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60350"/>
            <a:ext cx="7053263" cy="1296988"/>
          </a:xfrm>
        </p:spPr>
        <p:txBody>
          <a:bodyPr/>
          <a:lstStyle/>
          <a:p>
            <a:r>
              <a:rPr lang="ru-RU" sz="4000" b="1" i="1" smtClean="0">
                <a:solidFill>
                  <a:srgbClr val="990033"/>
                </a:solidFill>
              </a:rPr>
              <a:t>      </a:t>
            </a:r>
            <a:r>
              <a:rPr lang="ru-RU" sz="3600" b="1" i="1" smtClean="0">
                <a:solidFill>
                  <a:srgbClr val="990033"/>
                </a:solidFill>
              </a:rPr>
              <a:t>Жанры функциональных </a:t>
            </a:r>
            <a:br>
              <a:rPr lang="ru-RU" sz="3600" b="1" i="1" smtClean="0">
                <a:solidFill>
                  <a:srgbClr val="990033"/>
                </a:solidFill>
              </a:rPr>
            </a:br>
            <a:r>
              <a:rPr lang="ru-RU" sz="3600" b="1" i="1" smtClean="0">
                <a:solidFill>
                  <a:srgbClr val="990033"/>
                </a:solidFill>
              </a:rPr>
              <a:t>      стилей речи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268413"/>
            <a:ext cx="8066087" cy="5184775"/>
          </a:xfrm>
        </p:spPr>
        <p:txBody>
          <a:bodyPr/>
          <a:lstStyle/>
          <a:p>
            <a:pPr>
              <a:lnSpc>
                <a:spcPct val="67000"/>
              </a:lnSpc>
            </a:pPr>
            <a:r>
              <a:rPr lang="ru-RU" sz="2400" smtClean="0"/>
              <a:t>         </a:t>
            </a:r>
          </a:p>
          <a:p>
            <a:pPr>
              <a:lnSpc>
                <a:spcPct val="67000"/>
              </a:lnSpc>
            </a:pPr>
            <a:r>
              <a:rPr lang="ru-RU" sz="2400" smtClean="0"/>
              <a:t>          Функциональные стили речи реализуются в различных </a:t>
            </a:r>
            <a:r>
              <a:rPr lang="ru-RU" sz="2400" b="1" i="1" smtClean="0">
                <a:solidFill>
                  <a:srgbClr val="FF3300"/>
                </a:solidFill>
              </a:rPr>
              <a:t>жанрах.</a:t>
            </a:r>
          </a:p>
          <a:p>
            <a:pPr>
              <a:lnSpc>
                <a:spcPct val="67000"/>
              </a:lnSpc>
            </a:pPr>
            <a:r>
              <a:rPr lang="ru-RU" sz="2400" smtClean="0">
                <a:solidFill>
                  <a:srgbClr val="CC00FF"/>
                </a:solidFill>
              </a:rPr>
              <a:t>1. </a:t>
            </a:r>
            <a:r>
              <a:rPr lang="ru-RU" sz="2400" i="1" smtClean="0">
                <a:solidFill>
                  <a:srgbClr val="CC00FF"/>
                </a:solidFill>
              </a:rPr>
              <a:t>Научный</a:t>
            </a:r>
            <a:r>
              <a:rPr lang="ru-RU" sz="2400" smtClean="0">
                <a:solidFill>
                  <a:srgbClr val="CC00FF"/>
                </a:solidFill>
              </a:rPr>
              <a:t>:</a:t>
            </a:r>
            <a:r>
              <a:rPr lang="ru-RU" sz="2400" smtClean="0"/>
              <a:t> учебники по специальности, монография, научная статья, аннотация, реферат, конспект, тезисы, курсовая работа, лекция, дипломная работа.</a:t>
            </a:r>
          </a:p>
          <a:p>
            <a:pPr>
              <a:lnSpc>
                <a:spcPct val="67000"/>
              </a:lnSpc>
            </a:pPr>
            <a:r>
              <a:rPr lang="ru-RU" sz="2400" smtClean="0">
                <a:solidFill>
                  <a:srgbClr val="CC00FF"/>
                </a:solidFill>
              </a:rPr>
              <a:t>2. </a:t>
            </a:r>
            <a:r>
              <a:rPr lang="ru-RU" sz="2400" i="1" smtClean="0">
                <a:solidFill>
                  <a:srgbClr val="CC00FF"/>
                </a:solidFill>
              </a:rPr>
              <a:t>Официально-деловой</a:t>
            </a:r>
            <a:r>
              <a:rPr lang="ru-RU" sz="2400" smtClean="0">
                <a:solidFill>
                  <a:srgbClr val="CC00FF"/>
                </a:solidFill>
              </a:rPr>
              <a:t>:</a:t>
            </a:r>
            <a:r>
              <a:rPr lang="ru-RU" sz="2400" smtClean="0"/>
              <a:t> документы, деловые письма, отчеты, приказы, распоряжения, договоры, указы, деловые беседы.</a:t>
            </a:r>
          </a:p>
          <a:p>
            <a:pPr>
              <a:lnSpc>
                <a:spcPct val="67000"/>
              </a:lnSpc>
            </a:pPr>
            <a:r>
              <a:rPr lang="ru-RU" sz="2400" smtClean="0">
                <a:solidFill>
                  <a:srgbClr val="CC00FF"/>
                </a:solidFill>
              </a:rPr>
              <a:t>3.</a:t>
            </a:r>
            <a:r>
              <a:rPr lang="ru-RU" sz="2400" i="1" smtClean="0">
                <a:solidFill>
                  <a:srgbClr val="CC00FF"/>
                </a:solidFill>
              </a:rPr>
              <a:t> Публицистический</a:t>
            </a:r>
            <a:r>
              <a:rPr lang="ru-RU" sz="2400" smtClean="0">
                <a:solidFill>
                  <a:srgbClr val="CC00FF"/>
                </a:solidFill>
              </a:rPr>
              <a:t>:</a:t>
            </a:r>
            <a:r>
              <a:rPr lang="ru-RU" sz="2400" smtClean="0"/>
              <a:t> парламентское выступление, репортажи, интервью, очерк, фельетон, дискуссионное выступление, информационная заметка.</a:t>
            </a:r>
          </a:p>
          <a:p>
            <a:pPr>
              <a:lnSpc>
                <a:spcPct val="67000"/>
              </a:lnSpc>
            </a:pPr>
            <a:r>
              <a:rPr lang="ru-RU" sz="2400" smtClean="0">
                <a:solidFill>
                  <a:srgbClr val="CC00FF"/>
                </a:solidFill>
              </a:rPr>
              <a:t>4. </a:t>
            </a:r>
            <a:r>
              <a:rPr lang="ru-RU" sz="2400" i="1" smtClean="0">
                <a:solidFill>
                  <a:srgbClr val="CC00FF"/>
                </a:solidFill>
              </a:rPr>
              <a:t>Художественный</a:t>
            </a:r>
            <a:r>
              <a:rPr lang="ru-RU" sz="2400" smtClean="0">
                <a:solidFill>
                  <a:srgbClr val="CC00FF"/>
                </a:solidFill>
              </a:rPr>
              <a:t>:</a:t>
            </a:r>
            <a:r>
              <a:rPr lang="ru-RU" sz="2400" smtClean="0"/>
              <a:t> роман, повесть, рассказ, новелла, эссе, стихотворение, поэма, баллада.</a:t>
            </a:r>
          </a:p>
          <a:p>
            <a:pPr>
              <a:lnSpc>
                <a:spcPct val="67000"/>
              </a:lnSpc>
            </a:pPr>
            <a:r>
              <a:rPr lang="ru-RU" sz="2400" smtClean="0">
                <a:solidFill>
                  <a:srgbClr val="CC00FF"/>
                </a:solidFill>
              </a:rPr>
              <a:t>5.</a:t>
            </a:r>
            <a:r>
              <a:rPr lang="ru-RU" sz="2400" i="1" smtClean="0">
                <a:solidFill>
                  <a:srgbClr val="CC00FF"/>
                </a:solidFill>
              </a:rPr>
              <a:t> Разговорный</a:t>
            </a:r>
            <a:r>
              <a:rPr lang="ru-RU" sz="2400" smtClean="0">
                <a:solidFill>
                  <a:srgbClr val="CC00FF"/>
                </a:solidFill>
              </a:rPr>
              <a:t>:</a:t>
            </a:r>
            <a:r>
              <a:rPr lang="ru-RU" sz="2400" smtClean="0"/>
              <a:t> беседы в семье, выяснение отношений, обсуждение планов, дружеское общение, анекдот.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40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4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4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40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7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44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44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507413" cy="836613"/>
          </a:xfrm>
        </p:spPr>
        <p:txBody>
          <a:bodyPr/>
          <a:lstStyle/>
          <a:p>
            <a:r>
              <a:rPr lang="ru-RU" sz="2800" b="1" i="1" smtClean="0"/>
              <a:t>      </a:t>
            </a:r>
            <a:r>
              <a:rPr lang="ru-RU" sz="2800" b="1" i="1" smtClean="0">
                <a:solidFill>
                  <a:srgbClr val="FF3300"/>
                </a:solidFill>
              </a:rPr>
              <a:t>ОФИЦИАЛЬНО-ДЕЛОВОЙ СТИЛЬ РЕЧИ</a:t>
            </a:r>
            <a:r>
              <a:rPr lang="ru-RU" sz="4000" smtClean="0"/>
              <a:t> 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981075"/>
            <a:ext cx="8064500" cy="5688013"/>
          </a:xfrm>
        </p:spPr>
        <p:txBody>
          <a:bodyPr/>
          <a:lstStyle/>
          <a:p>
            <a:pPr>
              <a:lnSpc>
                <a:spcPct val="67000"/>
              </a:lnSpc>
            </a:pPr>
            <a:r>
              <a:rPr lang="ru-RU" sz="2000" smtClean="0"/>
              <a:t>          Официально-деловой стиль – это стиль, который обслуживает правовую и административно-общественную сферы деятельности. Он используется при написании документов, деловых бумаг и писем в государственных учреждениях, суде,  а также в разных видах делового устного общения.</a:t>
            </a:r>
          </a:p>
          <a:p>
            <a:pPr>
              <a:lnSpc>
                <a:spcPct val="67000"/>
              </a:lnSpc>
            </a:pPr>
            <a:r>
              <a:rPr lang="ru-RU" sz="2000" smtClean="0"/>
              <a:t>          Среди книжных стилей  официально-деловой стиль выделяется относительной устойчивостью и замкнутостью. Для официально-делового стиля характерны сухость, отсутствие эмоционально окрашенных слов, сжатость, компактность изложения. </a:t>
            </a:r>
          </a:p>
          <a:p>
            <a:pPr>
              <a:lnSpc>
                <a:spcPct val="67000"/>
              </a:lnSpc>
            </a:pPr>
            <a:r>
              <a:rPr lang="ru-RU" sz="2000" smtClean="0"/>
              <a:t>           В официальных бумагах набор используемых языковых средств заранее задан. Самая яркая черта официально-делового стиля – это языковые штампы, или так называемые клише (франц. </a:t>
            </a:r>
            <a:r>
              <a:rPr lang="ru-RU" sz="2000" i="1" smtClean="0"/>
              <a:t>clich</a:t>
            </a:r>
            <a:r>
              <a:rPr lang="ru-RU" sz="2000" smtClean="0"/>
              <a:t>).</a:t>
            </a:r>
          </a:p>
          <a:p>
            <a:pPr>
              <a:lnSpc>
                <a:spcPct val="67000"/>
              </a:lnSpc>
            </a:pPr>
            <a:r>
              <a:rPr lang="ru-RU" sz="2000" b="1" smtClean="0"/>
              <a:t>          Официально-деловой стиль</a:t>
            </a:r>
            <a:r>
              <a:rPr lang="ru-RU" sz="2000" smtClean="0"/>
              <a:t> – это стиль документов разных жанров: международных договоров, государственных актов, юридических законов, постановлений, уставов, инструкций, служебной переписки, деловых бумаг и т.д. Но, несмотря на различия в содержании и разнообразие жанров, официально-деловой стиль в целом характеризуется общими и самыми </a:t>
            </a:r>
            <a:r>
              <a:rPr lang="ru-RU" sz="2000" i="1" smtClean="0"/>
              <a:t>важными чертами:</a:t>
            </a:r>
          </a:p>
          <a:p>
            <a:pPr>
              <a:lnSpc>
                <a:spcPct val="67000"/>
              </a:lnSpc>
            </a:pPr>
            <a:r>
              <a:rPr lang="ru-RU" sz="2000" b="1" smtClean="0"/>
              <a:t>1) точность, исключающая возможность инотолкований;</a:t>
            </a:r>
          </a:p>
          <a:p>
            <a:pPr>
              <a:lnSpc>
                <a:spcPct val="67000"/>
              </a:lnSpc>
            </a:pPr>
            <a:r>
              <a:rPr lang="ru-RU" sz="2000" b="1" smtClean="0"/>
              <a:t>2) языковой стандарт.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7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7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2" dur="2000"/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6" dur="2000"/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0" dur="2000"/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4" dur="2000"/>
                                        <p:tgtEl>
                                          <p:spTgt spid="47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8" dur="2000"/>
                                        <p:tgtEl>
                                          <p:spTgt spid="47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2" dur="2000"/>
                                        <p:tgtEl>
                                          <p:spTgt spid="47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507413" cy="765175"/>
          </a:xfrm>
        </p:spPr>
        <p:txBody>
          <a:bodyPr/>
          <a:lstStyle/>
          <a:p>
            <a:r>
              <a:rPr lang="ru-RU" sz="2400" b="1" smtClean="0"/>
              <a:t>        </a:t>
            </a:r>
            <a:r>
              <a:rPr lang="ru-RU" sz="2400" b="1" i="1" smtClean="0">
                <a:solidFill>
                  <a:srgbClr val="FF3300"/>
                </a:solidFill>
              </a:rPr>
              <a:t>Языковые признаки официально-делового стиля речи</a:t>
            </a:r>
            <a:r>
              <a:rPr lang="ru-RU" smtClean="0"/>
              <a:t> 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496300" cy="5543550"/>
          </a:xfrm>
        </p:spPr>
        <p:txBody>
          <a:bodyPr/>
          <a:lstStyle/>
          <a:p>
            <a:pPr marL="609600" indent="-609600" algn="ctr">
              <a:lnSpc>
                <a:spcPct val="67000"/>
              </a:lnSpc>
            </a:pPr>
            <a:r>
              <a:rPr lang="ru-RU" sz="2800" b="1" smtClean="0">
                <a:solidFill>
                  <a:srgbClr val="006600"/>
                </a:solidFill>
              </a:rPr>
              <a:t>1. Лексические признаки</a:t>
            </a:r>
          </a:p>
          <a:p>
            <a:pPr marL="609600" indent="-609600" algn="ctr">
              <a:lnSpc>
                <a:spcPct val="67000"/>
              </a:lnSpc>
            </a:pPr>
            <a:endParaRPr lang="ru-RU" sz="1800" b="1" smtClean="0">
              <a:solidFill>
                <a:srgbClr val="006600"/>
              </a:solidFill>
            </a:endParaRPr>
          </a:p>
          <a:p>
            <a:pPr marL="609600" indent="-609600">
              <a:lnSpc>
                <a:spcPct val="67000"/>
              </a:lnSpc>
            </a:pPr>
            <a:r>
              <a:rPr lang="ru-RU" sz="1800" b="1" smtClean="0"/>
              <a:t>                Лексическая (словарная) система официально-делового стиля, кроме общекнижных и нейтральных слов, включает:</a:t>
            </a:r>
          </a:p>
          <a:p>
            <a:pPr marL="609600" indent="-609600">
              <a:lnSpc>
                <a:spcPct val="67000"/>
              </a:lnSpc>
            </a:pPr>
            <a:r>
              <a:rPr lang="ru-RU" sz="1800" b="1" smtClean="0">
                <a:solidFill>
                  <a:schemeClr val="accent1"/>
                </a:solidFill>
              </a:rPr>
              <a:t>         1) </a:t>
            </a:r>
            <a:r>
              <a:rPr lang="ru-RU" sz="1800" b="1" i="1" smtClean="0">
                <a:solidFill>
                  <a:schemeClr val="accent1"/>
                </a:solidFill>
              </a:rPr>
              <a:t>языковые штампы</a:t>
            </a:r>
            <a:r>
              <a:rPr lang="ru-RU" sz="1800" b="1" smtClean="0"/>
              <a:t> (</a:t>
            </a:r>
            <a:r>
              <a:rPr lang="ru-RU" sz="1800" b="1" i="1" smtClean="0"/>
              <a:t>канцеляризмы, клише)</a:t>
            </a:r>
            <a:r>
              <a:rPr lang="ru-RU" sz="1800" b="1" smtClean="0"/>
              <a:t>: </a:t>
            </a:r>
            <a:r>
              <a:rPr lang="ru-RU" sz="1800" b="1" i="1" smtClean="0"/>
              <a:t>ставить вопрос, на основании решения, входящие-исходящие документы,</a:t>
            </a:r>
            <a:r>
              <a:rPr lang="ru-RU" sz="1800" b="1" smtClean="0"/>
              <a:t> </a:t>
            </a:r>
            <a:r>
              <a:rPr lang="ru-RU" sz="1800" b="1" i="1" smtClean="0"/>
              <a:t>контроль за исполнением возложить, по истечении срока.</a:t>
            </a:r>
            <a:endParaRPr lang="ru-RU" sz="1800" b="1" smtClean="0"/>
          </a:p>
          <a:p>
            <a:pPr marL="609600" indent="-609600">
              <a:lnSpc>
                <a:spcPct val="67000"/>
              </a:lnSpc>
            </a:pPr>
            <a:r>
              <a:rPr lang="ru-RU" sz="1800" b="1" smtClean="0">
                <a:solidFill>
                  <a:schemeClr val="accent1"/>
                </a:solidFill>
              </a:rPr>
              <a:t>         2) </a:t>
            </a:r>
            <a:r>
              <a:rPr lang="ru-RU" sz="1800" b="1" i="1" smtClean="0">
                <a:solidFill>
                  <a:schemeClr val="accent1"/>
                </a:solidFill>
              </a:rPr>
              <a:t>профессиональную терминологию</a:t>
            </a:r>
            <a:r>
              <a:rPr lang="ru-RU" sz="1800" b="1" smtClean="0">
                <a:solidFill>
                  <a:schemeClr val="accent1"/>
                </a:solidFill>
              </a:rPr>
              <a:t>:</a:t>
            </a:r>
            <a:r>
              <a:rPr lang="ru-RU" sz="1800" b="1" smtClean="0"/>
              <a:t> </a:t>
            </a:r>
            <a:r>
              <a:rPr lang="ru-RU" sz="1800" b="1" i="1" smtClean="0"/>
              <a:t>недоимка, алиби, черный нал, теневой бизнес;</a:t>
            </a:r>
            <a:endParaRPr lang="ru-RU" sz="1800" b="1" smtClean="0"/>
          </a:p>
          <a:p>
            <a:pPr marL="609600" indent="-609600">
              <a:lnSpc>
                <a:spcPct val="67000"/>
              </a:lnSpc>
            </a:pPr>
            <a:r>
              <a:rPr lang="ru-RU" sz="1800" b="1" smtClean="0">
                <a:solidFill>
                  <a:schemeClr val="accent1"/>
                </a:solidFill>
              </a:rPr>
              <a:t>         3) </a:t>
            </a:r>
            <a:r>
              <a:rPr lang="ru-RU" sz="1800" b="1" i="1" smtClean="0">
                <a:solidFill>
                  <a:schemeClr val="accent1"/>
                </a:solidFill>
              </a:rPr>
              <a:t>архаизмы</a:t>
            </a:r>
            <a:r>
              <a:rPr lang="ru-RU" sz="1800" b="1" smtClean="0">
                <a:solidFill>
                  <a:schemeClr val="accent1"/>
                </a:solidFill>
              </a:rPr>
              <a:t>:</a:t>
            </a:r>
            <a:r>
              <a:rPr lang="ru-RU" sz="1800" b="1" smtClean="0"/>
              <a:t> </a:t>
            </a:r>
            <a:r>
              <a:rPr lang="ru-RU" sz="1800" b="1" i="1" smtClean="0"/>
              <a:t>оным удостоверяю, сей документ.</a:t>
            </a:r>
            <a:endParaRPr lang="ru-RU" sz="1800" b="1" smtClean="0"/>
          </a:p>
          <a:p>
            <a:pPr marL="609600" indent="-609600">
              <a:lnSpc>
                <a:spcPct val="67000"/>
              </a:lnSpc>
            </a:pPr>
            <a:r>
              <a:rPr lang="ru-RU" sz="1800" b="1" smtClean="0"/>
              <a:t>                В официально-деловом стиле недопустимо употребление многозначных слов, а также слов в переносных значениях, а синонимы употребляются крайне редко и, как правило, принадлежат одному стилю: </a:t>
            </a:r>
            <a:r>
              <a:rPr lang="ru-RU" sz="1800" b="1" i="1" smtClean="0"/>
              <a:t>снабжение</a:t>
            </a:r>
            <a:r>
              <a:rPr lang="ru-RU" sz="1800" b="1" smtClean="0"/>
              <a:t> = </a:t>
            </a:r>
            <a:r>
              <a:rPr lang="ru-RU" sz="1800" b="1" i="1" smtClean="0"/>
              <a:t>поставка = обеспечение, платежеспособность = кредитоспособность, износ = амортизация, ассигнование = субсидирование</a:t>
            </a:r>
            <a:r>
              <a:rPr lang="ru-RU" sz="1800" b="1" smtClean="0"/>
              <a:t> и др.</a:t>
            </a:r>
          </a:p>
          <a:p>
            <a:pPr marL="609600" indent="-609600">
              <a:lnSpc>
                <a:spcPct val="67000"/>
              </a:lnSpc>
            </a:pPr>
            <a:r>
              <a:rPr lang="ru-RU" sz="1800" b="1" smtClean="0"/>
              <a:t>               Официально-деловая речь отражает не индивидуальный, а социальный опыт, вследствие чего ее лексика предельно обобщена. В официальном документе предпочтение отдается родовым понятиям, например: прибыть (вместо </a:t>
            </a:r>
            <a:r>
              <a:rPr lang="ru-RU" sz="1800" b="1" i="1" smtClean="0"/>
              <a:t>приехать, прилететь, прийти</a:t>
            </a:r>
            <a:r>
              <a:rPr lang="ru-RU" sz="1800" b="1" smtClean="0"/>
              <a:t> и т.д.), транспортное средство (вместо </a:t>
            </a:r>
            <a:r>
              <a:rPr lang="ru-RU" sz="1800" b="1" i="1" smtClean="0"/>
              <a:t>автобус, самолет, "Жигули"</a:t>
            </a:r>
            <a:r>
              <a:rPr lang="ru-RU" sz="1800" b="1" smtClean="0"/>
              <a:t> и т. д.), населенный пункт (вместо </a:t>
            </a:r>
            <a:r>
              <a:rPr lang="ru-RU" sz="1800" b="1" i="1" smtClean="0"/>
              <a:t>деревня, город, село</a:t>
            </a:r>
            <a:r>
              <a:rPr lang="ru-RU" sz="1800" b="1" smtClean="0"/>
              <a:t> и т.д.) и др.</a:t>
            </a:r>
            <a:r>
              <a:rPr lang="ru-RU" sz="1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6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6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46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46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4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46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46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460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460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460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460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</TotalTime>
  <Words>4382</Words>
  <Application>Microsoft Office PowerPoint</Application>
  <PresentationFormat>Экран (4:3)</PresentationFormat>
  <Paragraphs>302</Paragraphs>
  <Slides>40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14</vt:i4>
      </vt:variant>
      <vt:variant>
        <vt:lpstr>Заголовки слайдов</vt:lpstr>
      </vt:variant>
      <vt:variant>
        <vt:i4>40</vt:i4>
      </vt:variant>
    </vt:vector>
  </HeadingPairs>
  <TitlesOfParts>
    <vt:vector size="60" baseType="lpstr">
      <vt:lpstr>Arial</vt:lpstr>
      <vt:lpstr>Arial Unicode MS</vt:lpstr>
      <vt:lpstr>Times New Roman</vt:lpstr>
      <vt:lpstr>Arial Black</vt:lpstr>
      <vt:lpstr>Wingdings</vt:lpstr>
      <vt:lpstr>Cambria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Слайд 1</vt:lpstr>
      <vt:lpstr>Слайд 2</vt:lpstr>
      <vt:lpstr>Нужные слова в нужном месте –  вот подлинное определение стиля. Д.Свифт  Повелитель многих языков, язык российский …                        велик перед всеми в Европе. М.Ломоносов</vt:lpstr>
      <vt:lpstr> Что же такое стиль? </vt:lpstr>
      <vt:lpstr>Слайд 5</vt:lpstr>
      <vt:lpstr>Слайд 6</vt:lpstr>
      <vt:lpstr>      Жанры функциональных        стилей речи</vt:lpstr>
      <vt:lpstr>      ОФИЦИАЛЬНО-ДЕЛОВОЙ СТИЛЬ РЕЧИ </vt:lpstr>
      <vt:lpstr>        Языковые признаки официально-делового стиля речи </vt:lpstr>
      <vt:lpstr>2. Морфологические признаки</vt:lpstr>
      <vt:lpstr> 3. Синтаксические признаки </vt:lpstr>
      <vt:lpstr>  Жанровое многообразие  официально-делового стиля речи </vt:lpstr>
      <vt:lpstr>Слайд 13</vt:lpstr>
      <vt:lpstr>        НАУЧНЫЙ СТИЛЬ РЕЧИ </vt:lpstr>
      <vt:lpstr>Слайд 15</vt:lpstr>
      <vt:lpstr>Языковые признаки научного стиля речи </vt:lpstr>
      <vt:lpstr>2.Морфологические признаки</vt:lpstr>
      <vt:lpstr>3.Синтаксические признаки</vt:lpstr>
      <vt:lpstr>Экспрессивные средства языка науки</vt:lpstr>
      <vt:lpstr>      Функционально-стилевая классификация  научного стиля </vt:lpstr>
      <vt:lpstr>ПУБЛИЦИСТИЧЕСКИЙ СТИЛЬ</vt:lpstr>
      <vt:lpstr>Функции публицистического стиля</vt:lpstr>
      <vt:lpstr>Языковые признаки публицистического стиля </vt:lpstr>
      <vt:lpstr>Морфологические признаки </vt:lpstr>
      <vt:lpstr>Синтаксические признаки </vt:lpstr>
      <vt:lpstr>Слайд 26</vt:lpstr>
      <vt:lpstr> Художественный стиль речи </vt:lpstr>
      <vt:lpstr>Функции художественного стиля</vt:lpstr>
      <vt:lpstr>Основные жанры художественного стиля (по родам литературы)</vt:lpstr>
      <vt:lpstr>Изобразительно-выразительные средства языка</vt:lpstr>
      <vt:lpstr>Стилистические особенности</vt:lpstr>
      <vt:lpstr>Слайд 32</vt:lpstr>
      <vt:lpstr>РАЗГОВОРНЫЙ СТИЛЬ РЕЧИ</vt:lpstr>
      <vt:lpstr>Языковые особенности стиля: </vt:lpstr>
      <vt:lpstr>Характерные языковые средства, создающие особенности разговорного стиля</vt:lpstr>
      <vt:lpstr> В морфологии:  1. Нет преобладания существительного над глаголом, глаголы встречаются чаще.</vt:lpstr>
      <vt:lpstr>Характерные особенности синтаксиса:</vt:lpstr>
      <vt:lpstr> Нормы разговорной речи </vt:lpstr>
      <vt:lpstr> Разграничение разговорности и просторечия </vt:lpstr>
      <vt:lpstr>Слайд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</dc:title>
  <dc:subject>Угол. Виды  углов</dc:subject>
  <dc:creator>Плотникова О.В.</dc:creator>
  <cp:lastModifiedBy>Мария</cp:lastModifiedBy>
  <cp:revision>51</cp:revision>
  <cp:lastPrinted>1601-01-01T00:00:00Z</cp:lastPrinted>
  <dcterms:created xsi:type="dcterms:W3CDTF">1601-01-01T00:00:00Z</dcterms:created>
  <dcterms:modified xsi:type="dcterms:W3CDTF">2017-02-26T14:15:03Z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475957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  <property fmtid="{D5CDD505-2E9C-101B-9397-08002B2CF9AE}" name="Version" pid="5">
    <vt:r8>1</vt:r8>
  </property>
</Properties>
</file>