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5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notesSlide+xml" PartName="/ppt/notesSlides/notesSlide13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6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</p:sldMasterIdLst>
  <p:notesMasterIdLst>
    <p:notesMasterId r:id="rId17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FE191F8-BD8E-43E8-880F-1B018BBDCD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923FF5-272E-4E26-9C3E-FD7A2A623C28}" type="slidenum">
              <a:rPr lang="ru-RU"/>
              <a:pPr/>
              <a:t>1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6BFF53-D372-4DD3-9B84-CD64650C8B22}" type="slidenum">
              <a:rPr lang="ru-RU"/>
              <a:pPr/>
              <a:t>10</a:t>
            </a:fld>
            <a:endParaRPr 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F96ABB-21A5-47F4-A038-8AAC4E8F614A}" type="slidenum">
              <a:rPr lang="ru-RU"/>
              <a:pPr/>
              <a:t>11</a:t>
            </a:fld>
            <a:endParaRPr 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42C00-C5FF-4F11-8F2E-7DE104EA7EFE}" type="slidenum">
              <a:rPr lang="ru-RU"/>
              <a:pPr/>
              <a:t>12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FE191F8-BD8E-43E8-880F-1B018BBDCD4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A6932F-597F-46BC-BEC2-84B3326EAF00}" type="slidenum">
              <a:rPr lang="ru-RU"/>
              <a:pPr/>
              <a:t>2</a:t>
            </a:fld>
            <a:endParaRPr lang="ru-RU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3FECFC-BCAE-404B-AB90-CA171A310BDF}" type="slidenum">
              <a:rPr lang="ru-RU"/>
              <a:pPr/>
              <a:t>3</a:t>
            </a:fld>
            <a:endParaRPr lang="ru-R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036111A-B61E-401C-854B-AF601A8758A8}" type="slidenum">
              <a:rPr lang="ru-RU">
                <a:solidFill>
                  <a:srgbClr val="FFFFFF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</a:pPr>
              <a:t>3</a:t>
            </a:fld>
            <a:endParaRPr lang="ru-RU">
              <a:solidFill>
                <a:srgbClr val="FFFFFF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D65B3D-A9EC-48C7-97B8-C4F3E6057C32}" type="slidenum">
              <a:rPr lang="ru-RU"/>
              <a:pPr/>
              <a:t>4</a:t>
            </a:fld>
            <a:endParaRPr lang="ru-R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AC6938-FE20-4983-B6AF-EF8710CE8C7A}" type="slidenum">
              <a:rPr lang="ru-RU"/>
              <a:pPr/>
              <a:t>5</a:t>
            </a:fld>
            <a:endParaRPr lang="ru-RU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C6E25A-B384-49B6-A914-D6843BA24CCA}" type="slidenum">
              <a:rPr lang="ru-RU"/>
              <a:pPr/>
              <a:t>6</a:t>
            </a:fld>
            <a:endParaRPr lang="ru-RU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sz="2000">
              <a:latin typeface="Arial" charset="0"/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ED1F6A8-A2A5-4C7C-A2DA-1A1E953CB383}" type="slidenum">
              <a:rPr lang="ru-RU">
                <a:solidFill>
                  <a:srgbClr val="FFFFFF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</a:pPr>
              <a:t>6</a:t>
            </a:fld>
            <a:endParaRPr lang="ru-RU">
              <a:solidFill>
                <a:srgbClr val="FFFFFF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D0F650-8911-4FE0-86FC-DF63610FFAD1}" type="slidenum">
              <a:rPr lang="ru-RU"/>
              <a:pPr/>
              <a:t>7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83453E-9738-4995-8B53-8D64B12E9BFC}" type="slidenum">
              <a:rPr lang="ru-RU"/>
              <a:pPr/>
              <a:t>8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840036-8E03-4145-99DB-677C80FE613E}" type="slidenum">
              <a:rPr lang="ru-RU"/>
              <a:pPr/>
              <a:t>9</a:t>
            </a:fld>
            <a:endParaRPr lang="ru-RU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FA39B6-7545-41E0-BA35-136715A4F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FF7088-D3E7-4B18-82B4-C65E0C6D47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669553-B9AE-4572-8AFC-5F62B86753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EB0AD-8ECB-4096-978D-2DF38C076A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53C07D-4AB4-4342-B457-A334D782AA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BD8F-2710-4307-9871-7A67410F65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865D-3883-4FD5-A9BF-6B072A9B71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C498-D042-4CAC-8798-F31ED6E82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C7BE-FA03-4CD9-A0CB-F9D4113B85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4886-EF0C-4C48-B6B3-03E217A77B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A10376-04E3-4A2D-BB10-6C95F1E6E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49A4A3-84EA-41C5-A449-6B1E7588B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028F3-792D-41E9-962B-FDF4515663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FE7D-1DFB-4A9A-A8C4-81A506B1B4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AD50-C27E-4778-AA72-1712C9999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33513"/>
            <a:ext cx="8304213" cy="19796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791200" y="6203950"/>
            <a:ext cx="2589213" cy="3825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8410575" y="6181725"/>
            <a:ext cx="608013" cy="455613"/>
          </a:xfrm>
        </p:spPr>
        <p:txBody>
          <a:bodyPr/>
          <a:lstStyle>
            <a:lvl1pPr>
              <a:defRPr/>
            </a:lvl1pPr>
          </a:lstStyle>
          <a:p>
            <a:fld id="{63C9106C-3732-4B92-97C4-AC876A309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570033-81BA-4196-80D9-4A39D439C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1A7E8C-6E20-4BB7-8F9A-2B98697D13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414BA3-C21E-4AC7-9D49-566C3B9010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C6B8E6-3F84-419D-BC1B-79FED6DB2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50969A-51D5-41B2-87BD-E37A2CAC79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3A7963-62EE-4631-A860-2AD5572F9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26.1.11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B6C055B-B475-4563-963F-064F954FF1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2078038" cy="236538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2746" y="101"/>
              </a:cxn>
              <a:cxn ang="0">
                <a:pos x="3828" y="367"/>
              </a:cxn>
              <a:cxn ang="0">
                <a:pos x="4374" y="367"/>
              </a:cxn>
              <a:cxn ang="0">
                <a:pos x="4920" y="367"/>
              </a:cxn>
              <a:cxn ang="0">
                <a:pos x="5526" y="152"/>
              </a:cxn>
              <a:cxn ang="0">
                <a:pos x="5766" y="55"/>
              </a:cxn>
              <a:cxn ang="0">
                <a:pos x="5772" y="213"/>
              </a:cxn>
              <a:cxn ang="0">
                <a:pos x="5670" y="257"/>
              </a:cxn>
              <a:cxn ang="0">
                <a:pos x="5016" y="441"/>
              </a:cxn>
              <a:cxn ang="0">
                <a:pos x="4302" y="439"/>
              </a:cxn>
              <a:cxn ang="0">
                <a:pos x="3588" y="437"/>
              </a:cxn>
              <a:cxn ang="0">
                <a:pos x="2205" y="165"/>
              </a:cxn>
              <a:cxn ang="0">
                <a:pos x="1488" y="201"/>
              </a:cxn>
              <a:cxn ang="0">
                <a:pos x="750" y="209"/>
              </a:cxn>
              <a:cxn ang="0">
                <a:pos x="270" y="482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3" h="657">
                <a:moveTo>
                  <a:pt x="6" y="2"/>
                </a:moveTo>
                <a:lnTo>
                  <a:pt x="2542" y="0"/>
                </a:lnTo>
                <a:lnTo>
                  <a:pt x="2746" y="101"/>
                </a:lnTo>
                <a:lnTo>
                  <a:pt x="3828" y="367"/>
                </a:lnTo>
                <a:lnTo>
                  <a:pt x="4374" y="367"/>
                </a:lnTo>
                <a:lnTo>
                  <a:pt x="4920" y="367"/>
                </a:lnTo>
                <a:lnTo>
                  <a:pt x="5526" y="152"/>
                </a:lnTo>
                <a:lnTo>
                  <a:pt x="5766" y="55"/>
                </a:lnTo>
                <a:lnTo>
                  <a:pt x="5772" y="213"/>
                </a:lnTo>
                <a:lnTo>
                  <a:pt x="5670" y="257"/>
                </a:lnTo>
                <a:lnTo>
                  <a:pt x="5016" y="441"/>
                </a:lnTo>
                <a:lnTo>
                  <a:pt x="4302" y="439"/>
                </a:lnTo>
                <a:lnTo>
                  <a:pt x="3588" y="437"/>
                </a:lnTo>
                <a:lnTo>
                  <a:pt x="2205" y="165"/>
                </a:lnTo>
                <a:lnTo>
                  <a:pt x="1488" y="201"/>
                </a:lnTo>
                <a:lnTo>
                  <a:pt x="750" y="209"/>
                </a:lnTo>
                <a:lnTo>
                  <a:pt x="270" y="482"/>
                </a:lnTo>
                <a:lnTo>
                  <a:pt x="0" y="656"/>
                </a:ln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4A0"/>
              </a:gs>
              <a:gs pos="100000">
                <a:srgbClr val="00C4CD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1081088" cy="214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4" y="102"/>
              </a:cxn>
              <a:cxn ang="0">
                <a:pos x="1168" y="533"/>
              </a:cxn>
              <a:cxn ang="0">
                <a:pos x="1668" y="564"/>
              </a:cxn>
              <a:cxn ang="0">
                <a:pos x="2168" y="595"/>
              </a:cxn>
              <a:cxn ang="0">
                <a:pos x="2778" y="279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1" h="596">
                <a:moveTo>
                  <a:pt x="0" y="0"/>
                </a:moveTo>
                <a:lnTo>
                  <a:pt x="174" y="102"/>
                </a:lnTo>
                <a:lnTo>
                  <a:pt x="1168" y="533"/>
                </a:lnTo>
                <a:lnTo>
                  <a:pt x="1668" y="564"/>
                </a:lnTo>
                <a:lnTo>
                  <a:pt x="2168" y="595"/>
                </a:lnTo>
                <a:lnTo>
                  <a:pt x="2778" y="279"/>
                </a:lnTo>
                <a:lnTo>
                  <a:pt x="3000" y="186"/>
                </a:ln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0A8"/>
              </a:gs>
              <a:gs pos="100000">
                <a:srgbClr val="008ABF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12700" y="322263"/>
            <a:ext cx="2062163" cy="444500"/>
            <a:chOff x="-8" y="203"/>
            <a:chExt cx="1299" cy="280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-8" y="203"/>
              <a:ext cx="1297" cy="281"/>
            </a:xfrm>
            <a:custGeom>
              <a:avLst/>
              <a:gdLst/>
              <a:ahLst/>
              <a:cxnLst>
                <a:cxn ang="0">
                  <a:pos x="0" y="1240"/>
                </a:cxn>
                <a:cxn ang="0">
                  <a:pos x="271" y="999"/>
                </a:cxn>
                <a:cxn ang="0">
                  <a:pos x="889" y="506"/>
                </a:cxn>
                <a:cxn ang="0">
                  <a:pos x="1573" y="480"/>
                </a:cxn>
                <a:cxn ang="0">
                  <a:pos x="2258" y="454"/>
                </a:cxn>
                <a:cxn ang="0">
                  <a:pos x="3416" y="1166"/>
                </a:cxn>
                <a:cxn ang="0">
                  <a:pos x="4107" y="1086"/>
                </a:cxn>
                <a:cxn ang="0">
                  <a:pos x="4798" y="1006"/>
                </a:cxn>
                <a:cxn ang="0">
                  <a:pos x="5383" y="226"/>
                </a:cxn>
                <a:cxn ang="0">
                  <a:pos x="5719" y="0"/>
                </a:cxn>
              </a:cxnLst>
              <a:rect l="0" t="0" r="r" b="b"/>
              <a:pathLst>
                <a:path w="5720" h="1241">
                  <a:moveTo>
                    <a:pt x="0" y="1240"/>
                  </a:moveTo>
                  <a:lnTo>
                    <a:pt x="271" y="999"/>
                  </a:lnTo>
                  <a:lnTo>
                    <a:pt x="889" y="506"/>
                  </a:lnTo>
                  <a:lnTo>
                    <a:pt x="1573" y="480"/>
                  </a:lnTo>
                  <a:lnTo>
                    <a:pt x="2258" y="454"/>
                  </a:lnTo>
                  <a:lnTo>
                    <a:pt x="3416" y="1166"/>
                  </a:lnTo>
                  <a:lnTo>
                    <a:pt x="4107" y="1086"/>
                  </a:lnTo>
                  <a:lnTo>
                    <a:pt x="4798" y="1006"/>
                  </a:lnTo>
                  <a:lnTo>
                    <a:pt x="5383" y="226"/>
                  </a:lnTo>
                  <a:lnTo>
                    <a:pt x="5719" y="0"/>
                  </a:lnTo>
                </a:path>
              </a:pathLst>
            </a:custGeom>
            <a:noFill/>
            <a:ln w="10800">
              <a:solidFill>
                <a:srgbClr val="008A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-6" y="250"/>
              <a:ext cx="1298" cy="228"/>
            </a:xfrm>
            <a:custGeom>
              <a:avLst/>
              <a:gdLst/>
              <a:ahLst/>
              <a:cxnLst>
                <a:cxn ang="0">
                  <a:pos x="0" y="1006"/>
                </a:cxn>
                <a:cxn ang="0">
                  <a:pos x="268" y="908"/>
                </a:cxn>
                <a:cxn ang="0">
                  <a:pos x="925" y="443"/>
                </a:cxn>
                <a:cxn ang="0">
                  <a:pos x="1612" y="424"/>
                </a:cxn>
                <a:cxn ang="0">
                  <a:pos x="2299" y="406"/>
                </a:cxn>
                <a:cxn ang="0">
                  <a:pos x="3436" y="964"/>
                </a:cxn>
                <a:cxn ang="0">
                  <a:pos x="4121" y="893"/>
                </a:cxn>
                <a:cxn ang="0">
                  <a:pos x="4806" y="822"/>
                </a:cxn>
                <a:cxn ang="0">
                  <a:pos x="5391" y="186"/>
                </a:cxn>
                <a:cxn ang="0">
                  <a:pos x="5724" y="0"/>
                </a:cxn>
              </a:cxnLst>
              <a:rect l="0" t="0" r="r" b="b"/>
              <a:pathLst>
                <a:path w="5725" h="1007">
                  <a:moveTo>
                    <a:pt x="0" y="1006"/>
                  </a:moveTo>
                  <a:lnTo>
                    <a:pt x="268" y="908"/>
                  </a:lnTo>
                  <a:lnTo>
                    <a:pt x="925" y="443"/>
                  </a:lnTo>
                  <a:lnTo>
                    <a:pt x="1612" y="424"/>
                  </a:lnTo>
                  <a:lnTo>
                    <a:pt x="2299" y="406"/>
                  </a:lnTo>
                  <a:lnTo>
                    <a:pt x="3436" y="964"/>
                  </a:lnTo>
                  <a:lnTo>
                    <a:pt x="4121" y="893"/>
                  </a:lnTo>
                  <a:lnTo>
                    <a:pt x="4806" y="822"/>
                  </a:lnTo>
                  <a:lnTo>
                    <a:pt x="5391" y="186"/>
                  </a:lnTo>
                  <a:lnTo>
                    <a:pt x="5724" y="0"/>
                  </a:lnTo>
                </a:path>
              </a:pathLst>
            </a:custGeom>
            <a:noFill/>
            <a:ln w="9360">
              <a:solidFill>
                <a:srgbClr val="009D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0"/>
            <a:r>
              <a:rPr lang="en-GB" smtClean="0"/>
              <a:t>Девятый уровень структурыОбразец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1"/>
            <a:r>
              <a:rPr lang="en-GB" smtClean="0"/>
              <a:t>Третий уровень</a:t>
            </a:r>
          </a:p>
          <a:p>
            <a:pPr lvl="2"/>
            <a:r>
              <a:rPr lang="en-GB" smtClean="0"/>
              <a:t>Четвертый уровень</a:t>
            </a:r>
          </a:p>
          <a:p>
            <a:pPr lvl="3"/>
            <a:r>
              <a:rPr lang="en-GB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200">
                <a:solidFill>
                  <a:srgbClr val="035C75"/>
                </a:solidFill>
                <a:latin typeface="+mn-lt"/>
              </a:defRPr>
            </a:lvl1pPr>
          </a:lstStyle>
          <a:p>
            <a:r>
              <a:rPr lang="ru-RU"/>
              <a:t>26.1.11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 sz="1200">
                <a:solidFill>
                  <a:srgbClr val="035C75"/>
                </a:solidFill>
                <a:latin typeface="+mn-lt"/>
              </a:defRPr>
            </a:lvl1pPr>
          </a:lstStyle>
          <a:p>
            <a:fld id="{B1844FCC-110B-4373-99FB-A23B1C051C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Constantia" charset="0"/>
          <a:cs typeface="Arial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26.1.11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C7BC48-B950-41F8-9098-55B9B0DE1C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44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45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hyperlink" Target="http://www.yarfoto.ru/Download_v44_1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428625"/>
            <a:ext cx="7851775" cy="3000375"/>
          </a:xfrm>
          <a:ln/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7200" b="1" dirty="0">
                <a:solidFill>
                  <a:srgbClr val="FF0000"/>
                </a:solidFill>
                <a:latin typeface="Ariston" pitchFamily="64" charset="0"/>
              </a:rPr>
              <a:t>Сложение дробей с разными знаменателями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400" dirty="0" smtClean="0">
                <a:solidFill>
                  <a:srgbClr val="04617B"/>
                </a:solidFill>
                <a:latin typeface="Monotype Corsiva" pitchFamily="64" charset="0"/>
              </a:rPr>
              <a:t>        Решите</a:t>
            </a:r>
            <a:r>
              <a:rPr lang="ru-RU" sz="5400" dirty="0">
                <a:solidFill>
                  <a:srgbClr val="04617B"/>
                </a:solidFill>
                <a:latin typeface="Times New Roman" pitchFamily="16" charset="0"/>
              </a:rPr>
              <a:t>: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785938"/>
            <a:ext cx="2857500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3286125"/>
            <a:ext cx="2286000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88" y="4286250"/>
            <a:ext cx="2214562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25" y="5500688"/>
            <a:ext cx="2143125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429000"/>
            <a:ext cx="2857500" cy="928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448175" y="703263"/>
            <a:ext cx="247650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5" y="4929188"/>
            <a:ext cx="2714625" cy="928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4448175" y="703263"/>
            <a:ext cx="247650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</a:p>
        </p:txBody>
      </p:sp>
      <p:pic>
        <p:nvPicPr>
          <p:cNvPr id="21" name="Рисунок 11" descr="учитель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3" y="428604"/>
            <a:ext cx="142876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38213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>
                <a:solidFill>
                  <a:srgbClr val="04617B"/>
                </a:solidFill>
                <a:latin typeface="Monotype Corsiva" pitchFamily="64" charset="0"/>
              </a:rPr>
              <a:t>Таблица ответов.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 smtClean="0">
              <a:solidFill>
                <a:srgbClr val="000000"/>
              </a:solidFill>
              <a:latin typeface="Constant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  <a:latin typeface="Constant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 smtClean="0">
              <a:solidFill>
                <a:srgbClr val="000000"/>
              </a:solidFill>
              <a:latin typeface="Constant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  <a:latin typeface="Constant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 smtClean="0">
              <a:solidFill>
                <a:srgbClr val="000000"/>
              </a:solidFill>
              <a:latin typeface="Constantia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400" dirty="0" smtClean="0">
                <a:solidFill>
                  <a:srgbClr val="00B050"/>
                </a:solidFill>
                <a:latin typeface="Constantia" charset="0"/>
              </a:rPr>
              <a:t>Ответ: </a:t>
            </a:r>
            <a:r>
              <a:rPr lang="ru-RU" sz="4400" dirty="0" smtClean="0">
                <a:solidFill>
                  <a:srgbClr val="002060"/>
                </a:solidFill>
                <a:latin typeface="Constantia" charset="0"/>
              </a:rPr>
              <a:t>«Алгоритм».</a:t>
            </a:r>
            <a:r>
              <a:rPr lang="ru-RU" sz="2600" dirty="0" smtClean="0">
                <a:solidFill>
                  <a:srgbClr val="002060"/>
                </a:solidFill>
                <a:latin typeface="Constantia" charset="0"/>
              </a:rPr>
              <a:t> </a:t>
            </a:r>
            <a:endParaRPr lang="ru-RU" sz="2600" dirty="0">
              <a:solidFill>
                <a:srgbClr val="002060"/>
              </a:solidFill>
              <a:latin typeface="Constantia" charset="0"/>
            </a:endParaRP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500188" y="2000250"/>
          <a:ext cx="6289675" cy="1785938"/>
        </p:xfrm>
        <a:graphic>
          <a:graphicData uri="http://schemas.openxmlformats.org/drawingml/2006/table">
            <a:tbl>
              <a:tblPr/>
              <a:tblGrid>
                <a:gridCol w="785812"/>
                <a:gridCol w="785813"/>
                <a:gridCol w="785812"/>
                <a:gridCol w="787400"/>
                <a:gridCol w="785813"/>
                <a:gridCol w="785812"/>
                <a:gridCol w="785813"/>
                <a:gridCol w="7874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cs typeface="Arial" charset="0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л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и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а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т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г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р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о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</a:tabLst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Arial" charset="0"/>
                        </a:rPr>
                        <a:t>м</a:t>
                      </a:r>
                    </a:p>
                  </a:txBody>
                  <a:tcPr marT="88056" horzOverflow="overflow">
                    <a:lnL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A5C2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C24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6446" name="Picture 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071688"/>
            <a:ext cx="285750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47" name="Picture 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75" y="2071688"/>
            <a:ext cx="4286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48" name="Picture 6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2071688"/>
            <a:ext cx="500062" cy="58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49" name="Picture 6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500" y="2071688"/>
            <a:ext cx="357188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50" name="Picture 6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3" y="2071688"/>
            <a:ext cx="42862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51" name="Picture 6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25" y="2071688"/>
            <a:ext cx="381000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52" name="Picture 6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38" y="2071688"/>
            <a:ext cx="28575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453" name="Picture 6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72313" y="2143125"/>
            <a:ext cx="357187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4384675" y="703263"/>
            <a:ext cx="376238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4448175" y="1131888"/>
            <a:ext cx="247650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4384675" y="1560513"/>
            <a:ext cx="376238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4095750" y="1989138"/>
            <a:ext cx="952500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</a:tabLst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         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4351338" y="2417763"/>
            <a:ext cx="439737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 </a:t>
            </a: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4351338" y="2846388"/>
            <a:ext cx="439737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 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4351338" y="3275013"/>
            <a:ext cx="439737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 </a:t>
            </a: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0" y="388620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>
                <a:solidFill>
                  <a:srgbClr val="04617B"/>
                </a:solidFill>
                <a:latin typeface="Calibri" charset="0"/>
              </a:rPr>
              <a:t>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0"/>
            <a:ext cx="8401050" cy="6858000"/>
          </a:xfrm>
          <a:prstGeom prst="rect">
            <a:avLst/>
          </a:prstGeom>
          <a:solidFill>
            <a:srgbClr val="FFFFFF"/>
          </a:solidFill>
          <a:ln w="25560">
            <a:solidFill>
              <a:srgbClr val="7CCA62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 </a:t>
            </a: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57438" y="214313"/>
            <a:ext cx="4429125" cy="914400"/>
          </a:xfrm>
          <a:prstGeom prst="rect">
            <a:avLst/>
          </a:prstGeom>
          <a:solidFill>
            <a:srgbClr val="FFFFFF"/>
          </a:solidFill>
          <a:ln w="25560">
            <a:solidFill>
              <a:srgbClr val="A5C24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 Чтобы сложить дроби с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разными знаменателями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надо: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357438" y="1500188"/>
            <a:ext cx="4429125" cy="714375"/>
          </a:xfrm>
          <a:prstGeom prst="rect">
            <a:avLst/>
          </a:prstGeom>
          <a:solidFill>
            <a:srgbClr val="FFFFFF"/>
          </a:solidFill>
          <a:ln w="25560">
            <a:solidFill>
              <a:srgbClr val="A5C24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dirty="0">
                <a:latin typeface="Constantia" charset="0"/>
              </a:rPr>
              <a:t>1) Найти НОК знаменателей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57438" y="2643188"/>
            <a:ext cx="4429125" cy="1071562"/>
          </a:xfrm>
          <a:prstGeom prst="rect">
            <a:avLst/>
          </a:prstGeom>
          <a:solidFill>
            <a:srgbClr val="FFFFFF"/>
          </a:solidFill>
          <a:ln w="25560">
            <a:solidFill>
              <a:srgbClr val="A5C24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2) Найти дополнительные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 множители к каждой дроби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57438" y="4071938"/>
            <a:ext cx="4429125" cy="857250"/>
          </a:xfrm>
          <a:prstGeom prst="rect">
            <a:avLst/>
          </a:prstGeom>
          <a:solidFill>
            <a:srgbClr val="FFFFFF"/>
          </a:solidFill>
          <a:ln w="25560">
            <a:solidFill>
              <a:srgbClr val="A5C24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3) Привести дроби к  одному (общему)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 знаменателю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357422" y="5429264"/>
            <a:ext cx="4429125" cy="914400"/>
          </a:xfrm>
          <a:prstGeom prst="rect">
            <a:avLst/>
          </a:prstGeom>
          <a:solidFill>
            <a:srgbClr val="FFFFFF"/>
          </a:solidFill>
          <a:ln w="25560">
            <a:solidFill>
              <a:srgbClr val="A5C24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>
                <a:latin typeface="Constantia" charset="0"/>
              </a:rPr>
              <a:t>Сложить дроби с одинаковыми знаменателями</a:t>
            </a:r>
          </a:p>
        </p:txBody>
      </p:sp>
      <p:cxnSp>
        <p:nvCxnSpPr>
          <p:cNvPr id="15368" name="AutoShape 8"/>
          <p:cNvCxnSpPr>
            <a:cxnSpLocks noChangeShapeType="1"/>
          </p:cNvCxnSpPr>
          <p:nvPr/>
        </p:nvCxnSpPr>
        <p:spPr bwMode="auto">
          <a:xfrm flipH="1">
            <a:off x="4572000" y="1142984"/>
            <a:ext cx="1587" cy="371475"/>
          </a:xfrm>
          <a:prstGeom prst="straightConnector1">
            <a:avLst/>
          </a:prstGeom>
          <a:noFill/>
          <a:ln w="9360">
            <a:solidFill>
              <a:srgbClr val="095294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9" name="AutoShape 9"/>
          <p:cNvCxnSpPr>
            <a:cxnSpLocks noChangeShapeType="1"/>
          </p:cNvCxnSpPr>
          <p:nvPr/>
        </p:nvCxnSpPr>
        <p:spPr bwMode="auto">
          <a:xfrm flipH="1">
            <a:off x="4572000" y="2214554"/>
            <a:ext cx="1587" cy="428625"/>
          </a:xfrm>
          <a:prstGeom prst="straightConnector1">
            <a:avLst/>
          </a:prstGeom>
          <a:noFill/>
          <a:ln w="9360">
            <a:solidFill>
              <a:srgbClr val="095294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0" name="AutoShape 10"/>
          <p:cNvCxnSpPr>
            <a:cxnSpLocks noChangeShapeType="1"/>
          </p:cNvCxnSpPr>
          <p:nvPr/>
        </p:nvCxnSpPr>
        <p:spPr bwMode="auto">
          <a:xfrm flipH="1">
            <a:off x="4572000" y="3714752"/>
            <a:ext cx="1587" cy="357188"/>
          </a:xfrm>
          <a:prstGeom prst="straightConnector1">
            <a:avLst/>
          </a:prstGeom>
          <a:noFill/>
          <a:ln w="9360">
            <a:solidFill>
              <a:srgbClr val="095294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1" name="AutoShape 11"/>
          <p:cNvCxnSpPr>
            <a:cxnSpLocks noChangeShapeType="1"/>
          </p:cNvCxnSpPr>
          <p:nvPr/>
        </p:nvCxnSpPr>
        <p:spPr bwMode="auto">
          <a:xfrm flipH="1">
            <a:off x="4572000" y="4929198"/>
            <a:ext cx="1588" cy="571500"/>
          </a:xfrm>
          <a:prstGeom prst="straightConnector1">
            <a:avLst/>
          </a:prstGeom>
          <a:noFill/>
          <a:ln w="9360">
            <a:solidFill>
              <a:srgbClr val="095294"/>
            </a:solidFill>
            <a:round/>
            <a:headEnd/>
            <a:tailEnd type="triangle" w="med" len="med"/>
          </a:ln>
          <a:effectLst/>
        </p:spPr>
      </p:cxnSp>
      <p:pic>
        <p:nvPicPr>
          <p:cNvPr id="13" name="Рисунок 11" descr="у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192881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СЕГОДНЯ НА УРОКЕ    Я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2800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Понял                                                 Узнал</a:t>
            </a:r>
          </a:p>
          <a:p>
            <a:pPr algn="ctr">
              <a:buNone/>
              <a:defRPr/>
            </a:pPr>
            <a:endParaRPr lang="ru-RU" sz="2800" b="1" i="1" cap="all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endParaRPr lang="ru-RU" sz="2800" b="1" i="1" cap="all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endParaRPr lang="ru-RU" sz="2800" b="1" i="1" cap="all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endParaRPr lang="ru-RU" sz="2800" b="1" i="1" cap="all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endParaRPr lang="ru-RU" sz="2800" b="1" i="1" cap="all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sz="2800" b="1" i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Удивился                                      Научился                          </a:t>
            </a:r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26.1.11</a:t>
            </a:r>
            <a:endParaRPr lang="ru-RU"/>
          </a:p>
        </p:txBody>
      </p:sp>
      <p:pic>
        <p:nvPicPr>
          <p:cNvPr id="5" name="Рисунок 4" descr="бакалав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643050"/>
            <a:ext cx="223837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8013" cy="1000132"/>
          </a:xfrm>
        </p:spPr>
        <p:txBody>
          <a:bodyPr/>
          <a:lstStyle/>
          <a:p>
            <a:pPr algn="ctr"/>
            <a:r>
              <a:rPr lang="ru-RU" sz="4400" b="1" i="1" dirty="0" smtClean="0">
                <a:solidFill>
                  <a:srgbClr val="00B0F0"/>
                </a:solidFill>
                <a:latin typeface="Georgia" pitchFamily="18" charset="0"/>
              </a:rPr>
              <a:t>Домашнее  задание: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163"/>
            <a:ext cx="8228013" cy="370841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№ 360(а, б, в), № 364.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643182"/>
            <a:ext cx="385765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643446"/>
            <a:ext cx="1928826" cy="17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64294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 dirty="0">
                <a:solidFill>
                  <a:srgbClr val="0070C0"/>
                </a:solidFill>
                <a:latin typeface="Times New Roman" pitchFamily="16" charset="0"/>
              </a:rPr>
              <a:t>Задачи: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857232"/>
            <a:ext cx="8229600" cy="57864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" charset="0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Monotype Corsiva" pitchFamily="64" charset="0"/>
              </a:rPr>
              <a:t>Создать </a:t>
            </a: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условия: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 а) для установления учащимися закономерностей выполнения действия сложения дробей с разными знаменателями;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б) для развития логического мышления через использование операций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4" charset="0"/>
              </a:rPr>
              <a:t>обобщения</a:t>
            </a: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Monotype Corsiva" pitchFamily="64" charset="0"/>
              </a:rPr>
              <a:t>и </a:t>
            </a: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синтеза;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" charset="0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Monotype Corsiva" pitchFamily="64" charset="0"/>
              </a:rPr>
              <a:t>Помочь школьникам  в совершенствовании вычислительных  навыков при </a:t>
            </a: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выполнении действий с дробями;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" charset="0"/>
              <a:buChar char="v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Monotype Corsiva" pitchFamily="64" charset="0"/>
              </a:rPr>
              <a:t>Предоставить возможность для развития </a:t>
            </a:r>
            <a:r>
              <a:rPr lang="ru-RU" sz="2800" dirty="0">
                <a:solidFill>
                  <a:srgbClr val="000000"/>
                </a:solidFill>
                <a:latin typeface="Monotype Corsiva" pitchFamily="64" charset="0"/>
              </a:rPr>
              <a:t>устной и письменной речи учащихся. 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  <a:latin typeface="Monotype Corsiva" pitchFamily="64" charset="0"/>
            </a:endParaRP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  <a:latin typeface="Monotype Corsiva" pitchFamily="6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107157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 dirty="0">
                <a:solidFill>
                  <a:srgbClr val="04617B"/>
                </a:solidFill>
                <a:latin typeface="Times New Roman" pitchFamily="16" charset="0"/>
              </a:rPr>
              <a:t>Оборудование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428737"/>
            <a:ext cx="8229600" cy="4895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Школьная доска;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Модель круга разделенного на 6  долей;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Модели прямоугольников разбитых на равные части(на 6 частей, на 8 частей, на 10 частей, на 12 частей);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Памятки с алгоритмом (на каждый стол);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Карточки для работ в группах;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Карточки для выполнения самостоятельной работы. 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      </a:t>
            </a:r>
            <a:r>
              <a:rPr lang="ru-RU" sz="4200" dirty="0">
                <a:solidFill>
                  <a:srgbClr val="FF0000"/>
                </a:solidFill>
                <a:latin typeface="Monotype Corsiva" pitchFamily="64" charset="0"/>
              </a:rPr>
              <a:t>Тип урока</a:t>
            </a:r>
            <a:r>
              <a:rPr lang="ru-RU" sz="2600" dirty="0">
                <a:solidFill>
                  <a:srgbClr val="FF0000"/>
                </a:solidFill>
                <a:latin typeface="Monotype Corsiva" pitchFamily="64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Monotype Corsiva" pitchFamily="64" charset="0"/>
              </a:rPr>
              <a:t>– </a:t>
            </a:r>
            <a:r>
              <a:rPr lang="ru-RU" sz="3600" dirty="0">
                <a:solidFill>
                  <a:srgbClr val="000000"/>
                </a:solidFill>
                <a:latin typeface="Monotype Corsiva" pitchFamily="64" charset="0"/>
              </a:rPr>
              <a:t>изучение нового материала.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71563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400">
                <a:solidFill>
                  <a:srgbClr val="04617B"/>
                </a:solidFill>
                <a:latin typeface="Monotype Corsiva" pitchFamily="64" charset="0"/>
              </a:rPr>
              <a:t>Выполни устно: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28596" y="857232"/>
            <a:ext cx="8358188" cy="531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Constantia" charset="0"/>
              </a:rPr>
              <a:t>1)</a:t>
            </a:r>
            <a:endParaRPr lang="ru-RU" sz="6500" dirty="0" smtClean="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Constantia" charset="0"/>
              </a:rPr>
              <a:t> 2) </a:t>
            </a:r>
            <a:r>
              <a:rPr lang="ru-RU" sz="3600" dirty="0" smtClean="0">
                <a:solidFill>
                  <a:srgbClr val="00B050"/>
                </a:solidFill>
                <a:latin typeface="Constantia" charset="0"/>
              </a:rPr>
              <a:t>Найдите НОК чисел.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Monotype Corsiva" pitchFamily="64" charset="0"/>
              </a:rPr>
              <a:t>5 </a:t>
            </a:r>
            <a:r>
              <a:rPr lang="ru-RU" sz="3600" dirty="0">
                <a:solidFill>
                  <a:srgbClr val="000000"/>
                </a:solidFill>
                <a:latin typeface="Monotype Corsiva" pitchFamily="64" charset="0"/>
              </a:rPr>
              <a:t>и 7;  8 и 4;  6 и 9;  12 и 18;  38 и 19;  24 и 36</a:t>
            </a:r>
            <a:r>
              <a:rPr lang="ru-RU" sz="3600" dirty="0">
                <a:solidFill>
                  <a:srgbClr val="000000"/>
                </a:solidFill>
                <a:latin typeface="Constantia" charset="0"/>
              </a:rPr>
              <a:t>.   </a:t>
            </a: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Constantia" charset="0"/>
              </a:rPr>
              <a:t>3</a:t>
            </a:r>
            <a:r>
              <a:rPr lang="ru-RU" sz="3600" dirty="0">
                <a:solidFill>
                  <a:srgbClr val="000000"/>
                </a:solidFill>
                <a:latin typeface="Constantia" charset="0"/>
              </a:rPr>
              <a:t>) </a:t>
            </a:r>
            <a:r>
              <a:rPr lang="ru-RU" sz="3600" dirty="0">
                <a:solidFill>
                  <a:srgbClr val="00B0F0"/>
                </a:solidFill>
                <a:latin typeface="Constantia" charset="0"/>
              </a:rPr>
              <a:t>Сложите дроби: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8000" dirty="0">
              <a:solidFill>
                <a:srgbClr val="00B0F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4800" dirty="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dirty="0">
                <a:solidFill>
                  <a:srgbClr val="000000"/>
                </a:solidFill>
                <a:latin typeface="Constantia" charset="0"/>
              </a:rPr>
              <a:t> 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857232"/>
            <a:ext cx="1214438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857232"/>
            <a:ext cx="1285875" cy="78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857232"/>
            <a:ext cx="12858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928670"/>
            <a:ext cx="11430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448175" y="46038"/>
            <a:ext cx="247650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384675" y="703263"/>
            <a:ext cx="376238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384675" y="1131888"/>
            <a:ext cx="376238" cy="3667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1771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28662" y="857232"/>
            <a:ext cx="285750" cy="285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500430" y="1285860"/>
            <a:ext cx="285750" cy="285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357686" y="1357298"/>
            <a:ext cx="285750" cy="285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786578" y="928670"/>
            <a:ext cx="285750" cy="2857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4714884"/>
            <a:ext cx="2643188" cy="1071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4572008"/>
            <a:ext cx="3071813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Рисунок 35" descr="школьница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285727"/>
            <a:ext cx="1428760" cy="200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>
                <a:solidFill>
                  <a:srgbClr val="04617B"/>
                </a:solidFill>
                <a:latin typeface="Times New Roman" pitchFamily="16" charset="0"/>
              </a:rPr>
              <a:t>Задача № 1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0000"/>
                </a:solidFill>
                <a:latin typeface="Monotype Corsiva" pitchFamily="64" charset="0"/>
              </a:rPr>
              <a:t>Ребята съели половину пирога и еще один 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0000"/>
                </a:solidFill>
                <a:latin typeface="Monotype Corsiva" pitchFamily="64" charset="0"/>
              </a:rPr>
              <a:t>кусочек. Сколько (какую часть) пирога съели ребята? Задачу решим  с помощью круга.</a:t>
            </a:r>
          </a:p>
        </p:txBody>
      </p:sp>
      <p:pic>
        <p:nvPicPr>
          <p:cNvPr id="4" name="Рисунок 3" descr="http://im8-tub.yandex.net/i?id=234440747-0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214290"/>
            <a:ext cx="12144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85750"/>
            <a:ext cx="8329613" cy="628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onstantia" charset="0"/>
              </a:rPr>
              <a:t>      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onstantia" charset="0"/>
              </a:rPr>
              <a:t>                                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000000"/>
                </a:solidFill>
                <a:latin typeface="Constantia" charset="0"/>
              </a:rPr>
              <a:t>             </a:t>
            </a:r>
            <a:r>
              <a:rPr lang="ru-RU" sz="2400" dirty="0" smtClean="0">
                <a:solidFill>
                  <a:srgbClr val="000000"/>
                </a:solidFill>
                <a:latin typeface="Constantia" charset="0"/>
              </a:rPr>
              <a:t>       </a:t>
            </a:r>
            <a:endParaRPr lang="ru-RU" sz="2400" dirty="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dirty="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4456113" y="1671638"/>
            <a:ext cx="3589337" cy="35861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501063" y="-207963"/>
            <a:ext cx="642937" cy="228600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>
                <a:solidFill>
                  <a:srgbClr val="FFFFFF"/>
                </a:solidFill>
                <a:latin typeface="Constantia" charset="0"/>
              </a:rPr>
              <a:t>                                                              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785794"/>
            <a:ext cx="928688" cy="1214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435475" y="180975"/>
            <a:ext cx="273050" cy="304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ru-RU" sz="1100">
                <a:solidFill>
                  <a:srgbClr val="000000"/>
                </a:solidFill>
                <a:cs typeface="Times New Roman" pitchFamily="16" charset="0"/>
              </a:rPr>
              <a:t>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855922"/>
            <a:ext cx="9144000" cy="36933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rgbClr val="FFFFFF"/>
                </a:solidFill>
                <a:latin typeface="Constantia" charset="0"/>
              </a:rPr>
              <a:t>                                                               </a:t>
            </a:r>
            <a:endParaRPr lang="ru-RU" dirty="0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71750" y="1292225"/>
            <a:ext cx="428625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b="1">
                <a:solidFill>
                  <a:srgbClr val="FFFFFF"/>
                </a:solidFill>
                <a:latin typeface="Constantia" charset="0"/>
              </a:rPr>
              <a:t> = 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28596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785813"/>
            <a:ext cx="214313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75" y="714375"/>
            <a:ext cx="714375" cy="1357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55" name="Line 15"/>
          <p:cNvSpPr>
            <a:spLocks noChangeShapeType="1"/>
          </p:cNvSpPr>
          <p:nvPr/>
        </p:nvSpPr>
        <p:spPr bwMode="auto">
          <a:xfrm flipH="1" flipV="1">
            <a:off x="7356475" y="5427663"/>
            <a:ext cx="74613" cy="7461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3714750" y="928688"/>
            <a:ext cx="5072063" cy="5072062"/>
          </a:xfrm>
          <a:prstGeom prst="ellipse">
            <a:avLst/>
          </a:prstGeom>
          <a:solidFill>
            <a:srgbClr val="FFFFFF"/>
          </a:solidFill>
          <a:ln w="28440">
            <a:solidFill>
              <a:srgbClr val="7CCA6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457700" y="1671638"/>
            <a:ext cx="3586163" cy="35861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714750" y="3465513"/>
            <a:ext cx="5072063" cy="1587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4456113" y="1671638"/>
            <a:ext cx="3589337" cy="35861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flipH="1" flipV="1">
            <a:off x="2714612" y="1278638"/>
            <a:ext cx="35719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cs typeface="Times New Roman" pitchFamily="16" charset="0"/>
              </a:rPr>
              <a:t>=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28728" y="1214422"/>
            <a:ext cx="285752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onstantia" charset="0"/>
              </a:rPr>
              <a:t>=</a:t>
            </a:r>
            <a:endParaRPr lang="ru-RU" dirty="0"/>
          </a:p>
        </p:txBody>
      </p:sp>
      <p:pic>
        <p:nvPicPr>
          <p:cNvPr id="25" name="Рисунок 11" descr="учител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357430"/>
            <a:ext cx="221457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>
                <a:solidFill>
                  <a:srgbClr val="04617B"/>
                </a:solidFill>
                <a:latin typeface="Times New Roman" pitchFamily="16" charset="0"/>
              </a:rPr>
              <a:t>Задача № 2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>
                <a:solidFill>
                  <a:srgbClr val="000000"/>
                </a:solidFill>
                <a:latin typeface="Monotype Corsiva" pitchFamily="64" charset="0"/>
              </a:rPr>
              <a:t>         Решаем с помощью прямоугольника, разбитого на равные части. Какая часть прямоугольника заштрихована.</a:t>
            </a:r>
          </a:p>
        </p:txBody>
      </p:sp>
      <p:pic>
        <p:nvPicPr>
          <p:cNvPr id="4" name="Рисунок 3" descr="http://im8-tub.yandex.net/i?id=234440747-0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357166"/>
            <a:ext cx="98107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28625" y="0"/>
            <a:ext cx="8229600" cy="591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                                                                       </a:t>
            </a: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  1)                                             </a:t>
            </a: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  </a:t>
            </a: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2)                                  </a:t>
            </a: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>
              <a:solidFill>
                <a:srgbClr val="000000"/>
              </a:solidFill>
              <a:latin typeface="Constantia" charset="0"/>
            </a:endParaRPr>
          </a:p>
          <a:p>
            <a:pPr marL="514350" indent="-512763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>
                <a:solidFill>
                  <a:srgbClr val="000000"/>
                </a:solidFill>
                <a:latin typeface="Constantia" charset="0"/>
              </a:rPr>
              <a:t>3) 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500063"/>
            <a:ext cx="1143000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428625"/>
            <a:ext cx="1143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00063"/>
            <a:ext cx="285750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40238" y="519113"/>
            <a:ext cx="263525" cy="2587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hangingPunct="1">
              <a:lnSpc>
                <a:spcPct val="100000"/>
              </a:lnSpc>
            </a:pPr>
            <a:r>
              <a:rPr lang="ru-RU" sz="110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214938" y="357188"/>
            <a:ext cx="2143125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214938" y="357188"/>
            <a:ext cx="1587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643563" y="357188"/>
            <a:ext cx="1587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072188" y="357188"/>
            <a:ext cx="1587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6500813" y="355600"/>
            <a:ext cx="1587" cy="431800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929438" y="357188"/>
            <a:ext cx="1587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786313" y="357188"/>
            <a:ext cx="428625" cy="428625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786313" y="1071563"/>
            <a:ext cx="857250" cy="500062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643563" y="1071563"/>
            <a:ext cx="1714500" cy="5000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214938" y="1071563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072188" y="10715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500813" y="1071563"/>
            <a:ext cx="1587" cy="500062"/>
          </a:xfrm>
          <a:prstGeom prst="line">
            <a:avLst/>
          </a:prstGeom>
          <a:noFill/>
          <a:ln w="381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929438" y="10715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50" y="2143125"/>
            <a:ext cx="904875" cy="1071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7375" y="2143125"/>
            <a:ext cx="1071563" cy="1071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75" y="2214563"/>
            <a:ext cx="239713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857750" y="2071688"/>
            <a:ext cx="2500313" cy="500062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7358063" y="2071688"/>
            <a:ext cx="857250" cy="5000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214938" y="2071688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5643563" y="2071688"/>
            <a:ext cx="1587" cy="50006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107113" y="2071688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6500813" y="2071688"/>
            <a:ext cx="1587" cy="50006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6929438" y="2071688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7786688" y="2071688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4857750" y="2786063"/>
            <a:ext cx="357188" cy="500062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5214938" y="2786063"/>
            <a:ext cx="3000375" cy="5000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5643563" y="2786063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6072188" y="27860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6500813" y="27860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6929438" y="27860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7358063" y="27860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7786688" y="278606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36" name="Picture 4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8688" y="4572000"/>
            <a:ext cx="100012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39" name="Picture 5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88" y="4572000"/>
            <a:ext cx="1000125" cy="928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41" name="Picture 5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50" y="4643438"/>
            <a:ext cx="2571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5072063" y="4643438"/>
            <a:ext cx="2143125" cy="5000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3786188" y="5357813"/>
            <a:ext cx="1714500" cy="500062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4" name="Rectangle 56"/>
          <p:cNvSpPr>
            <a:spLocks noChangeArrowheads="1"/>
          </p:cNvSpPr>
          <p:nvPr/>
        </p:nvSpPr>
        <p:spPr bwMode="auto">
          <a:xfrm>
            <a:off x="3786188" y="4643438"/>
            <a:ext cx="1285875" cy="500062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5" name="Rectangle 57"/>
          <p:cNvSpPr>
            <a:spLocks noChangeArrowheads="1"/>
          </p:cNvSpPr>
          <p:nvPr/>
        </p:nvSpPr>
        <p:spPr bwMode="auto">
          <a:xfrm>
            <a:off x="5500688" y="5357813"/>
            <a:ext cx="1714500" cy="5000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5072063" y="4643438"/>
            <a:ext cx="1587" cy="50006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5072063" y="5357813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 flipV="1">
            <a:off x="5500688" y="4641850"/>
            <a:ext cx="1587" cy="503238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5500688" y="535781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214813" y="5357813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6357938" y="4643438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6786563" y="4643438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6357938" y="535781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7215188" y="4643438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5929313" y="535781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4643438" y="5357813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5929313" y="4643438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4214813" y="4643438"/>
            <a:ext cx="1587" cy="5000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9" name="Freeform 71"/>
          <p:cNvSpPr>
            <a:spLocks noChangeArrowheads="1"/>
          </p:cNvSpPr>
          <p:nvPr/>
        </p:nvSpPr>
        <p:spPr bwMode="auto">
          <a:xfrm>
            <a:off x="4572000" y="4643438"/>
            <a:ext cx="15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V="1">
            <a:off x="4643438" y="4641850"/>
            <a:ext cx="1587" cy="5032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>
            <a:off x="6786563" y="5357813"/>
            <a:ext cx="1587" cy="500062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10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10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229600" cy="9286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5000" dirty="0">
                <a:solidFill>
                  <a:srgbClr val="04617B"/>
                </a:solidFill>
                <a:latin typeface="Times New Roman" pitchFamily="16" charset="0"/>
              </a:rPr>
              <a:t>  </a:t>
            </a:r>
            <a:r>
              <a:rPr lang="ru-RU" sz="5000" dirty="0" smtClean="0">
                <a:solidFill>
                  <a:srgbClr val="04617B"/>
                </a:solidFill>
                <a:latin typeface="Times New Roman" pitchFamily="16" charset="0"/>
              </a:rPr>
              <a:t>   </a:t>
            </a:r>
            <a:r>
              <a:rPr lang="ru-RU" sz="4400" dirty="0" smtClean="0">
                <a:solidFill>
                  <a:srgbClr val="04617B"/>
                </a:solidFill>
                <a:latin typeface="Times New Roman" pitchFamily="16" charset="0"/>
              </a:rPr>
              <a:t>Решите</a:t>
            </a:r>
            <a:r>
              <a:rPr lang="ru-RU" sz="4400" dirty="0">
                <a:solidFill>
                  <a:srgbClr val="04617B"/>
                </a:solidFill>
                <a:latin typeface="Times New Roman" pitchFamily="16" charset="0"/>
              </a:rPr>
              <a:t>: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357313"/>
            <a:ext cx="8229600" cy="496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Constantia" charset="0"/>
              </a:rPr>
              <a:t> а)                                               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 smtClean="0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Constantia" charset="0"/>
              </a:rPr>
              <a:t>б</a:t>
            </a:r>
            <a:r>
              <a:rPr lang="ru-RU" sz="2600" dirty="0">
                <a:solidFill>
                  <a:srgbClr val="000000"/>
                </a:solidFill>
                <a:latin typeface="Constantia" charset="0"/>
              </a:rPr>
              <a:t>)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dirty="0">
                <a:solidFill>
                  <a:srgbClr val="000000"/>
                </a:solidFill>
                <a:latin typeface="Constantia" charset="0"/>
              </a:rPr>
              <a:t>                                               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1785938"/>
            <a:ext cx="1214437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8" y="1714500"/>
            <a:ext cx="1357312" cy="1071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1714500"/>
            <a:ext cx="428625" cy="1071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3786190"/>
            <a:ext cx="1285875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3714752"/>
            <a:ext cx="1143000" cy="121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3714752"/>
            <a:ext cx="325437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357688" y="1500188"/>
            <a:ext cx="1857375" cy="428625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143625" y="1500188"/>
            <a:ext cx="2571750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4357688" y="2143125"/>
            <a:ext cx="2214562" cy="500063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572250" y="2143125"/>
            <a:ext cx="2143125" cy="5000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715000" y="2143125"/>
            <a:ext cx="1588" cy="5000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5715000" y="1498600"/>
            <a:ext cx="1588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572250" y="150018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143625" y="2143125"/>
            <a:ext cx="1588" cy="5000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786313" y="2143125"/>
            <a:ext cx="1587" cy="5000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000875" y="1500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7429500" y="1500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5286375" y="150018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286375" y="2143125"/>
            <a:ext cx="1588" cy="5000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858125" y="1500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8286750" y="1500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4786313" y="1500188"/>
            <a:ext cx="1587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7000875" y="2143125"/>
            <a:ext cx="1588" cy="500063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7429500" y="2143125"/>
            <a:ext cx="1588" cy="500063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7858125" y="2143125"/>
            <a:ext cx="1588" cy="500063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8286750" y="2141538"/>
            <a:ext cx="1588" cy="503237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286125" y="5214938"/>
            <a:ext cx="3857625" cy="428625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286125" y="6072188"/>
            <a:ext cx="857250" cy="428625"/>
          </a:xfrm>
          <a:prstGeom prst="rect">
            <a:avLst/>
          </a:prstGeom>
          <a:solidFill>
            <a:srgbClr val="10CF9B"/>
          </a:solidFill>
          <a:ln w="25560">
            <a:solidFill>
              <a:srgbClr val="0B997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4572000" y="5214938"/>
            <a:ext cx="1588" cy="42862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3714750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4143375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5000625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5429250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V="1">
            <a:off x="5857875" y="5213350"/>
            <a:ext cx="1588" cy="43180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6286500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6715125" y="521493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3714750" y="6072188"/>
            <a:ext cx="1588" cy="4286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7143750" y="5214938"/>
            <a:ext cx="1285875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7572375" y="521493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8001000" y="521493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4143375" y="6072188"/>
            <a:ext cx="4286250" cy="4286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>
            <a:off x="4572000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>
            <a:off x="5000625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>
            <a:off x="5429250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>
            <a:off x="5857875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>
            <a:off x="6286500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6715125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7143750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 flipV="1">
            <a:off x="7572375" y="6070600"/>
            <a:ext cx="1588" cy="431800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>
            <a:off x="8001000" y="6072188"/>
            <a:ext cx="1588" cy="428625"/>
          </a:xfrm>
          <a:prstGeom prst="line">
            <a:avLst/>
          </a:prstGeom>
          <a:noFill/>
          <a:ln w="9360">
            <a:solidFill>
              <a:srgbClr val="095294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onstantia"/>
        <a:ea typeface=""/>
        <a:cs typeface="Arial"/>
      </a:majorFont>
      <a:minorFont>
        <a:latin typeface="Constanti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Сложение дробей с разными знаменателями </Template>
  <TotalTime>48</TotalTime>
  <Words>350</Words>
  <Application>Microsoft Office PowerPoint</Application>
  <PresentationFormat>Экран (4:3)</PresentationFormat>
  <Paragraphs>151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Бумажная</vt:lpstr>
      <vt:lpstr>Сложение дробей с разными знаменателями</vt:lpstr>
      <vt:lpstr>Задачи:</vt:lpstr>
      <vt:lpstr>Оборудование</vt:lpstr>
      <vt:lpstr>Выполни устно:</vt:lpstr>
      <vt:lpstr>Задача № 1</vt:lpstr>
      <vt:lpstr>Слайд 6</vt:lpstr>
      <vt:lpstr>Задача № 2</vt:lpstr>
      <vt:lpstr>Слайд 8</vt:lpstr>
      <vt:lpstr>     Решите:</vt:lpstr>
      <vt:lpstr>        Решите:</vt:lpstr>
      <vt:lpstr>Таблица ответов.</vt:lpstr>
      <vt:lpstr> </vt:lpstr>
      <vt:lpstr>СЕГОДНЯ НА УРОКЕ    Я…</vt:lpstr>
      <vt:lpstr>Домашнее  задание: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дробей с разными знаменателями</dc:title>
  <dc:creator>Admin</dc:creator>
  <cp:lastModifiedBy>User</cp:lastModifiedBy>
  <cp:revision>8</cp:revision>
  <cp:lastPrinted>1601-01-01T00:00:00Z</cp:lastPrinted>
  <dcterms:created xsi:type="dcterms:W3CDTF">2011-01-26T15:33:14Z</dcterms:created>
  <dcterms:modified xsi:type="dcterms:W3CDTF">2017-09-05T09:03:20Z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457689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