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61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5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F7826-D053-4E98-A141-8BEA6547EDC9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A3B0-4B64-40C6-AC2E-0693C580CA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F7826-D053-4E98-A141-8BEA6547EDC9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A3B0-4B64-40C6-AC2E-0693C580CA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F7826-D053-4E98-A141-8BEA6547EDC9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A3B0-4B64-40C6-AC2E-0693C580CA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F7826-D053-4E98-A141-8BEA6547EDC9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A3B0-4B64-40C6-AC2E-0693C580CA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F7826-D053-4E98-A141-8BEA6547EDC9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A3B0-4B64-40C6-AC2E-0693C580CA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F7826-D053-4E98-A141-8BEA6547EDC9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A3B0-4B64-40C6-AC2E-0693C580CA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F7826-D053-4E98-A141-8BEA6547EDC9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A3B0-4B64-40C6-AC2E-0693C580CA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F7826-D053-4E98-A141-8BEA6547EDC9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A3B0-4B64-40C6-AC2E-0693C580CA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F7826-D053-4E98-A141-8BEA6547EDC9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A3B0-4B64-40C6-AC2E-0693C580CA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F7826-D053-4E98-A141-8BEA6547EDC9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A3B0-4B64-40C6-AC2E-0693C580CA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F7826-D053-4E98-A141-8BEA6547EDC9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A3B0-4B64-40C6-AC2E-0693C580CAAB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8DF7826-D053-4E98-A141-8BEA6547EDC9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22EA3B0-4B64-40C6-AC2E-0693C580CAA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9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9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9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9.xml" Type="http://schemas.openxmlformats.org/officeDocument/2006/relationships/slideLayout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8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9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9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8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8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9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9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5733256"/>
            <a:ext cx="7117180" cy="861420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Book Antiqua" pitchFamily="18" charset="0"/>
              </a:rPr>
              <a:t>Составила учитель математики школы-интерната № 1 ОАО «РЖД» Рура Т.Н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696744" cy="515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8739" y="2551837"/>
            <a:ext cx="916148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РЕШЕНИЕ </a:t>
            </a:r>
          </a:p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ЗАДАЧ </a:t>
            </a:r>
          </a:p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НА 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«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СУХОЕ ВЕЩЕСТВО» 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92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4239309" cy="2095648"/>
          </a:xfrm>
        </p:spPr>
        <p:txBody>
          <a:bodyPr/>
          <a:lstStyle/>
          <a:p>
            <a:r>
              <a:rPr dirty="0" lang="ru-RU" smtClean="0"/>
              <a:t>Решение:</a:t>
            </a:r>
            <a:endParaRPr dirty="0" lang="ru-RU"/>
          </a:p>
        </p:txBody>
      </p:sp>
      <p:sp>
        <p:nvSpPr>
          <p:cNvPr id="3" name="Текст 2"/>
          <p:cNvSpPr>
            <a:spLocks noGrp="1"/>
          </p:cNvSpPr>
          <p:nvPr>
            <p:ph idx="2" sz="half" type="body"/>
          </p:nvPr>
        </p:nvSpPr>
        <p:spPr>
          <a:xfrm>
            <a:off x="251520" y="2500312"/>
            <a:ext cx="4239309" cy="2872904"/>
          </a:xfrm>
        </p:spPr>
        <p:txBody>
          <a:bodyPr>
            <a:noAutofit/>
          </a:bodyPr>
          <a:lstStyle/>
          <a:p>
            <a:r>
              <a:rPr dirty="0" lang="ru-RU" smtClean="0" sz="2000">
                <a:solidFill>
                  <a:srgbClr val="FFFF00"/>
                </a:solidFill>
              </a:rPr>
              <a:t>Масса сухого вещества в  13.5 кг винограда составляет 1,35  кг. </a:t>
            </a:r>
          </a:p>
          <a:p>
            <a:endParaRPr dirty="0" lang="ru-RU" sz="2000"/>
          </a:p>
          <a:p>
            <a:r>
              <a:rPr dirty="0" lang="ru-RU" smtClean="0" sz="2000">
                <a:solidFill>
                  <a:schemeClr val="accent6">
                    <a:lumMod val="60000"/>
                    <a:lumOff val="40000"/>
                  </a:schemeClr>
                </a:solidFill>
              </a:rPr>
              <a:t>1,35     -45%</a:t>
            </a:r>
          </a:p>
          <a:p>
            <a:r>
              <a:rPr dirty="0" lang="ru-RU" smtClean="0" sz="2000">
                <a:solidFill>
                  <a:schemeClr val="accent6">
                    <a:lumMod val="60000"/>
                    <a:lumOff val="40000"/>
                  </a:schemeClr>
                </a:solidFill>
              </a:rPr>
              <a:t>Х кг        100%</a:t>
            </a:r>
          </a:p>
          <a:p>
            <a:r>
              <a:rPr dirty="0" lang="ru-RU" smtClean="0" sz="2000">
                <a:solidFill>
                  <a:srgbClr val="FFFF00"/>
                </a:solidFill>
              </a:rPr>
              <a:t>Х=1,35*100:45 = 3 (кг)</a:t>
            </a:r>
          </a:p>
          <a:p>
            <a:endParaRPr dirty="0" lang="ru-RU" sz="2000"/>
          </a:p>
          <a:p>
            <a:r>
              <a:rPr dirty="0" lang="ru-RU" smtClean="0" sz="2000">
                <a:solidFill>
                  <a:srgbClr val="FF0000"/>
                </a:solidFill>
              </a:rPr>
              <a:t>Ответ: из  13,5 кг винограда получится 3 кг изюма</a:t>
            </a:r>
            <a:endParaRPr dirty="0" lang="ru-RU" sz="200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-1"/>
            <a:ext cx="4427984" cy="3159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Grp="1"/>
          </p:cNvPicPr>
          <p:nvPr>
            <p:ph idx="14" sz="quarter" type="pic"/>
          </p:nvPr>
        </p:nvPicPr>
        <p:blipFill>
          <a:blip r:embed="rId3"/>
          <a:stretch>
            <a:fillRect/>
          </a:stretch>
        </p:blipFill>
        <p:spPr>
          <a:xfrm>
            <a:off x="4648770" y="3395360"/>
            <a:ext cx="45624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540619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879" y="116632"/>
            <a:ext cx="3481387" cy="144016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Рассуждаем  так же 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94799" y="1844824"/>
            <a:ext cx="4201467" cy="2160240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>
                <a:solidFill>
                  <a:srgbClr val="FFFF00"/>
                </a:solidFill>
                <a:latin typeface="Bookman Old Style" pitchFamily="18" charset="0"/>
              </a:rPr>
              <a:t>18  кг  - 45%</a:t>
            </a:r>
          </a:p>
          <a:p>
            <a:r>
              <a:rPr lang="ru-RU" sz="8000" dirty="0" smtClean="0">
                <a:solidFill>
                  <a:srgbClr val="FFFF00"/>
                </a:solidFill>
                <a:latin typeface="Bookman Old Style" pitchFamily="18" charset="0"/>
              </a:rPr>
              <a:t>Х кг -     100%</a:t>
            </a:r>
          </a:p>
          <a:p>
            <a:endParaRPr lang="ru-RU" sz="8000" dirty="0">
              <a:solidFill>
                <a:srgbClr val="FFFF00"/>
              </a:solidFill>
              <a:latin typeface="Bookman Old Style" pitchFamily="18" charset="0"/>
            </a:endParaRPr>
          </a:p>
          <a:p>
            <a:r>
              <a:rPr lang="ru-RU" sz="8000" dirty="0" smtClean="0">
                <a:solidFill>
                  <a:srgbClr val="FFFF00"/>
                </a:solidFill>
                <a:latin typeface="Bookman Old Style" pitchFamily="18" charset="0"/>
              </a:rPr>
              <a:t>Х=18*100: 45 = 40 (кг) </a:t>
            </a:r>
          </a:p>
          <a:p>
            <a:endParaRPr lang="ru-RU" sz="5100" dirty="0">
              <a:solidFill>
                <a:srgbClr val="FFFF00"/>
              </a:solidFill>
              <a:latin typeface="Bookman Old Style" pitchFamily="18" charset="0"/>
            </a:endParaRPr>
          </a:p>
          <a:p>
            <a:endParaRPr lang="ru-RU" sz="5100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r>
              <a:rPr lang="ru-RU" sz="11200" dirty="0" smtClean="0">
                <a:solidFill>
                  <a:srgbClr val="FF0000"/>
                </a:solidFill>
                <a:latin typeface="Bookman Old Style" pitchFamily="18" charset="0"/>
              </a:rPr>
              <a:t>Ответ</a:t>
            </a:r>
            <a:r>
              <a:rPr lang="ru-RU" sz="11200" dirty="0" smtClean="0">
                <a:solidFill>
                  <a:srgbClr val="FFFF00"/>
                </a:solidFill>
                <a:latin typeface="Bookman Old Style" pitchFamily="18" charset="0"/>
              </a:rPr>
              <a:t>: чтоб получить 18 кг изюма, нужно  взять 40 кг свежего винограда </a:t>
            </a:r>
            <a:endParaRPr lang="ru-RU" sz="11200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sz="quarter" idx="14"/>
          </p:nvPr>
        </p:nvSpPr>
        <p:spPr/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566" y="987117"/>
            <a:ext cx="4746104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2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2952328" cy="6480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Задачи для самостоятельного  решения </a:t>
            </a:r>
            <a:endParaRPr lang="ru-RU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83568" y="5013176"/>
            <a:ext cx="8100392" cy="1548680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FFC000"/>
                </a:solidFill>
                <a:latin typeface="Bookman Old Style" pitchFamily="18" charset="0"/>
              </a:rPr>
              <a:t>На столе лежал расколотый арбуз массой 10кг, содержащий 99% воды. Через некоторое время часть воды испарилась, и </a:t>
            </a:r>
            <a:r>
              <a:rPr lang="ru-RU" sz="2000" dirty="0" err="1">
                <a:solidFill>
                  <a:srgbClr val="FFC000"/>
                </a:solidFill>
                <a:latin typeface="Bookman Old Style" pitchFamily="18" charset="0"/>
              </a:rPr>
              <a:t>ее</a:t>
            </a:r>
            <a:r>
              <a:rPr lang="ru-RU" sz="2000" dirty="0">
                <a:solidFill>
                  <a:srgbClr val="FFC000"/>
                </a:solidFill>
                <a:latin typeface="Bookman Old Style" pitchFamily="18" charset="0"/>
              </a:rPr>
              <a:t> процентное содержание в арбузе </a:t>
            </a:r>
            <a:r>
              <a:rPr lang="ru-RU" sz="2000" dirty="0" smtClean="0">
                <a:solidFill>
                  <a:srgbClr val="FFC000"/>
                </a:solidFill>
                <a:latin typeface="Bookman Old Style" pitchFamily="18" charset="0"/>
              </a:rPr>
              <a:t>понизилось </a:t>
            </a:r>
            <a:r>
              <a:rPr lang="ru-RU" sz="2000" dirty="0">
                <a:solidFill>
                  <a:srgbClr val="FFC000"/>
                </a:solidFill>
                <a:latin typeface="Bookman Old Style" pitchFamily="18" charset="0"/>
              </a:rPr>
              <a:t>до 96%. Найдите новую массу арбуза</a:t>
            </a:r>
            <a:endParaRPr lang="ru-RU" sz="2000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sz="quarter" idx="14"/>
          </p:nvPr>
        </p:nvSpPr>
        <p:spPr/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398" y="-171400"/>
            <a:ext cx="6096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650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0,1 кг –      4%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х кг        -   100%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009442" y="3573016"/>
            <a:ext cx="3562558" cy="2232248"/>
          </a:xfrm>
        </p:spPr>
        <p:txBody>
          <a:bodyPr/>
          <a:lstStyle/>
          <a:p>
            <a:r>
              <a:rPr lang="ru-RU" dirty="0" smtClean="0"/>
              <a:t> 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Х=0,1*100:4 = 2, 5 кг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sz="quarter" idx="14"/>
          </p:nvPr>
        </p:nvSpPr>
        <p:spPr/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104" y="1052736"/>
            <a:ext cx="4778896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043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2362205"/>
              </p:ext>
            </p:extLst>
          </p:nvPr>
        </p:nvGraphicFramePr>
        <p:xfrm>
          <a:off x="2123728" y="2924944"/>
          <a:ext cx="6624735" cy="35845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2555"/>
                <a:gridCol w="1209733"/>
                <a:gridCol w="1411357"/>
                <a:gridCol w="1310545"/>
                <a:gridCol w="1310545"/>
              </a:tblGrid>
              <a:tr h="1193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Вещество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53" marR="40053" marT="40053" marB="400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Масса вещества (кг)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53" marR="40053" marT="40053" marB="400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Процентное содержание воды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53" marR="40053" marT="40053" marB="400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Процентное содержание сухого вещества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53" marR="40053" marT="40053" marB="400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Масса сухого вещества (кг)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53" marR="40053" marT="40053" marB="40053"/>
                </a:tc>
              </a:tr>
              <a:tr h="942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Свежий арбуз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53" marR="40053" marT="40053" marB="400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53" marR="40053" marT="40053" marB="400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99%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53" marR="40053" marT="40053" marB="400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53" marR="40053" marT="40053" marB="400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0,1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53" marR="40053" marT="40053" marB="40053"/>
                </a:tc>
              </a:tr>
              <a:tr h="1448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“Высохший” арбуз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53" marR="40053" marT="40053" marB="400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х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53" marR="40053" marT="40053" marB="400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96%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53" marR="40053" marT="40053" marB="400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4%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53" marR="40053" marT="40053" marB="400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0,04х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53" marR="40053" marT="40053" marB="40053"/>
                </a:tc>
              </a:tr>
            </a:tbl>
          </a:graphicData>
        </a:graphic>
      </p:graphicFrame>
      <p:sp>
        <p:nvSpPr>
          <p:cNvPr id="6" name="Rectangle 1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3779912" y="211576"/>
            <a:ext cx="468052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Решение: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0,04х = 0,1,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 = 2,5.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07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2069" y="1916832"/>
            <a:ext cx="94430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Спасибо за внимание!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6175"/>
            <a:ext cx="4743450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803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476672"/>
            <a:ext cx="3481387" cy="108012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Bookman Old Style" pitchFamily="18" charset="0"/>
              </a:rPr>
              <a:t>Задача 1</a:t>
            </a:r>
            <a:endParaRPr lang="ru-RU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23528" y="1628800"/>
            <a:ext cx="4201467" cy="3744416"/>
          </a:xfrm>
        </p:spPr>
        <p:txBody>
          <a:bodyPr>
            <a:noAutofit/>
          </a:bodyPr>
          <a:lstStyle/>
          <a:p>
            <a:pPr marL="342900" lvl="0" indent="-342900">
              <a:buClr>
                <a:prstClr val="black">
                  <a:lumMod val="75000"/>
                  <a:lumOff val="25000"/>
                </a:prstClr>
              </a:buClr>
              <a:buFont typeface="Wingdings 2" charset="2"/>
              <a:buChar char=""/>
            </a:pPr>
            <a:r>
              <a:rPr lang="ru-RU" sz="2800" b="1" dirty="0">
                <a:solidFill>
                  <a:srgbClr val="FFFF00"/>
                </a:solidFill>
                <a:latin typeface="Book Antiqua" pitchFamily="18" charset="0"/>
              </a:rPr>
              <a:t>АРБУЗ ВЕСИЛ 20 КГ И ИМЕЛ ВЛАЖНОСТЬ 99 %. ПОСЛЕ ТОГО, КАК ОН «УСОХ», ЕГО ВЛАЖНОСТЬ  УМЕНЬШИЛАСЬ ДО 98%. СКОЛЬКО КГ СТАЛ ВЕСИТЬ АРБУЗ? </a:t>
            </a:r>
          </a:p>
          <a:p>
            <a:endParaRPr lang="ru-RU" sz="2800" b="1" dirty="0">
              <a:solidFill>
                <a:srgbClr val="FFFF00"/>
              </a:solidFill>
              <a:latin typeface="Book Antiqua" pitchFamily="18" charset="0"/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sz="quarter" idx="14"/>
          </p:nvPr>
        </p:nvSpPr>
        <p:spPr/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412776"/>
            <a:ext cx="3960440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66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>
                <a:solidFill>
                  <a:srgbClr val="FFFF00"/>
                </a:solidFill>
              </a:rPr>
              <a:t>Решение: </a:t>
            </a:r>
            <a:endParaRPr lang="ru-RU" u="sng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Поскольку уменьшилась влажность, арбуз потерял только воду</a:t>
            </a:r>
            <a:r>
              <a:rPr lang="ru-RU" sz="2000" b="1" dirty="0" smtClean="0"/>
              <a:t>, </a:t>
            </a:r>
            <a:r>
              <a:rPr lang="ru-RU" sz="2000" b="1" dirty="0" smtClean="0">
                <a:solidFill>
                  <a:srgbClr val="FF0000"/>
                </a:solidFill>
              </a:rPr>
              <a:t>а</a:t>
            </a: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сухого вещества в нём осталось столько же. 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Найдём 1% от 20 кг – 20*0,01 = 0,2 кг – масса «сухого вещества» в арбузе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О,2 кг составляют уже </a:t>
            </a:r>
            <a:r>
              <a:rPr lang="ru-RU" sz="2000" b="1" dirty="0" smtClean="0">
                <a:solidFill>
                  <a:srgbClr val="FF0000"/>
                </a:solidFill>
              </a:rPr>
              <a:t>2 % от новой массы арбуза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( 100-98 = 2)</a:t>
            </a:r>
            <a:r>
              <a:rPr lang="ru-RU" sz="2000" dirty="0" smtClean="0"/>
              <a:t>.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Найдём её: 0,2:2*100= 10 кг.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Ответ: арбуз стал весить </a:t>
            </a:r>
            <a:r>
              <a:rPr lang="ru-RU" sz="2000" dirty="0" smtClean="0">
                <a:solidFill>
                  <a:srgbClr val="FF0000"/>
                </a:solidFill>
              </a:rPr>
              <a:t>10 кг</a:t>
            </a:r>
          </a:p>
          <a:p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05064"/>
            <a:ext cx="3270182" cy="281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410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836712"/>
            <a:ext cx="3481387" cy="971499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Bookman Old Style" pitchFamily="18" charset="0"/>
              </a:rPr>
              <a:t>Задача 2. </a:t>
            </a:r>
            <a:endParaRPr lang="ru-RU" sz="40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9128" y="1916832"/>
            <a:ext cx="5210944" cy="194421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Свежие </a:t>
            </a:r>
            <a:r>
              <a:rPr lang="ru-RU" sz="2400" b="1" dirty="0">
                <a:latin typeface="Bookman Old Style" pitchFamily="18" charset="0"/>
              </a:rPr>
              <a:t>грибы содержат </a:t>
            </a:r>
            <a:r>
              <a:rPr lang="ru-RU" sz="2400" b="1" dirty="0">
                <a:solidFill>
                  <a:srgbClr val="FF0000"/>
                </a:solidFill>
                <a:latin typeface="Bookman Old Style" pitchFamily="18" charset="0"/>
              </a:rPr>
              <a:t>92% </a:t>
            </a:r>
            <a:r>
              <a:rPr lang="ru-RU" sz="2400" b="1" dirty="0">
                <a:latin typeface="Bookman Old Style" pitchFamily="18" charset="0"/>
              </a:rPr>
              <a:t>воды, а сухие </a:t>
            </a:r>
            <a:r>
              <a:rPr lang="ru-RU" sz="2400" b="1" dirty="0">
                <a:solidFill>
                  <a:srgbClr val="FF0000"/>
                </a:solidFill>
                <a:latin typeface="Bookman Old Style" pitchFamily="18" charset="0"/>
              </a:rPr>
              <a:t>8</a:t>
            </a:r>
            <a:r>
              <a:rPr lang="ru-RU" sz="2400" b="1" dirty="0">
                <a:latin typeface="Bookman Old Style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Bookman Old Style" pitchFamily="18" charset="0"/>
              </a:rPr>
              <a:t>%</a:t>
            </a:r>
            <a:r>
              <a:rPr lang="ru-RU" sz="2400" b="1" dirty="0">
                <a:latin typeface="Bookman Old Style" pitchFamily="18" charset="0"/>
              </a:rPr>
              <a:t>.Сколько получится сухих грибов из 23 кг свежих? </a:t>
            </a:r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Рисунок 3"/>
          <p:cNvSpPr txBox="1">
            <a:spLocks/>
          </p:cNvSpPr>
          <p:nvPr/>
        </p:nvSpPr>
        <p:spPr>
          <a:xfrm>
            <a:off x="4716016" y="1556792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32046"/>
            <a:ext cx="3923928" cy="3817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87147"/>
            <a:ext cx="5220072" cy="3035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865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606649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Решение: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1556792"/>
            <a:ext cx="7920880" cy="4376265"/>
          </a:xfrm>
        </p:spPr>
        <p:txBody>
          <a:bodyPr>
            <a:normAutofit fontScale="77500" lnSpcReduction="20000"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Найдём массу сухого вещества:</a:t>
            </a:r>
            <a:r>
              <a:rPr lang="ru-RU" sz="2400" dirty="0" smtClean="0">
                <a:latin typeface="Bookman Old Style" pitchFamily="18" charset="0"/>
              </a:rPr>
              <a:t> 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  <a:t>100% - 92% = 8%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  <a:t>23*0,08 = 1,84(кг)</a:t>
            </a:r>
          </a:p>
          <a:p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В сухих грибах «сухое вещество» составляет 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Book Antiqua" pitchFamily="18" charset="0"/>
              </a:rPr>
              <a:t>100-8 = 92%</a:t>
            </a:r>
          </a:p>
          <a:p>
            <a:r>
              <a:rPr lang="ru-RU" sz="1900" dirty="0" smtClean="0"/>
              <a:t>Составим </a:t>
            </a:r>
          </a:p>
          <a:p>
            <a:r>
              <a:rPr lang="ru-RU" sz="1900" dirty="0" smtClean="0"/>
              <a:t>пропорцию: </a:t>
            </a:r>
          </a:p>
          <a:p>
            <a:r>
              <a:rPr lang="ru-RU" sz="1900" dirty="0" smtClean="0">
                <a:solidFill>
                  <a:srgbClr val="FF0000"/>
                </a:solidFill>
              </a:rPr>
              <a:t>1,84   кг            92 %</a:t>
            </a:r>
          </a:p>
          <a:p>
            <a:r>
              <a:rPr lang="ru-RU" sz="1900" dirty="0" smtClean="0">
                <a:solidFill>
                  <a:srgbClr val="FF0000"/>
                </a:solidFill>
              </a:rPr>
              <a:t>Х кг                   100%</a:t>
            </a:r>
          </a:p>
          <a:p>
            <a:endParaRPr lang="ru-RU" sz="1900" dirty="0"/>
          </a:p>
          <a:p>
            <a:r>
              <a:rPr lang="ru-RU" sz="1900" dirty="0" smtClean="0">
                <a:solidFill>
                  <a:schemeClr val="bg2">
                    <a:lumMod val="25000"/>
                  </a:schemeClr>
                </a:solidFill>
              </a:rPr>
              <a:t>Откуда х=2 (кг)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  <a:t>Ответ: </a:t>
            </a:r>
            <a:r>
              <a:rPr lang="ru-RU" sz="2400" dirty="0" smtClean="0">
                <a:latin typeface="Bookman Old Style" pitchFamily="18" charset="0"/>
              </a:rPr>
              <a:t>из 23 кг свежих грибов получится  2 кг  сухих грибов </a:t>
            </a:r>
            <a:endParaRPr lang="ru-RU" sz="2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77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024"/>
            <a:ext cx="9144000" cy="696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188640"/>
            <a:ext cx="2660650" cy="493165"/>
          </a:xfrm>
        </p:spPr>
        <p:txBody>
          <a:bodyPr/>
          <a:lstStyle/>
          <a:p>
            <a:pPr algn="ctr"/>
            <a:r>
              <a:rPr lang="ru-RU" dirty="0" smtClean="0"/>
              <a:t>Задача 3.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rot="10800000" flipV="1">
            <a:off x="179512" y="764703"/>
            <a:ext cx="8856984" cy="867245"/>
          </a:xfrm>
        </p:spPr>
        <p:txBody>
          <a:bodyPr/>
          <a:lstStyle/>
          <a:p>
            <a:r>
              <a:rPr lang="ru-RU" dirty="0"/>
              <a:t>. </a:t>
            </a:r>
            <a:r>
              <a:rPr lang="ru-RU" sz="2000" dirty="0">
                <a:latin typeface="Bookman Old Style" pitchFamily="18" charset="0"/>
              </a:rPr>
              <a:t>Влажность свежескошенной травы </a:t>
            </a:r>
            <a:r>
              <a:rPr lang="ru-RU" sz="2000" dirty="0" smtClean="0">
                <a:latin typeface="Bookman Old Style" pitchFamily="18" charset="0"/>
              </a:rPr>
              <a:t>70</a:t>
            </a:r>
            <a:r>
              <a:rPr lang="ru-RU" sz="2000" dirty="0">
                <a:latin typeface="Bookman Old Style" pitchFamily="18" charset="0"/>
              </a:rPr>
              <a:t>%,сена </a:t>
            </a:r>
            <a:r>
              <a:rPr lang="ru-RU" sz="2000" dirty="0">
                <a:latin typeface="Bookman Old Style" pitchFamily="18" charset="0"/>
              </a:rPr>
              <a:t>2</a:t>
            </a:r>
            <a:r>
              <a:rPr lang="ru-RU" sz="2000" dirty="0" smtClean="0">
                <a:latin typeface="Bookman Old Style" pitchFamily="18" charset="0"/>
              </a:rPr>
              <a:t>0%.</a:t>
            </a:r>
            <a:r>
              <a:rPr lang="ru-RU" sz="2000" dirty="0">
                <a:latin typeface="Bookman Old Style" pitchFamily="18" charset="0"/>
              </a:rPr>
              <a:t>Сколько сена получится из одной тонны свежескошенной </a:t>
            </a:r>
            <a:r>
              <a:rPr lang="ru-RU" sz="2000" dirty="0" smtClean="0">
                <a:latin typeface="Bookman Old Style" pitchFamily="18" charset="0"/>
              </a:rPr>
              <a:t>травы?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16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512" y="18356"/>
            <a:ext cx="9179701" cy="6845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4504" y="5445224"/>
            <a:ext cx="9106169" cy="139999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ookman Old Style" pitchFamily="18" charset="0"/>
              </a:rPr>
              <a:t>В 1  Тонне свежескошенной травы  содержится 300 кг «сухого вещества» </a:t>
            </a:r>
            <a:endParaRPr lang="ru-RU" sz="3200" dirty="0">
              <a:solidFill>
                <a:schemeClr val="accent6">
                  <a:lumMod val="40000"/>
                  <a:lumOff val="60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75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3879269" cy="1728192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Bookman Old Style" pitchFamily="18" charset="0"/>
              </a:rPr>
              <a:t>В сене же эти 300 кг составляют уже  80 % от общей массы </a:t>
            </a:r>
            <a:endParaRPr lang="ru-RU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827584" y="2564904"/>
            <a:ext cx="3697411" cy="3744416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sz="2800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3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00 кг     80%</a:t>
            </a:r>
          </a:p>
          <a:p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Х кг          100%</a:t>
            </a:r>
          </a:p>
          <a:p>
            <a:endParaRPr lang="ru-RU" sz="2800" dirty="0">
              <a:solidFill>
                <a:schemeClr val="accent6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  <a:p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Х=300*100:80=375(кг)</a:t>
            </a:r>
          </a:p>
          <a:p>
            <a:endParaRPr lang="ru-RU" sz="2800" dirty="0">
              <a:solidFill>
                <a:schemeClr val="accent6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  <a:p>
            <a:r>
              <a:rPr lang="ru-RU" sz="2800" dirty="0" smtClean="0">
                <a:solidFill>
                  <a:srgbClr val="FF0000"/>
                </a:solidFill>
                <a:latin typeface="Bookman Old Style" pitchFamily="18" charset="0"/>
              </a:rPr>
              <a:t>Ответ 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: из 1 тонны свежей травы получится 375 кг сена</a:t>
            </a:r>
            <a:endParaRPr lang="ru-RU" sz="2800" dirty="0">
              <a:solidFill>
                <a:schemeClr val="accent6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sz="quarter" idx="14"/>
          </p:nvPr>
        </p:nvSpPr>
        <p:spPr/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337" y="1772816"/>
            <a:ext cx="3721596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659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10499"/>
            <a:ext cx="3481387" cy="111325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Задача 4. 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9552" y="4846340"/>
            <a:ext cx="7920880" cy="218306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FFFF00"/>
                </a:solidFill>
                <a:latin typeface="Bookman Old Style" pitchFamily="18" charset="0"/>
              </a:rPr>
              <a:t>Свежий виноград содержит 90% воды, а изюм – 55%. Сколько изюма получится из 13,5кг винограда? Сколько винограда надо взять, чтобы получить </a:t>
            </a:r>
            <a:r>
              <a:rPr lang="ru-RU" sz="2400" dirty="0" smtClean="0">
                <a:solidFill>
                  <a:srgbClr val="FFFF00"/>
                </a:solidFill>
                <a:latin typeface="Bookman Old Style" pitchFamily="18" charset="0"/>
              </a:rPr>
              <a:t>18  кг </a:t>
            </a:r>
            <a:r>
              <a:rPr lang="ru-RU" sz="2400" dirty="0">
                <a:solidFill>
                  <a:srgbClr val="FFFF00"/>
                </a:solidFill>
                <a:latin typeface="Bookman Old Style" pitchFamily="18" charset="0"/>
              </a:rPr>
              <a:t>изюма?</a:t>
            </a:r>
          </a:p>
          <a:p>
            <a:endParaRPr lang="ru-RU" sz="2400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sz="quarter" idx="14"/>
          </p:nvPr>
        </p:nvSpPr>
        <p:spPr/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951" y="260648"/>
            <a:ext cx="6330280" cy="4585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643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127</TotalTime>
  <Words>473</Words>
  <Application>Microsoft Office PowerPoint</Application>
  <PresentationFormat>Экран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Spring</vt:lpstr>
      <vt:lpstr>Презентация PowerPoint</vt:lpstr>
      <vt:lpstr>Задача 1</vt:lpstr>
      <vt:lpstr>Решение: </vt:lpstr>
      <vt:lpstr>Задача 2. </vt:lpstr>
      <vt:lpstr>Решение: </vt:lpstr>
      <vt:lpstr>Задача 3. </vt:lpstr>
      <vt:lpstr>Презентация PowerPoint</vt:lpstr>
      <vt:lpstr>В сене же эти 300 кг составляют уже  80 % от общей массы </vt:lpstr>
      <vt:lpstr>Задача 4. </vt:lpstr>
      <vt:lpstr>Решение:</vt:lpstr>
      <vt:lpstr>Рассуждаем  так же </vt:lpstr>
      <vt:lpstr>Задачи для самостоятельного  решения </vt:lpstr>
      <vt:lpstr> 0,1 кг –      4%  х кг        -   100%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Александр</cp:lastModifiedBy>
  <cp:revision>15</cp:revision>
  <dcterms:created xsi:type="dcterms:W3CDTF">2012-03-22T02:48:25Z</dcterms:created>
  <dcterms:modified xsi:type="dcterms:W3CDTF">2012-03-22T12:33:19Z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900704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D6.1.2</vt:lpwstr>
  </property>
</Properties>
</file>