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772400" cy="201622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Этническое происхождение сибирских татар</a:t>
            </a:r>
            <a:endParaRPr lang="ru-RU" sz="48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870286"/>
            <a:ext cx="3524944" cy="148701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  <a:t>Выполнила:</a:t>
            </a:r>
            <a:b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  <a:t>студентка 2 курса</a:t>
            </a:r>
            <a:b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  <a:t>группы ПД-278</a:t>
            </a:r>
            <a:b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anose="02040604050505020304" pitchFamily="18" charset="0"/>
              </a:rPr>
              <a:t>Власова Валерия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316" y="6273223"/>
            <a:ext cx="1943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Century Schoolbook" panose="02040604050505020304" pitchFamily="18" charset="0"/>
              </a:rPr>
              <a:t>г</a:t>
            </a:r>
            <a:r>
              <a:rPr lang="ru-RU" sz="1600" dirty="0" smtClean="0">
                <a:latin typeface="Century Schoolbook" panose="02040604050505020304" pitchFamily="18" charset="0"/>
              </a:rPr>
              <a:t>. Новый Уренгой</a:t>
            </a:r>
            <a:br>
              <a:rPr lang="ru-RU" sz="1600" dirty="0" smtClean="0">
                <a:latin typeface="Century Schoolbook" panose="02040604050505020304" pitchFamily="18" charset="0"/>
              </a:rPr>
            </a:br>
            <a:r>
              <a:rPr lang="ru-RU" sz="1600" dirty="0" smtClean="0">
                <a:latin typeface="Century Schoolbook" panose="02040604050505020304" pitchFamily="18" charset="0"/>
              </a:rPr>
              <a:t>2019 год</a:t>
            </a:r>
            <a:endParaRPr lang="ru-RU" sz="1600" dirty="0"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1116" y="147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Century Schoolbook" panose="02040604050505020304" pitchFamily="18" charset="0"/>
              </a:rPr>
              <a:t>Новоуренгойский филиал </a:t>
            </a:r>
            <a:br>
              <a:rPr lang="ru-RU" sz="1600" dirty="0" smtClean="0">
                <a:latin typeface="Century Schoolbook" panose="02040604050505020304" pitchFamily="18" charset="0"/>
              </a:rPr>
            </a:br>
            <a:r>
              <a:rPr lang="ru-RU" sz="1600" dirty="0" smtClean="0">
                <a:latin typeface="Century Schoolbook" panose="02040604050505020304" pitchFamily="18" charset="0"/>
              </a:rPr>
              <a:t>Профессионального образовательного учреждения</a:t>
            </a:r>
            <a:br>
              <a:rPr lang="ru-RU" sz="1600" dirty="0" smtClean="0">
                <a:latin typeface="Century Schoolbook" panose="02040604050505020304" pitchFamily="18" charset="0"/>
              </a:rPr>
            </a:br>
            <a:r>
              <a:rPr lang="ru-RU" sz="1600" dirty="0" smtClean="0">
                <a:latin typeface="Century Schoolbook" panose="02040604050505020304" pitchFamily="18" charset="0"/>
              </a:rPr>
              <a:t>«Уральский региональный колледж»</a:t>
            </a:r>
            <a:endParaRPr lang="ru-RU" sz="1600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2448272" cy="1937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232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7288" cy="9989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Кто такие сибирские татары?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5184576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u="sng" dirty="0">
                <a:latin typeface="Century Schoolbook" panose="02040604050505020304" pitchFamily="18" charset="0"/>
              </a:rPr>
              <a:t>Сибирские татары </a:t>
            </a:r>
            <a:r>
              <a:rPr lang="ru-RU" b="1" dirty="0">
                <a:latin typeface="Century Schoolbook" panose="02040604050505020304" pitchFamily="18" charset="0"/>
              </a:rPr>
              <a:t>– это народ в Российской Федерации. На территории Сибири больше всего представителей данного народа проживают в Кемеровской, Новосибирской, Омской, Тюменской и Томской областей. меньше их численность в Казахстане, Средней Азии и Турции. Говоря о этнических группах сибирских татар, можно отметить такие, как </a:t>
            </a:r>
            <a:r>
              <a:rPr lang="ru-RU" b="1" dirty="0" err="1">
                <a:latin typeface="Century Schoolbook" panose="02040604050505020304" pitchFamily="18" charset="0"/>
              </a:rPr>
              <a:t>тоболо</a:t>
            </a:r>
            <a:r>
              <a:rPr lang="ru-RU" b="1" dirty="0">
                <a:latin typeface="Century Schoolbook" panose="02040604050505020304" pitchFamily="18" charset="0"/>
              </a:rPr>
              <a:t> – иртышская, </a:t>
            </a:r>
            <a:r>
              <a:rPr lang="ru-RU" b="1" dirty="0" err="1">
                <a:latin typeface="Century Schoolbook" panose="02040604050505020304" pitchFamily="18" charset="0"/>
              </a:rPr>
              <a:t>барабинская</a:t>
            </a:r>
            <a:r>
              <a:rPr lang="ru-RU" b="1" dirty="0">
                <a:latin typeface="Century Schoolbook" panose="02040604050505020304" pitchFamily="18" charset="0"/>
              </a:rPr>
              <a:t> и томская.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822906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863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7288" cy="9989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Татаро-сибирский диалект</a:t>
            </a:r>
            <a:endParaRPr lang="ru-RU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96752"/>
            <a:ext cx="4752528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Century Schoolbook" panose="02040604050505020304" pitchFamily="18" charset="0"/>
              </a:rPr>
              <a:t>Владея </a:t>
            </a:r>
            <a:r>
              <a:rPr lang="ru-RU" b="1" dirty="0" err="1">
                <a:latin typeface="Century Schoolbook" panose="02040604050505020304" pitchFamily="18" charset="0"/>
              </a:rPr>
              <a:t>сибирско</a:t>
            </a:r>
            <a:r>
              <a:rPr lang="ru-RU" b="1" dirty="0">
                <a:latin typeface="Century Schoolbook" panose="02040604050505020304" pitchFamily="18" charset="0"/>
              </a:rPr>
              <a:t> – татарским языком, представители этого народа имеют и диалекты. К ним относятся : </a:t>
            </a:r>
            <a:r>
              <a:rPr lang="ru-RU" b="1" dirty="0" err="1">
                <a:latin typeface="Century Schoolbook" panose="02040604050505020304" pitchFamily="18" charset="0"/>
              </a:rPr>
              <a:t>тоболо</a:t>
            </a:r>
            <a:r>
              <a:rPr lang="ru-RU" b="1" dirty="0">
                <a:latin typeface="Century Schoolbook" panose="02040604050505020304" pitchFamily="18" charset="0"/>
              </a:rPr>
              <a:t> – иртышский, </a:t>
            </a:r>
            <a:r>
              <a:rPr lang="ru-RU" b="1" dirty="0" err="1">
                <a:latin typeface="Century Schoolbook" panose="02040604050505020304" pitchFamily="18" charset="0"/>
              </a:rPr>
              <a:t>барабинский</a:t>
            </a:r>
            <a:r>
              <a:rPr lang="ru-RU" b="1" dirty="0">
                <a:latin typeface="Century Schoolbook" panose="02040604050505020304" pitchFamily="18" charset="0"/>
              </a:rPr>
              <a:t> и томский. Среди большинства верующих – мусульмане – сунниты. Также некоторая часть сибирских татар придерживается традиционных верований. Черты уральского антропологического типа преобладают у татар сибирских.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8" y="1412776"/>
            <a:ext cx="3240360" cy="5042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44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945"/>
            <a:ext cx="8507288" cy="83965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Смешения </a:t>
            </a:r>
            <a:r>
              <a:rPr lang="ru-RU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некоторых племён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908720"/>
            <a:ext cx="5688633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Century Schoolbook" panose="02040604050505020304" pitchFamily="18" charset="0"/>
              </a:rPr>
              <a:t>Учёные указывают на тот факт, что в настоящее время этногенез татар сибирских представляется как процесс смешения некоторых племён и народностей. Среди </a:t>
            </a:r>
            <a:r>
              <a:rPr lang="ru-RU" sz="2200" b="1" dirty="0" smtClean="0">
                <a:latin typeface="Century Schoolbook" panose="02040604050505020304" pitchFamily="18" charset="0"/>
              </a:rPr>
              <a:t>них: </a:t>
            </a:r>
            <a:r>
              <a:rPr lang="ru-RU" sz="2200" b="1" dirty="0">
                <a:latin typeface="Century Schoolbook" panose="02040604050505020304" pitchFamily="18" charset="0"/>
              </a:rPr>
              <a:t>угорские, самодийские, тюркские и монгольские. Из истории известно, что проникновение тюрков осуществлялось двумя путями. Происходило это с востока – из Минусинской котловины, и с юга – из Средней Азии и Алтая. Формирования </a:t>
            </a:r>
            <a:r>
              <a:rPr lang="ru-RU" sz="2200" b="1" dirty="0" err="1">
                <a:latin typeface="Century Schoolbook" panose="02040604050505020304" pitchFamily="18" charset="0"/>
              </a:rPr>
              <a:t>тюркоязычного</a:t>
            </a:r>
            <a:r>
              <a:rPr lang="ru-RU" sz="2200" b="1" dirty="0">
                <a:latin typeface="Century Schoolbook" panose="02040604050505020304" pitchFamily="18" charset="0"/>
              </a:rPr>
              <a:t> населения в Томском </a:t>
            </a:r>
            <a:r>
              <a:rPr lang="ru-RU" sz="2200" b="1" dirty="0" err="1">
                <a:latin typeface="Century Schoolbook" panose="02040604050505020304" pitchFamily="18" charset="0"/>
              </a:rPr>
              <a:t>Приобье</a:t>
            </a:r>
            <a:r>
              <a:rPr lang="ru-RU" sz="2200" b="1" dirty="0">
                <a:latin typeface="Century Schoolbook" panose="02040604050505020304" pitchFamily="18" charset="0"/>
              </a:rPr>
              <a:t> происходило с появлением кыргызских </a:t>
            </a:r>
            <a:r>
              <a:rPr lang="ru-RU" sz="2200" b="1" dirty="0" err="1">
                <a:latin typeface="Century Schoolbook" panose="02040604050505020304" pitchFamily="18" charset="0"/>
              </a:rPr>
              <a:t>телесских</a:t>
            </a:r>
            <a:r>
              <a:rPr lang="ru-RU" sz="2200" b="1" dirty="0">
                <a:latin typeface="Century Schoolbook" panose="02040604050505020304" pitchFamily="18" charset="0"/>
              </a:rPr>
              <a:t> племён.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450" b="-4974"/>
          <a:stretch/>
        </p:blipFill>
        <p:spPr>
          <a:xfrm>
            <a:off x="194793" y="1052736"/>
            <a:ext cx="2736303" cy="282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0"/>
          <a:stretch/>
        </p:blipFill>
        <p:spPr>
          <a:xfrm>
            <a:off x="194793" y="3947996"/>
            <a:ext cx="2726609" cy="218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49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650"/>
            <a:ext cx="8507288" cy="8690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Тюменское ханство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Century Schoolbook" panose="02040604050505020304" pitchFamily="18" charset="0"/>
              </a:rPr>
              <a:t>. Сибирские татары до прихода русских в Сибирь имели своё государственное образование – Тюменское ханство с центром в </a:t>
            </a:r>
            <a:r>
              <a:rPr lang="ru-RU" sz="2200" b="1" dirty="0" err="1">
                <a:latin typeface="Century Schoolbook" panose="02040604050505020304" pitchFamily="18" charset="0"/>
              </a:rPr>
              <a:t>Чимге</a:t>
            </a:r>
            <a:r>
              <a:rPr lang="ru-RU" sz="2200" b="1" dirty="0">
                <a:latin typeface="Century Schoolbook" panose="02040604050505020304" pitchFamily="18" charset="0"/>
              </a:rPr>
              <a:t> – Туре. Это была территория современной Тюмени. Происходило это в 14 веке. Хотя до этого, как известно из исторических источников, территория, на которой жили татары сибирские, входила в государство хана Батыя. Именовалось оно Золотой ордой.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45" y="3933056"/>
            <a:ext cx="4968552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23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8690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Сибирское ханство</a:t>
            </a:r>
            <a:endParaRPr lang="ru-RU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34553"/>
            <a:ext cx="468052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latin typeface="Century Schoolbook" panose="02040604050505020304" pitchFamily="18" charset="0"/>
              </a:rPr>
              <a:t>Сибирское ханство было образовано в конце 15, начале 16 веков. Следствием этого стало возникновение новых </a:t>
            </a:r>
            <a:r>
              <a:rPr lang="ru-RU" sz="2800" b="1" dirty="0" err="1">
                <a:latin typeface="Century Schoolbook" panose="02040604050505020304" pitchFamily="18" charset="0"/>
              </a:rPr>
              <a:t>надплемённых</a:t>
            </a:r>
            <a:r>
              <a:rPr lang="ru-RU" sz="2800" b="1" dirty="0">
                <a:latin typeface="Century Schoolbook" panose="02040604050505020304" pitchFamily="18" charset="0"/>
              </a:rPr>
              <a:t> этнических общностей. И по мнению учёных, основные общности татар сибирских сложились в 14 – 16 веках.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64180"/>
            <a:ext cx="2592524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0157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8690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Э</a:t>
            </a:r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тническая </a:t>
            </a:r>
            <a:r>
              <a:rPr lang="ru-RU" sz="40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история сибирских татар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3374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Century Schoolbook" panose="02040604050505020304" pitchFamily="18" charset="0"/>
              </a:rPr>
              <a:t>Непростой была этническая история сибирских татар в рамках Русского государства. На это влияло немало факторов. Среди них : расселение на большой территории Западной Сибири. Была также и некоторая разобщённость и контакты с многими народами. Но постепенно этническая территория стабилизировалась. При наличии территориальной разобщённости сохранились связи между различными группами татар сибирских, что послужило развитию процессов консолидации.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81128"/>
            <a:ext cx="5400600" cy="194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41" y="692696"/>
            <a:ext cx="9036496" cy="8690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Спасибо за внимание!</a:t>
            </a:r>
            <a:endParaRPr lang="ru-RU" sz="54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0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Этническое происхождение сибирских татар</vt:lpstr>
      <vt:lpstr>Кто такие сибирские татары?</vt:lpstr>
      <vt:lpstr>Татаро-сибирский диалект</vt:lpstr>
      <vt:lpstr>Смешения некоторых племён</vt:lpstr>
      <vt:lpstr>Тюменское ханство</vt:lpstr>
      <vt:lpstr>Сибирское ханство</vt:lpstr>
      <vt:lpstr>Этническая история сибирских татар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Этническое происхождение сибирских татар</dc:title>
  <dc:creator>Acer</dc:creator>
  <cp:lastModifiedBy>Пользователь Windows</cp:lastModifiedBy>
  <cp:revision>4</cp:revision>
  <dcterms:created xsi:type="dcterms:W3CDTF">2019-03-31T18:46:05Z</dcterms:created>
  <dcterms:modified xsi:type="dcterms:W3CDTF">2019-03-31T19:29:52Z</dcterms:modified>
</cp:coreProperties>
</file>