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  <p:sldMasterId id="2147483827" r:id="rId2"/>
  </p:sldMasterIdLst>
  <p:sldIdLst>
    <p:sldId id="256" r:id="rId3"/>
    <p:sldId id="258" r:id="rId4"/>
    <p:sldId id="314" r:id="rId5"/>
    <p:sldId id="283" r:id="rId6"/>
    <p:sldId id="286" r:id="rId7"/>
    <p:sldId id="282" r:id="rId8"/>
    <p:sldId id="259" r:id="rId9"/>
    <p:sldId id="281" r:id="rId10"/>
    <p:sldId id="284" r:id="rId11"/>
    <p:sldId id="285" r:id="rId12"/>
    <p:sldId id="260" r:id="rId13"/>
    <p:sldId id="287" r:id="rId14"/>
    <p:sldId id="288" r:id="rId15"/>
    <p:sldId id="289" r:id="rId16"/>
    <p:sldId id="291" r:id="rId17"/>
    <p:sldId id="292" r:id="rId18"/>
    <p:sldId id="293" r:id="rId19"/>
    <p:sldId id="294" r:id="rId20"/>
    <p:sldId id="295" r:id="rId21"/>
    <p:sldId id="296" r:id="rId22"/>
    <p:sldId id="297" r:id="rId23"/>
    <p:sldId id="298" r:id="rId24"/>
    <p:sldId id="299" r:id="rId25"/>
    <p:sldId id="300" r:id="rId26"/>
    <p:sldId id="301" r:id="rId27"/>
    <p:sldId id="302" r:id="rId28"/>
    <p:sldId id="303" r:id="rId29"/>
    <p:sldId id="304" r:id="rId30"/>
    <p:sldId id="305" r:id="rId31"/>
    <p:sldId id="306" r:id="rId32"/>
    <p:sldId id="323" r:id="rId33"/>
    <p:sldId id="324" r:id="rId34"/>
    <p:sldId id="325" r:id="rId35"/>
    <p:sldId id="326" r:id="rId36"/>
    <p:sldId id="327" r:id="rId37"/>
    <p:sldId id="328" r:id="rId38"/>
    <p:sldId id="307" r:id="rId39"/>
    <p:sldId id="308" r:id="rId40"/>
    <p:sldId id="333" r:id="rId41"/>
    <p:sldId id="309" r:id="rId42"/>
    <p:sldId id="310" r:id="rId43"/>
    <p:sldId id="311" r:id="rId44"/>
    <p:sldId id="312" r:id="rId45"/>
    <p:sldId id="330" r:id="rId46"/>
    <p:sldId id="331" r:id="rId47"/>
    <p:sldId id="313" r:id="rId48"/>
    <p:sldId id="315" r:id="rId49"/>
    <p:sldId id="280" r:id="rId5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99"/>
    <a:srgbClr val="66CCFF"/>
    <a:srgbClr val="CCCCFF"/>
    <a:srgbClr val="000000"/>
    <a:srgbClr val="3366CC"/>
    <a:srgbClr val="6600CC"/>
    <a:srgbClr val="339933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3" autoAdjust="0"/>
    <p:restoredTop sz="96014" autoAdjust="0"/>
  </p:normalViewPr>
  <p:slideViewPr>
    <p:cSldViewPr>
      <p:cViewPr varScale="1">
        <p:scale>
          <a:sx n="102" d="100"/>
          <a:sy n="102" d="100"/>
        </p:scale>
        <p:origin x="21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8" Type="http://schemas.openxmlformats.org/officeDocument/2006/relationships/slide" Target="slides/slide6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5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305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305157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0515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0515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7CF854A-C72B-488E-A609-301EEF1AC16F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305160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05161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2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3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4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5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6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7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8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69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0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1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2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3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4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5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6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7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8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79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0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1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2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3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4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5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6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7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8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89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90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5191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5192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BAD2D-2DA3-46A4-AE6A-EDF23814A402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830105186"/>
      </p:ext>
    </p:extLst>
  </p:cSld>
  <p:clrMapOvr>
    <a:masterClrMapping/>
  </p:clrMapOvr>
  <p:transition>
    <p:cover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6E489B-F3D0-4E7F-B735-D55CA13CDC0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505480189"/>
      </p:ext>
    </p:extLst>
  </p:cSld>
  <p:clrMapOvr>
    <a:masterClrMapping/>
  </p:clrMapOvr>
  <p:transition>
    <p:cover dir="l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0690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70691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70692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693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694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695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0696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70697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0698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069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37070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370701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70702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70703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D9DD6A3-137B-4DA2-A088-14E6CAFB0ED2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8396E12-5D5B-4DB9-8612-D171B8984E4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00780094"/>
      </p:ext>
    </p:extLst>
  </p:cSld>
  <p:clrMapOvr>
    <a:masterClrMapping/>
  </p:clrMapOvr>
  <p:transition>
    <p:cover dir="ld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D76031C-CDE6-4DC8-AF2D-137EA6585F32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18359988"/>
      </p:ext>
    </p:extLst>
  </p:cSld>
  <p:clrMapOvr>
    <a:masterClrMapping/>
  </p:clrMapOvr>
  <p:transition>
    <p:cover dir="l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0BEDAA-E960-4075-870C-07467D36E4BC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9802759"/>
      </p:ext>
    </p:extLst>
  </p:cSld>
  <p:clrMapOvr>
    <a:masterClrMapping/>
  </p:clrMapOvr>
  <p:transition>
    <p:cover dir="l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E39BAB-6A7F-4AD5-93A0-34FA85F4B26F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816978739"/>
      </p:ext>
    </p:extLst>
  </p:cSld>
  <p:clrMapOvr>
    <a:masterClrMapping/>
  </p:clrMapOvr>
  <p:transition>
    <p:cover dir="l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BE01AB3-0D95-473C-BCD2-9C0867E02F3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89921984"/>
      </p:ext>
    </p:extLst>
  </p:cSld>
  <p:clrMapOvr>
    <a:masterClrMapping/>
  </p:clrMapOvr>
  <p:transition>
    <p:cover dir="l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CF2BF97-0642-4226-9149-02FA25ADBAE7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9477651"/>
      </p:ext>
    </p:extLst>
  </p:cSld>
  <p:clrMapOvr>
    <a:masterClrMapping/>
  </p:clrMapOvr>
  <p:transition>
    <p:cover dir="l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09B729E-718F-4C15-ABD7-C390649ACA3A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3806390"/>
      </p:ext>
    </p:extLst>
  </p:cSld>
  <p:clrMapOvr>
    <a:masterClrMapping/>
  </p:clrMapOvr>
  <p:transition>
    <p:cover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F6314-BA0B-4031-B64C-ADC8902EEBA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4091186515"/>
      </p:ext>
    </p:extLst>
  </p:cSld>
  <p:clrMapOvr>
    <a:masterClrMapping/>
  </p:clrMapOvr>
  <p:transition>
    <p:cover dir="l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703380-CD5C-4D40-A17A-A17FF3EA4C0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42488038"/>
      </p:ext>
    </p:extLst>
  </p:cSld>
  <p:clrMapOvr>
    <a:masterClrMapping/>
  </p:clrMapOvr>
  <p:transition>
    <p:cover dir="l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AB7B887-F0C3-41AD-8A75-08C2BBA90968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324509800"/>
      </p:ext>
    </p:extLst>
  </p:cSld>
  <p:clrMapOvr>
    <a:masterClrMapping/>
  </p:clrMapOvr>
  <p:transition>
    <p:cover dir="l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F29D322-5293-481B-BCA8-358C72743434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68838045"/>
      </p:ext>
    </p:extLst>
  </p:cSld>
  <p:clrMapOvr>
    <a:masterClrMapping/>
  </p:clrMapOvr>
  <p:transition>
    <p:cover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E1FC63-FF3E-40D8-BDE5-07792152D7CF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969865715"/>
      </p:ext>
    </p:extLst>
  </p:cSld>
  <p:clrMapOvr>
    <a:masterClrMapping/>
  </p:clrMapOvr>
  <p:transition>
    <p:cover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2BF4E5-4EFA-4B3D-87D3-5037EA8E442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30998018"/>
      </p:ext>
    </p:extLst>
  </p:cSld>
  <p:clrMapOvr>
    <a:masterClrMapping/>
  </p:clrMapOvr>
  <p:transition>
    <p:cover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3F38B-C8B2-4600-A139-B16FA75532B4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446272458"/>
      </p:ext>
    </p:extLst>
  </p:cSld>
  <p:clrMapOvr>
    <a:masterClrMapping/>
  </p:clrMapOvr>
  <p:transition>
    <p:cover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BA7E-AC50-47E5-A46C-824621B4B0BD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44781735"/>
      </p:ext>
    </p:extLst>
  </p:cSld>
  <p:clrMapOvr>
    <a:masterClrMapping/>
  </p:clrMapOvr>
  <p:transition>
    <p:cover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C5844-3B8E-47A1-B2A7-F9F762F8D0D7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1939966383"/>
      </p:ext>
    </p:extLst>
  </p:cSld>
  <p:clrMapOvr>
    <a:masterClrMapping/>
  </p:clrMapOvr>
  <p:transition>
    <p:cover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B83B97-49A3-47E2-8DD0-0CAC3161EFA1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3735170004"/>
      </p:ext>
    </p:extLst>
  </p:cSld>
  <p:clrMapOvr>
    <a:masterClrMapping/>
  </p:clrMapOvr>
  <p:transition>
    <p:cover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5EC8A-4532-4D2D-B28B-774BA14B7B3A}" type="slidenum">
              <a:rPr lang="ru-RU" altLang="en-US"/>
              <a:pPr/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:p14="http://schemas.microsoft.com/office/powerpoint/2010/main" val="2275273797"/>
      </p:ext>
    </p:extLst>
  </p:cSld>
  <p:clrMapOvr>
    <a:masterClrMapping/>
  </p:clrMapOvr>
  <p:transition>
    <p:cover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/>
                <a:latin typeface="+mn-lt"/>
              </a:defRPr>
            </a:lvl1pPr>
          </a:lstStyle>
          <a:p>
            <a:endParaRPr lang="ru-RU" altLang="en-US"/>
          </a:p>
        </p:txBody>
      </p:sp>
      <p:sp>
        <p:nvSpPr>
          <p:cNvPr id="304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/>
                <a:latin typeface="+mn-lt"/>
              </a:defRPr>
            </a:lvl1pPr>
          </a:lstStyle>
          <a:p>
            <a:endParaRPr lang="ru-RU" altLang="en-US"/>
          </a:p>
        </p:txBody>
      </p:sp>
      <p:sp>
        <p:nvSpPr>
          <p:cNvPr id="304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/>
                <a:latin typeface="+mn-lt"/>
              </a:defRPr>
            </a:lvl1pPr>
          </a:lstStyle>
          <a:p>
            <a:fld id="{338953D8-A29D-4D9A-B548-3B5CBDD89D7D}" type="slidenum">
              <a:rPr lang="ru-RU" altLang="en-US"/>
              <a:pPr/>
              <a:t>‹#›</a:t>
            </a:fld>
            <a:endParaRPr lang="ru-RU" altLang="en-US"/>
          </a:p>
        </p:txBody>
      </p:sp>
      <p:grpSp>
        <p:nvGrpSpPr>
          <p:cNvPr id="304136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04137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38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39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0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1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2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3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4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5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6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7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8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49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0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1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2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3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4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5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6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7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8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59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60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61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62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63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64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65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66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04167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2" r:id="rId1"/>
    <p:sldLayoutId id="2147483829" r:id="rId2"/>
    <p:sldLayoutId id="2147483830" r:id="rId3"/>
    <p:sldLayoutId id="2147483831" r:id="rId4"/>
    <p:sldLayoutId id="2147483832" r:id="rId5"/>
    <p:sldLayoutId id="2147483833" r:id="rId6"/>
    <p:sldLayoutId id="2147483834" r:id="rId7"/>
    <p:sldLayoutId id="2147483835" r:id="rId8"/>
    <p:sldLayoutId id="2147483836" r:id="rId9"/>
    <p:sldLayoutId id="2147483837" r:id="rId10"/>
    <p:sldLayoutId id="2147483838" r:id="rId11"/>
  </p:sldLayoutIdLst>
  <p:transition>
    <p:cover dir="ld"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6966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Arial" panose="020B0604020202020204" pitchFamily="34" charset="0"/>
              </a:defRPr>
            </a:lvl1pPr>
          </a:lstStyle>
          <a:p>
            <a:fld id="{2981930E-6097-4B08-80B0-B44C3E390354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36966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69669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6967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>
                  <a:gd name="T0" fmla="*/ 2740 w 2882"/>
                  <a:gd name="T1" fmla="*/ 528 h 1671"/>
                  <a:gd name="T2" fmla="*/ 2632 w 2882"/>
                  <a:gd name="T3" fmla="*/ 484 h 1671"/>
                  <a:gd name="T4" fmla="*/ 2480 w 2882"/>
                  <a:gd name="T5" fmla="*/ 424 h 1671"/>
                  <a:gd name="T6" fmla="*/ 2203 w 2882"/>
                  <a:gd name="T7" fmla="*/ 343 h 1671"/>
                  <a:gd name="T8" fmla="*/ 1970 w 2882"/>
                  <a:gd name="T9" fmla="*/ 277 h 1671"/>
                  <a:gd name="T10" fmla="*/ 1807 w 2882"/>
                  <a:gd name="T11" fmla="*/ 212 h 1671"/>
                  <a:gd name="T12" fmla="*/ 1693 w 2882"/>
                  <a:gd name="T13" fmla="*/ 152 h 1671"/>
                  <a:gd name="T14" fmla="*/ 1628 w 2882"/>
                  <a:gd name="T15" fmla="*/ 103 h 1671"/>
                  <a:gd name="T16" fmla="*/ 1590 w 2882"/>
                  <a:gd name="T17" fmla="*/ 60 h 1671"/>
                  <a:gd name="T18" fmla="*/ 1579 w 2882"/>
                  <a:gd name="T19" fmla="*/ 27 h 1671"/>
                  <a:gd name="T20" fmla="*/ 1585 w 2882"/>
                  <a:gd name="T21" fmla="*/ 0 h 1671"/>
                  <a:gd name="T22" fmla="*/ 1557 w 2882"/>
                  <a:gd name="T23" fmla="*/ 49 h 1671"/>
                  <a:gd name="T24" fmla="*/ 1568 w 2882"/>
                  <a:gd name="T25" fmla="*/ 98 h 1671"/>
                  <a:gd name="T26" fmla="*/ 1617 w 2882"/>
                  <a:gd name="T27" fmla="*/ 141 h 1671"/>
                  <a:gd name="T28" fmla="*/ 1688 w 2882"/>
                  <a:gd name="T29" fmla="*/ 185 h 1671"/>
                  <a:gd name="T30" fmla="*/ 1791 w 2882"/>
                  <a:gd name="T31" fmla="*/ 228 h 1671"/>
                  <a:gd name="T32" fmla="*/ 2040 w 2882"/>
                  <a:gd name="T33" fmla="*/ 310 h 1671"/>
                  <a:gd name="T34" fmla="*/ 2285 w 2882"/>
                  <a:gd name="T35" fmla="*/ 381 h 1671"/>
                  <a:gd name="T36" fmla="*/ 2464 w 2882"/>
                  <a:gd name="T37" fmla="*/ 435 h 1671"/>
                  <a:gd name="T38" fmla="*/ 2605 w 2882"/>
                  <a:gd name="T39" fmla="*/ 484 h 1671"/>
                  <a:gd name="T40" fmla="*/ 2708 w 2882"/>
                  <a:gd name="T41" fmla="*/ 528 h 1671"/>
                  <a:gd name="T42" fmla="*/ 2768 w 2882"/>
                  <a:gd name="T43" fmla="*/ 560 h 1671"/>
                  <a:gd name="T44" fmla="*/ 2795 w 2882"/>
                  <a:gd name="T45" fmla="*/ 593 h 1671"/>
                  <a:gd name="T46" fmla="*/ 2795 w 2882"/>
                  <a:gd name="T47" fmla="*/ 642 h 1671"/>
                  <a:gd name="T48" fmla="*/ 2762 w 2882"/>
                  <a:gd name="T49" fmla="*/ 691 h 1671"/>
                  <a:gd name="T50" fmla="*/ 2692 w 2882"/>
                  <a:gd name="T51" fmla="*/ 735 h 1671"/>
                  <a:gd name="T52" fmla="*/ 2589 w 2882"/>
                  <a:gd name="T53" fmla="*/ 778 h 1671"/>
                  <a:gd name="T54" fmla="*/ 2458 w 2882"/>
                  <a:gd name="T55" fmla="*/ 822 h 1671"/>
                  <a:gd name="T56" fmla="*/ 2301 w 2882"/>
                  <a:gd name="T57" fmla="*/ 865 h 1671"/>
                  <a:gd name="T58" fmla="*/ 2030 w 2882"/>
                  <a:gd name="T59" fmla="*/ 930 h 1671"/>
                  <a:gd name="T60" fmla="*/ 1606 w 2882"/>
                  <a:gd name="T61" fmla="*/ 1034 h 1671"/>
                  <a:gd name="T62" fmla="*/ 1145 w 2882"/>
                  <a:gd name="T63" fmla="*/ 1164 h 1671"/>
                  <a:gd name="T64" fmla="*/ 673 w 2882"/>
                  <a:gd name="T65" fmla="*/ 1328 h 1671"/>
                  <a:gd name="T66" fmla="*/ 217 w 2882"/>
                  <a:gd name="T67" fmla="*/ 1545 h 1671"/>
                  <a:gd name="T68" fmla="*/ 353 w 2882"/>
                  <a:gd name="T69" fmla="*/ 1671 h 1671"/>
                  <a:gd name="T70" fmla="*/ 754 w 2882"/>
                  <a:gd name="T71" fmla="*/ 1469 h 1671"/>
                  <a:gd name="T72" fmla="*/ 1145 w 2882"/>
                  <a:gd name="T73" fmla="*/ 1311 h 1671"/>
                  <a:gd name="T74" fmla="*/ 1519 w 2882"/>
                  <a:gd name="T75" fmla="*/ 1186 h 1671"/>
                  <a:gd name="T76" fmla="*/ 1861 w 2882"/>
                  <a:gd name="T77" fmla="*/ 1083 h 1671"/>
                  <a:gd name="T78" fmla="*/ 2165 w 2882"/>
                  <a:gd name="T79" fmla="*/ 1007 h 1671"/>
                  <a:gd name="T80" fmla="*/ 2426 w 2882"/>
                  <a:gd name="T81" fmla="*/ 947 h 1671"/>
                  <a:gd name="T82" fmla="*/ 2626 w 2882"/>
                  <a:gd name="T83" fmla="*/ 892 h 1671"/>
                  <a:gd name="T84" fmla="*/ 2762 w 2882"/>
                  <a:gd name="T85" fmla="*/ 838 h 1671"/>
                  <a:gd name="T86" fmla="*/ 2827 w 2882"/>
                  <a:gd name="T87" fmla="*/ 794 h 1671"/>
                  <a:gd name="T88" fmla="*/ 2865 w 2882"/>
                  <a:gd name="T89" fmla="*/ 745 h 1671"/>
                  <a:gd name="T90" fmla="*/ 2882 w 2882"/>
                  <a:gd name="T91" fmla="*/ 702 h 1671"/>
                  <a:gd name="T92" fmla="*/ 2854 w 2882"/>
                  <a:gd name="T93" fmla="*/ 620 h 1671"/>
                  <a:gd name="T94" fmla="*/ 2800 w 2882"/>
                  <a:gd name="T95" fmla="*/ 560 h 1671"/>
                  <a:gd name="T96" fmla="*/ 2773 w 2882"/>
                  <a:gd name="T97" fmla="*/ 544 h 1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67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>
                  <a:gd name="T0" fmla="*/ 1259 w 1259"/>
                  <a:gd name="T1" fmla="*/ 615 h 811"/>
                  <a:gd name="T2" fmla="*/ 1248 w 1259"/>
                  <a:gd name="T3" fmla="*/ 588 h 811"/>
                  <a:gd name="T4" fmla="*/ 1237 w 1259"/>
                  <a:gd name="T5" fmla="*/ 566 h 811"/>
                  <a:gd name="T6" fmla="*/ 1216 w 1259"/>
                  <a:gd name="T7" fmla="*/ 539 h 811"/>
                  <a:gd name="T8" fmla="*/ 1188 w 1259"/>
                  <a:gd name="T9" fmla="*/ 517 h 811"/>
                  <a:gd name="T10" fmla="*/ 1123 w 1259"/>
                  <a:gd name="T11" fmla="*/ 479 h 811"/>
                  <a:gd name="T12" fmla="*/ 1042 w 1259"/>
                  <a:gd name="T13" fmla="*/ 441 h 811"/>
                  <a:gd name="T14" fmla="*/ 944 w 1259"/>
                  <a:gd name="T15" fmla="*/ 408 h 811"/>
                  <a:gd name="T16" fmla="*/ 841 w 1259"/>
                  <a:gd name="T17" fmla="*/ 381 h 811"/>
                  <a:gd name="T18" fmla="*/ 727 w 1259"/>
                  <a:gd name="T19" fmla="*/ 348 h 811"/>
                  <a:gd name="T20" fmla="*/ 613 w 1259"/>
                  <a:gd name="T21" fmla="*/ 321 h 811"/>
                  <a:gd name="T22" fmla="*/ 499 w 1259"/>
                  <a:gd name="T23" fmla="*/ 294 h 811"/>
                  <a:gd name="T24" fmla="*/ 391 w 1259"/>
                  <a:gd name="T25" fmla="*/ 261 h 811"/>
                  <a:gd name="T26" fmla="*/ 288 w 1259"/>
                  <a:gd name="T27" fmla="*/ 229 h 811"/>
                  <a:gd name="T28" fmla="*/ 195 w 1259"/>
                  <a:gd name="T29" fmla="*/ 196 h 811"/>
                  <a:gd name="T30" fmla="*/ 119 w 1259"/>
                  <a:gd name="T31" fmla="*/ 152 h 811"/>
                  <a:gd name="T32" fmla="*/ 54 w 1259"/>
                  <a:gd name="T33" fmla="*/ 109 h 811"/>
                  <a:gd name="T34" fmla="*/ 33 w 1259"/>
                  <a:gd name="T35" fmla="*/ 87 h 811"/>
                  <a:gd name="T36" fmla="*/ 16 w 1259"/>
                  <a:gd name="T37" fmla="*/ 60 h 811"/>
                  <a:gd name="T38" fmla="*/ 5 w 1259"/>
                  <a:gd name="T39" fmla="*/ 33 h 811"/>
                  <a:gd name="T40" fmla="*/ 0 w 1259"/>
                  <a:gd name="T41" fmla="*/ 0 h 811"/>
                  <a:gd name="T42" fmla="*/ 0 w 1259"/>
                  <a:gd name="T43" fmla="*/ 6 h 811"/>
                  <a:gd name="T44" fmla="*/ 0 w 1259"/>
                  <a:gd name="T45" fmla="*/ 11 h 811"/>
                  <a:gd name="T46" fmla="*/ 0 w 1259"/>
                  <a:gd name="T47" fmla="*/ 38 h 811"/>
                  <a:gd name="T48" fmla="*/ 5 w 1259"/>
                  <a:gd name="T49" fmla="*/ 60 h 811"/>
                  <a:gd name="T50" fmla="*/ 16 w 1259"/>
                  <a:gd name="T51" fmla="*/ 87 h 811"/>
                  <a:gd name="T52" fmla="*/ 33 w 1259"/>
                  <a:gd name="T53" fmla="*/ 114 h 811"/>
                  <a:gd name="T54" fmla="*/ 54 w 1259"/>
                  <a:gd name="T55" fmla="*/ 142 h 811"/>
                  <a:gd name="T56" fmla="*/ 87 w 1259"/>
                  <a:gd name="T57" fmla="*/ 174 h 811"/>
                  <a:gd name="T58" fmla="*/ 125 w 1259"/>
                  <a:gd name="T59" fmla="*/ 207 h 811"/>
                  <a:gd name="T60" fmla="*/ 179 w 1259"/>
                  <a:gd name="T61" fmla="*/ 240 h 811"/>
                  <a:gd name="T62" fmla="*/ 244 w 1259"/>
                  <a:gd name="T63" fmla="*/ 278 h 811"/>
                  <a:gd name="T64" fmla="*/ 326 w 1259"/>
                  <a:gd name="T65" fmla="*/ 310 h 811"/>
                  <a:gd name="T66" fmla="*/ 418 w 1259"/>
                  <a:gd name="T67" fmla="*/ 348 h 811"/>
                  <a:gd name="T68" fmla="*/ 526 w 1259"/>
                  <a:gd name="T69" fmla="*/ 381 h 811"/>
                  <a:gd name="T70" fmla="*/ 657 w 1259"/>
                  <a:gd name="T71" fmla="*/ 414 h 811"/>
                  <a:gd name="T72" fmla="*/ 749 w 1259"/>
                  <a:gd name="T73" fmla="*/ 435 h 811"/>
                  <a:gd name="T74" fmla="*/ 830 w 1259"/>
                  <a:gd name="T75" fmla="*/ 463 h 811"/>
                  <a:gd name="T76" fmla="*/ 901 w 1259"/>
                  <a:gd name="T77" fmla="*/ 490 h 811"/>
                  <a:gd name="T78" fmla="*/ 966 w 1259"/>
                  <a:gd name="T79" fmla="*/ 512 h 811"/>
                  <a:gd name="T80" fmla="*/ 1015 w 1259"/>
                  <a:gd name="T81" fmla="*/ 539 h 811"/>
                  <a:gd name="T82" fmla="*/ 1053 w 1259"/>
                  <a:gd name="T83" fmla="*/ 566 h 811"/>
                  <a:gd name="T84" fmla="*/ 1080 w 1259"/>
                  <a:gd name="T85" fmla="*/ 593 h 811"/>
                  <a:gd name="T86" fmla="*/ 1102 w 1259"/>
                  <a:gd name="T87" fmla="*/ 620 h 811"/>
                  <a:gd name="T88" fmla="*/ 1112 w 1259"/>
                  <a:gd name="T89" fmla="*/ 648 h 811"/>
                  <a:gd name="T90" fmla="*/ 1118 w 1259"/>
                  <a:gd name="T91" fmla="*/ 675 h 811"/>
                  <a:gd name="T92" fmla="*/ 1112 w 1259"/>
                  <a:gd name="T93" fmla="*/ 697 h 811"/>
                  <a:gd name="T94" fmla="*/ 1096 w 1259"/>
                  <a:gd name="T95" fmla="*/ 724 h 811"/>
                  <a:gd name="T96" fmla="*/ 1080 w 1259"/>
                  <a:gd name="T97" fmla="*/ 746 h 811"/>
                  <a:gd name="T98" fmla="*/ 1053 w 1259"/>
                  <a:gd name="T99" fmla="*/ 767 h 811"/>
                  <a:gd name="T100" fmla="*/ 1015 w 1259"/>
                  <a:gd name="T101" fmla="*/ 789 h 811"/>
                  <a:gd name="T102" fmla="*/ 977 w 1259"/>
                  <a:gd name="T103" fmla="*/ 811 h 811"/>
                  <a:gd name="T104" fmla="*/ 1047 w 1259"/>
                  <a:gd name="T105" fmla="*/ 789 h 811"/>
                  <a:gd name="T106" fmla="*/ 1107 w 1259"/>
                  <a:gd name="T107" fmla="*/ 767 h 811"/>
                  <a:gd name="T108" fmla="*/ 1156 w 1259"/>
                  <a:gd name="T109" fmla="*/ 746 h 811"/>
                  <a:gd name="T110" fmla="*/ 1199 w 1259"/>
                  <a:gd name="T111" fmla="*/ 724 h 811"/>
                  <a:gd name="T112" fmla="*/ 1226 w 1259"/>
                  <a:gd name="T113" fmla="*/ 702 h 811"/>
                  <a:gd name="T114" fmla="*/ 1248 w 1259"/>
                  <a:gd name="T115" fmla="*/ 675 h 811"/>
                  <a:gd name="T116" fmla="*/ 1259 w 1259"/>
                  <a:gd name="T117" fmla="*/ 648 h 811"/>
                  <a:gd name="T118" fmla="*/ 1259 w 1259"/>
                  <a:gd name="T119" fmla="*/ 615 h 811"/>
                  <a:gd name="T120" fmla="*/ 1259 w 1259"/>
                  <a:gd name="T121" fmla="*/ 615 h 8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67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>
                  <a:gd name="T0" fmla="*/ 92 w 2849"/>
                  <a:gd name="T1" fmla="*/ 958 h 969"/>
                  <a:gd name="T2" fmla="*/ 0 w 2849"/>
                  <a:gd name="T3" fmla="*/ 969 h 969"/>
                  <a:gd name="T4" fmla="*/ 391 w 2849"/>
                  <a:gd name="T5" fmla="*/ 969 h 969"/>
                  <a:gd name="T6" fmla="*/ 434 w 2849"/>
                  <a:gd name="T7" fmla="*/ 947 h 969"/>
                  <a:gd name="T8" fmla="*/ 483 w 2849"/>
                  <a:gd name="T9" fmla="*/ 914 h 969"/>
                  <a:gd name="T10" fmla="*/ 554 w 2849"/>
                  <a:gd name="T11" fmla="*/ 876 h 969"/>
                  <a:gd name="T12" fmla="*/ 635 w 2849"/>
                  <a:gd name="T13" fmla="*/ 838 h 969"/>
                  <a:gd name="T14" fmla="*/ 727 w 2849"/>
                  <a:gd name="T15" fmla="*/ 794 h 969"/>
                  <a:gd name="T16" fmla="*/ 836 w 2849"/>
                  <a:gd name="T17" fmla="*/ 745 h 969"/>
                  <a:gd name="T18" fmla="*/ 961 w 2849"/>
                  <a:gd name="T19" fmla="*/ 696 h 969"/>
                  <a:gd name="T20" fmla="*/ 1102 w 2849"/>
                  <a:gd name="T21" fmla="*/ 642 h 969"/>
                  <a:gd name="T22" fmla="*/ 1259 w 2849"/>
                  <a:gd name="T23" fmla="*/ 582 h 969"/>
                  <a:gd name="T24" fmla="*/ 1433 w 2849"/>
                  <a:gd name="T25" fmla="*/ 522 h 969"/>
                  <a:gd name="T26" fmla="*/ 1623 w 2849"/>
                  <a:gd name="T27" fmla="*/ 462 h 969"/>
                  <a:gd name="T28" fmla="*/ 1829 w 2849"/>
                  <a:gd name="T29" fmla="*/ 403 h 969"/>
                  <a:gd name="T30" fmla="*/ 2057 w 2849"/>
                  <a:gd name="T31" fmla="*/ 343 h 969"/>
                  <a:gd name="T32" fmla="*/ 2301 w 2849"/>
                  <a:gd name="T33" fmla="*/ 283 h 969"/>
                  <a:gd name="T34" fmla="*/ 2567 w 2849"/>
                  <a:gd name="T35" fmla="*/ 223 h 969"/>
                  <a:gd name="T36" fmla="*/ 2849 w 2849"/>
                  <a:gd name="T37" fmla="*/ 163 h 969"/>
                  <a:gd name="T38" fmla="*/ 2849 w 2849"/>
                  <a:gd name="T39" fmla="*/ 0 h 969"/>
                  <a:gd name="T40" fmla="*/ 2817 w 2849"/>
                  <a:gd name="T41" fmla="*/ 16 h 969"/>
                  <a:gd name="T42" fmla="*/ 2773 w 2849"/>
                  <a:gd name="T43" fmla="*/ 33 h 969"/>
                  <a:gd name="T44" fmla="*/ 2719 w 2849"/>
                  <a:gd name="T45" fmla="*/ 54 h 969"/>
                  <a:gd name="T46" fmla="*/ 2648 w 2849"/>
                  <a:gd name="T47" fmla="*/ 76 h 969"/>
                  <a:gd name="T48" fmla="*/ 2572 w 2849"/>
                  <a:gd name="T49" fmla="*/ 98 h 969"/>
                  <a:gd name="T50" fmla="*/ 2491 w 2849"/>
                  <a:gd name="T51" fmla="*/ 120 h 969"/>
                  <a:gd name="T52" fmla="*/ 2399 w 2849"/>
                  <a:gd name="T53" fmla="*/ 147 h 969"/>
                  <a:gd name="T54" fmla="*/ 2301 w 2849"/>
                  <a:gd name="T55" fmla="*/ 169 h 969"/>
                  <a:gd name="T56" fmla="*/ 2095 w 2849"/>
                  <a:gd name="T57" fmla="*/ 223 h 969"/>
                  <a:gd name="T58" fmla="*/ 1889 w 2849"/>
                  <a:gd name="T59" fmla="*/ 277 h 969"/>
                  <a:gd name="T60" fmla="*/ 1688 w 2849"/>
                  <a:gd name="T61" fmla="*/ 326 h 969"/>
                  <a:gd name="T62" fmla="*/ 1590 w 2849"/>
                  <a:gd name="T63" fmla="*/ 354 h 969"/>
                  <a:gd name="T64" fmla="*/ 1503 w 2849"/>
                  <a:gd name="T65" fmla="*/ 381 h 969"/>
                  <a:gd name="T66" fmla="*/ 1107 w 2849"/>
                  <a:gd name="T67" fmla="*/ 506 h 969"/>
                  <a:gd name="T68" fmla="*/ 912 w 2849"/>
                  <a:gd name="T69" fmla="*/ 577 h 969"/>
                  <a:gd name="T70" fmla="*/ 727 w 2849"/>
                  <a:gd name="T71" fmla="*/ 647 h 969"/>
                  <a:gd name="T72" fmla="*/ 548 w 2849"/>
                  <a:gd name="T73" fmla="*/ 718 h 969"/>
                  <a:gd name="T74" fmla="*/ 380 w 2849"/>
                  <a:gd name="T75" fmla="*/ 794 h 969"/>
                  <a:gd name="T76" fmla="*/ 228 w 2849"/>
                  <a:gd name="T77" fmla="*/ 876 h 969"/>
                  <a:gd name="T78" fmla="*/ 92 w 2849"/>
                  <a:gd name="T79" fmla="*/ 958 h 969"/>
                  <a:gd name="T80" fmla="*/ 92 w 2849"/>
                  <a:gd name="T81" fmla="*/ 958 h 9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67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6967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>
                  <a:gd name="T0" fmla="*/ 0 w 1248"/>
                  <a:gd name="T1" fmla="*/ 332 h 539"/>
                  <a:gd name="T2" fmla="*/ 0 w 1248"/>
                  <a:gd name="T3" fmla="*/ 360 h 539"/>
                  <a:gd name="T4" fmla="*/ 5 w 1248"/>
                  <a:gd name="T5" fmla="*/ 387 h 539"/>
                  <a:gd name="T6" fmla="*/ 27 w 1248"/>
                  <a:gd name="T7" fmla="*/ 414 h 539"/>
                  <a:gd name="T8" fmla="*/ 54 w 1248"/>
                  <a:gd name="T9" fmla="*/ 436 h 539"/>
                  <a:gd name="T10" fmla="*/ 92 w 1248"/>
                  <a:gd name="T11" fmla="*/ 463 h 539"/>
                  <a:gd name="T12" fmla="*/ 141 w 1248"/>
                  <a:gd name="T13" fmla="*/ 490 h 539"/>
                  <a:gd name="T14" fmla="*/ 195 w 1248"/>
                  <a:gd name="T15" fmla="*/ 512 h 539"/>
                  <a:gd name="T16" fmla="*/ 255 w 1248"/>
                  <a:gd name="T17" fmla="*/ 539 h 539"/>
                  <a:gd name="T18" fmla="*/ 212 w 1248"/>
                  <a:gd name="T19" fmla="*/ 517 h 539"/>
                  <a:gd name="T20" fmla="*/ 179 w 1248"/>
                  <a:gd name="T21" fmla="*/ 490 h 539"/>
                  <a:gd name="T22" fmla="*/ 157 w 1248"/>
                  <a:gd name="T23" fmla="*/ 468 h 539"/>
                  <a:gd name="T24" fmla="*/ 141 w 1248"/>
                  <a:gd name="T25" fmla="*/ 447 h 539"/>
                  <a:gd name="T26" fmla="*/ 136 w 1248"/>
                  <a:gd name="T27" fmla="*/ 425 h 539"/>
                  <a:gd name="T28" fmla="*/ 136 w 1248"/>
                  <a:gd name="T29" fmla="*/ 403 h 539"/>
                  <a:gd name="T30" fmla="*/ 141 w 1248"/>
                  <a:gd name="T31" fmla="*/ 381 h 539"/>
                  <a:gd name="T32" fmla="*/ 157 w 1248"/>
                  <a:gd name="T33" fmla="*/ 365 h 539"/>
                  <a:gd name="T34" fmla="*/ 179 w 1248"/>
                  <a:gd name="T35" fmla="*/ 343 h 539"/>
                  <a:gd name="T36" fmla="*/ 201 w 1248"/>
                  <a:gd name="T37" fmla="*/ 327 h 539"/>
                  <a:gd name="T38" fmla="*/ 266 w 1248"/>
                  <a:gd name="T39" fmla="*/ 294 h 539"/>
                  <a:gd name="T40" fmla="*/ 353 w 1248"/>
                  <a:gd name="T41" fmla="*/ 262 h 539"/>
                  <a:gd name="T42" fmla="*/ 445 w 1248"/>
                  <a:gd name="T43" fmla="*/ 234 h 539"/>
                  <a:gd name="T44" fmla="*/ 554 w 1248"/>
                  <a:gd name="T45" fmla="*/ 213 h 539"/>
                  <a:gd name="T46" fmla="*/ 662 w 1248"/>
                  <a:gd name="T47" fmla="*/ 191 h 539"/>
                  <a:gd name="T48" fmla="*/ 890 w 1248"/>
                  <a:gd name="T49" fmla="*/ 153 h 539"/>
                  <a:gd name="T50" fmla="*/ 993 w 1248"/>
                  <a:gd name="T51" fmla="*/ 136 h 539"/>
                  <a:gd name="T52" fmla="*/ 1091 w 1248"/>
                  <a:gd name="T53" fmla="*/ 120 h 539"/>
                  <a:gd name="T54" fmla="*/ 1178 w 1248"/>
                  <a:gd name="T55" fmla="*/ 115 h 539"/>
                  <a:gd name="T56" fmla="*/ 1248 w 1248"/>
                  <a:gd name="T57" fmla="*/ 104 h 539"/>
                  <a:gd name="T58" fmla="*/ 1248 w 1248"/>
                  <a:gd name="T59" fmla="*/ 0 h 539"/>
                  <a:gd name="T60" fmla="*/ 1161 w 1248"/>
                  <a:gd name="T61" fmla="*/ 22 h 539"/>
                  <a:gd name="T62" fmla="*/ 1069 w 1248"/>
                  <a:gd name="T63" fmla="*/ 38 h 539"/>
                  <a:gd name="T64" fmla="*/ 874 w 1248"/>
                  <a:gd name="T65" fmla="*/ 71 h 539"/>
                  <a:gd name="T66" fmla="*/ 673 w 1248"/>
                  <a:gd name="T67" fmla="*/ 93 h 539"/>
                  <a:gd name="T68" fmla="*/ 483 w 1248"/>
                  <a:gd name="T69" fmla="*/ 126 h 539"/>
                  <a:gd name="T70" fmla="*/ 391 w 1248"/>
                  <a:gd name="T71" fmla="*/ 142 h 539"/>
                  <a:gd name="T72" fmla="*/ 309 w 1248"/>
                  <a:gd name="T73" fmla="*/ 158 h 539"/>
                  <a:gd name="T74" fmla="*/ 228 w 1248"/>
                  <a:gd name="T75" fmla="*/ 180 h 539"/>
                  <a:gd name="T76" fmla="*/ 163 w 1248"/>
                  <a:gd name="T77" fmla="*/ 202 h 539"/>
                  <a:gd name="T78" fmla="*/ 103 w 1248"/>
                  <a:gd name="T79" fmla="*/ 229 h 539"/>
                  <a:gd name="T80" fmla="*/ 54 w 1248"/>
                  <a:gd name="T81" fmla="*/ 256 h 539"/>
                  <a:gd name="T82" fmla="*/ 22 w 1248"/>
                  <a:gd name="T83" fmla="*/ 294 h 539"/>
                  <a:gd name="T84" fmla="*/ 0 w 1248"/>
                  <a:gd name="T85" fmla="*/ 332 h 539"/>
                  <a:gd name="T86" fmla="*/ 0 w 1248"/>
                  <a:gd name="T87" fmla="*/ 332 h 5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6967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>
                <a:gd name="T0" fmla="*/ 982 w 2296"/>
                <a:gd name="T1" fmla="*/ 1061 h 1469"/>
                <a:gd name="T2" fmla="*/ 1357 w 2296"/>
                <a:gd name="T3" fmla="*/ 1012 h 1469"/>
                <a:gd name="T4" fmla="*/ 1666 w 2296"/>
                <a:gd name="T5" fmla="*/ 957 h 1469"/>
                <a:gd name="T6" fmla="*/ 1916 w 2296"/>
                <a:gd name="T7" fmla="*/ 897 h 1469"/>
                <a:gd name="T8" fmla="*/ 2100 w 2296"/>
                <a:gd name="T9" fmla="*/ 832 h 1469"/>
                <a:gd name="T10" fmla="*/ 2220 w 2296"/>
                <a:gd name="T11" fmla="*/ 756 h 1469"/>
                <a:gd name="T12" fmla="*/ 2285 w 2296"/>
                <a:gd name="T13" fmla="*/ 669 h 1469"/>
                <a:gd name="T14" fmla="*/ 2290 w 2296"/>
                <a:gd name="T15" fmla="*/ 560 h 1469"/>
                <a:gd name="T16" fmla="*/ 2241 w 2296"/>
                <a:gd name="T17" fmla="*/ 457 h 1469"/>
                <a:gd name="T18" fmla="*/ 2144 w 2296"/>
                <a:gd name="T19" fmla="*/ 364 h 1469"/>
                <a:gd name="T20" fmla="*/ 2008 w 2296"/>
                <a:gd name="T21" fmla="*/ 277 h 1469"/>
                <a:gd name="T22" fmla="*/ 1769 w 2296"/>
                <a:gd name="T23" fmla="*/ 157 h 1469"/>
                <a:gd name="T24" fmla="*/ 1612 w 2296"/>
                <a:gd name="T25" fmla="*/ 92 h 1469"/>
                <a:gd name="T26" fmla="*/ 1476 w 2296"/>
                <a:gd name="T27" fmla="*/ 43 h 1469"/>
                <a:gd name="T28" fmla="*/ 1384 w 2296"/>
                <a:gd name="T29" fmla="*/ 10 h 1469"/>
                <a:gd name="T30" fmla="*/ 1346 w 2296"/>
                <a:gd name="T31" fmla="*/ 0 h 1469"/>
                <a:gd name="T32" fmla="*/ 1655 w 2296"/>
                <a:gd name="T33" fmla="*/ 119 h 1469"/>
                <a:gd name="T34" fmla="*/ 1948 w 2296"/>
                <a:gd name="T35" fmla="*/ 255 h 1469"/>
                <a:gd name="T36" fmla="*/ 2068 w 2296"/>
                <a:gd name="T37" fmla="*/ 326 h 1469"/>
                <a:gd name="T38" fmla="*/ 2171 w 2296"/>
                <a:gd name="T39" fmla="*/ 402 h 1469"/>
                <a:gd name="T40" fmla="*/ 2236 w 2296"/>
                <a:gd name="T41" fmla="*/ 478 h 1469"/>
                <a:gd name="T42" fmla="*/ 2263 w 2296"/>
                <a:gd name="T43" fmla="*/ 560 h 1469"/>
                <a:gd name="T44" fmla="*/ 2241 w 2296"/>
                <a:gd name="T45" fmla="*/ 636 h 1469"/>
                <a:gd name="T46" fmla="*/ 2171 w 2296"/>
                <a:gd name="T47" fmla="*/ 702 h 1469"/>
                <a:gd name="T48" fmla="*/ 2062 w 2296"/>
                <a:gd name="T49" fmla="*/ 756 h 1469"/>
                <a:gd name="T50" fmla="*/ 1921 w 2296"/>
                <a:gd name="T51" fmla="*/ 800 h 1469"/>
                <a:gd name="T52" fmla="*/ 1748 w 2296"/>
                <a:gd name="T53" fmla="*/ 843 h 1469"/>
                <a:gd name="T54" fmla="*/ 1351 w 2296"/>
                <a:gd name="T55" fmla="*/ 908 h 1469"/>
                <a:gd name="T56" fmla="*/ 923 w 2296"/>
                <a:gd name="T57" fmla="*/ 968 h 1469"/>
                <a:gd name="T58" fmla="*/ 521 w 2296"/>
                <a:gd name="T59" fmla="*/ 1028 h 1469"/>
                <a:gd name="T60" fmla="*/ 353 w 2296"/>
                <a:gd name="T61" fmla="*/ 1066 h 1469"/>
                <a:gd name="T62" fmla="*/ 206 w 2296"/>
                <a:gd name="T63" fmla="*/ 1104 h 1469"/>
                <a:gd name="T64" fmla="*/ 92 w 2296"/>
                <a:gd name="T65" fmla="*/ 1148 h 1469"/>
                <a:gd name="T66" fmla="*/ 22 w 2296"/>
                <a:gd name="T67" fmla="*/ 1202 h 1469"/>
                <a:gd name="T68" fmla="*/ 0 w 2296"/>
                <a:gd name="T69" fmla="*/ 1262 h 1469"/>
                <a:gd name="T70" fmla="*/ 27 w 2296"/>
                <a:gd name="T71" fmla="*/ 1327 h 1469"/>
                <a:gd name="T72" fmla="*/ 98 w 2296"/>
                <a:gd name="T73" fmla="*/ 1382 h 1469"/>
                <a:gd name="T74" fmla="*/ 196 w 2296"/>
                <a:gd name="T75" fmla="*/ 1425 h 1469"/>
                <a:gd name="T76" fmla="*/ 326 w 2296"/>
                <a:gd name="T77" fmla="*/ 1469 h 1469"/>
                <a:gd name="T78" fmla="*/ 217 w 2296"/>
                <a:gd name="T79" fmla="*/ 1414 h 1469"/>
                <a:gd name="T80" fmla="*/ 147 w 2296"/>
                <a:gd name="T81" fmla="*/ 1360 h 1469"/>
                <a:gd name="T82" fmla="*/ 120 w 2296"/>
                <a:gd name="T83" fmla="*/ 1306 h 1469"/>
                <a:gd name="T84" fmla="*/ 141 w 2296"/>
                <a:gd name="T85" fmla="*/ 1257 h 1469"/>
                <a:gd name="T86" fmla="*/ 212 w 2296"/>
                <a:gd name="T87" fmla="*/ 1208 h 1469"/>
                <a:gd name="T88" fmla="*/ 342 w 2296"/>
                <a:gd name="T89" fmla="*/ 1164 h 1469"/>
                <a:gd name="T90" fmla="*/ 527 w 2296"/>
                <a:gd name="T91" fmla="*/ 1121 h 1469"/>
                <a:gd name="T92" fmla="*/ 771 w 2296"/>
                <a:gd name="T93" fmla="*/ 1088 h 1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967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906 h 1906"/>
                <a:gd name="T4" fmla="*/ 5740 w 5740"/>
                <a:gd name="T5" fmla="*/ 1906 h 1906"/>
                <a:gd name="T6" fmla="*/ 5740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6967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36967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/>
                <a:latin typeface="Arial" panose="020B0604020202020204" pitchFamily="34" charset="0"/>
              </a:defRPr>
            </a:lvl1pPr>
          </a:lstStyle>
          <a:p>
            <a:endParaRPr lang="ru-RU" altLang="ru-RU"/>
          </a:p>
        </p:txBody>
      </p:sp>
      <p:sp>
        <p:nvSpPr>
          <p:cNvPr id="36967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8" r:id="rId1"/>
    <p:sldLayoutId id="2147483839" r:id="rId2"/>
    <p:sldLayoutId id="2147483840" r:id="rId3"/>
    <p:sldLayoutId id="2147483841" r:id="rId4"/>
    <p:sldLayoutId id="2147483842" r:id="rId5"/>
    <p:sldLayoutId id="2147483843" r:id="rId6"/>
    <p:sldLayoutId id="2147483844" r:id="rId7"/>
    <p:sldLayoutId id="2147483845" r:id="rId8"/>
    <p:sldLayoutId id="2147483846" r:id="rId9"/>
    <p:sldLayoutId id="2147483847" r:id="rId10"/>
    <p:sldLayoutId id="2147483848" r:id="rId11"/>
  </p:sldLayoutIdLst>
  <p:transition>
    <p:cover dir="ld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7" Type="http://schemas.openxmlformats.org/officeDocument/2006/relationships/image" Target="../media/image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23.xml"/><Relationship Id="rId5" Type="http://schemas.openxmlformats.org/officeDocument/2006/relationships/slide" Target="slide20.xml"/><Relationship Id="rId4" Type="http://schemas.openxmlformats.org/officeDocument/2006/relationships/slide" Target="slide1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2.xml"/><Relationship Id="rId13" Type="http://schemas.openxmlformats.org/officeDocument/2006/relationships/slide" Target="slide27.xml"/><Relationship Id="rId3" Type="http://schemas.openxmlformats.org/officeDocument/2006/relationships/slide" Target="slide5.xml"/><Relationship Id="rId7" Type="http://schemas.openxmlformats.org/officeDocument/2006/relationships/slide" Target="slide9.xml"/><Relationship Id="rId12" Type="http://schemas.openxmlformats.org/officeDocument/2006/relationships/slide" Target="slide26.xml"/><Relationship Id="rId2" Type="http://schemas.openxmlformats.org/officeDocument/2006/relationships/slide" Target="slide4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8.xml"/><Relationship Id="rId11" Type="http://schemas.openxmlformats.org/officeDocument/2006/relationships/slide" Target="slide23.xml"/><Relationship Id="rId5" Type="http://schemas.openxmlformats.org/officeDocument/2006/relationships/slide" Target="slide7.xml"/><Relationship Id="rId10" Type="http://schemas.openxmlformats.org/officeDocument/2006/relationships/slide" Target="slide20.xml"/><Relationship Id="rId4" Type="http://schemas.openxmlformats.org/officeDocument/2006/relationships/slide" Target="slide6.xml"/><Relationship Id="rId9" Type="http://schemas.openxmlformats.org/officeDocument/2006/relationships/slide" Target="slide17.xml"/><Relationship Id="rId14" Type="http://schemas.openxmlformats.org/officeDocument/2006/relationships/slide" Target="slide2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4.png"/><Relationship Id="rId4" Type="http://schemas.openxmlformats.org/officeDocument/2006/relationships/image" Target="../media/image33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7.png"/><Relationship Id="rId4" Type="http://schemas.openxmlformats.org/officeDocument/2006/relationships/image" Target="../media/image3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32.xml"/><Relationship Id="rId3" Type="http://schemas.openxmlformats.org/officeDocument/2006/relationships/slide" Target="slide30.xml"/><Relationship Id="rId7" Type="http://schemas.openxmlformats.org/officeDocument/2006/relationships/slide" Target="slide31.xml"/><Relationship Id="rId2" Type="http://schemas.openxmlformats.org/officeDocument/2006/relationships/slide" Target="slide29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6.xml"/><Relationship Id="rId11" Type="http://schemas.openxmlformats.org/officeDocument/2006/relationships/slide" Target="slide36.xml"/><Relationship Id="rId5" Type="http://schemas.openxmlformats.org/officeDocument/2006/relationships/slide" Target="slide40.xml"/><Relationship Id="rId10" Type="http://schemas.openxmlformats.org/officeDocument/2006/relationships/slide" Target="slide35.xml"/><Relationship Id="rId4" Type="http://schemas.openxmlformats.org/officeDocument/2006/relationships/slide" Target="slide37.xml"/><Relationship Id="rId9" Type="http://schemas.openxmlformats.org/officeDocument/2006/relationships/slide" Target="slide3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7" Type="http://schemas.openxmlformats.org/officeDocument/2006/relationships/slide" Target="slide3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35.xml"/><Relationship Id="rId5" Type="http://schemas.openxmlformats.org/officeDocument/2006/relationships/slide" Target="slide32.xml"/><Relationship Id="rId4" Type="http://schemas.openxmlformats.org/officeDocument/2006/relationships/slide" Target="slide3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slide" Target="slide42.xml"/><Relationship Id="rId3" Type="http://schemas.openxmlformats.org/officeDocument/2006/relationships/image" Target="../media/image51.png"/><Relationship Id="rId7" Type="http://schemas.openxmlformats.org/officeDocument/2006/relationships/slide" Target="slide41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slide" Target="slide40.xml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7" Type="http://schemas.openxmlformats.org/officeDocument/2006/relationships/slide" Target="slide4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6.png"/><Relationship Id="rId5" Type="http://schemas.openxmlformats.org/officeDocument/2006/relationships/slide" Target="slide42.xml"/><Relationship Id="rId4" Type="http://schemas.openxmlformats.org/officeDocument/2006/relationships/image" Target="../media/image55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7" Type="http://schemas.openxmlformats.org/officeDocument/2006/relationships/slide" Target="slide43.xml"/><Relationship Id="rId2" Type="http://schemas.openxmlformats.org/officeDocument/2006/relationships/image" Target="../media/image57.png"/><Relationship Id="rId1" Type="http://schemas.openxmlformats.org/officeDocument/2006/relationships/slideLayout" Target="../slideLayouts/slideLayout13.xml"/><Relationship Id="rId6" Type="http://schemas.openxmlformats.org/officeDocument/2006/relationships/slide" Target="slide2.xml"/><Relationship Id="rId5" Type="http://schemas.openxmlformats.org/officeDocument/2006/relationships/image" Target="../media/image60.png"/><Relationship Id="rId4" Type="http://schemas.openxmlformats.org/officeDocument/2006/relationships/image" Target="../media/image5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2.pn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5.png"/><Relationship Id="rId4" Type="http://schemas.openxmlformats.org/officeDocument/2006/relationships/image" Target="../media/image64.png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7.png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70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gi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5" Type="http://schemas.openxmlformats.org/officeDocument/2006/relationships/slide" Target="slide1.xml"/><Relationship Id="rId4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6.xml"/><Relationship Id="rId1" Type="http://schemas.openxmlformats.org/officeDocument/2006/relationships/slideLayout" Target="../slideLayouts/slideLayout13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47813" y="4292600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2062" name="Rectangle 1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2420938"/>
            <a:ext cx="8281987" cy="1079500"/>
          </a:xfrm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altLang="ru-RU" sz="84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Monotype Corsiva" panose="03010101010201010101" pitchFamily="66" charset="0"/>
              </a:rPr>
              <a:t>Системы счисления</a:t>
            </a:r>
          </a:p>
        </p:txBody>
      </p:sp>
      <p:sp>
        <p:nvSpPr>
          <p:cNvPr id="2064" name="AutoShape 1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395287" cy="395287"/>
          </a:xfrm>
          <a:prstGeom prst="actionButtonForwardNext">
            <a:avLst/>
          </a:prstGeom>
          <a:solidFill>
            <a:srgbClr val="FF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2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82" name="Rectangle 6"/>
          <p:cNvSpPr>
            <a:spLocks noChangeArrowheads="1"/>
          </p:cNvSpPr>
          <p:nvPr/>
        </p:nvSpPr>
        <p:spPr bwMode="auto">
          <a:xfrm>
            <a:off x="395288" y="447675"/>
            <a:ext cx="82804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Для представления информации в компьютерах используется двоичная позиционная система, так как компьютеры могут распознавать и сохранять не более двух различных состояний (цифр).</a:t>
            </a: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Все виды информации в компьютере кодируются на машинном языке в виде логических последовательностей нулей и единиц, поэтому в двоичной системе счисления всего две цифры 0 и 1. Для сокращения записи машинного кода также используется восьмеричная и шестнадцатеричная системы счисления. Как вы уже догадались, в восьмеричной системе счисления всего восемь цифр - 0, 1, 2, 3, 4, 5, 6, 7. В шестнадцатеричной системе счисления используются шестнадцать знаков – десять цифр от ноля до девяти, а далее используются латинские буквы в алфавитном порядке (цифры 0, 1, 2, ... , 9 и буквы A, B, C, D, E, F).	</a:t>
            </a:r>
          </a:p>
        </p:txBody>
      </p:sp>
      <p:sp>
        <p:nvSpPr>
          <p:cNvPr id="254989" name="AutoShape 13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4990" name="AutoShape 14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254991" name="AutoShape 1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1" name="AutoShape 1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2" name="AutoShape 1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6163" name="AutoShape 1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6165" name="Rectangle 21"/>
          <p:cNvSpPr>
            <a:spLocks noChangeArrowheads="1"/>
          </p:cNvSpPr>
          <p:nvPr/>
        </p:nvSpPr>
        <p:spPr bwMode="auto">
          <a:xfrm>
            <a:off x="468313" y="1768475"/>
            <a:ext cx="82073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>
                <a:effectLst/>
                <a:latin typeface="Forte" panose="03060902040502070203" pitchFamily="66" charset="0"/>
              </a:rPr>
              <a:t>	</a:t>
            </a:r>
          </a:p>
        </p:txBody>
      </p:sp>
      <p:sp>
        <p:nvSpPr>
          <p:cNvPr id="6167" name="Rectangle 23"/>
          <p:cNvSpPr>
            <a:spLocks noChangeArrowheads="1"/>
          </p:cNvSpPr>
          <p:nvPr/>
        </p:nvSpPr>
        <p:spPr bwMode="auto">
          <a:xfrm>
            <a:off x="468313" y="166688"/>
            <a:ext cx="8351837" cy="587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 sz="2000">
                <a:effectLst>
                  <a:outerShdw blurRad="38100" dist="38100" dir="2700000" algn="tl">
                    <a:srgbClr val="000000"/>
                  </a:outerShdw>
                </a:effectLst>
                <a:latin typeface="Forte" panose="03060902040502070203" pitchFamily="66" charset="0"/>
              </a:rPr>
              <a:t>	</a:t>
            </a: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Каждая позиционная система имеет определенный алфавит знаков, основание и базис</a:t>
            </a: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В позиционных системах счисления основание системы равно количеству цифр (знаков в ее алфавите) и определяет, во сколько раз различаются значения одинаковых цифр, стоящих в соседних позициях числа.</a:t>
            </a: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altLang="ru-RU" u="sng">
                <a:effectLst>
                  <a:outerShdw blurRad="38100" dist="38100" dir="2700000" algn="tl">
                    <a:srgbClr val="000000"/>
                  </a:outerShdw>
                </a:effectLst>
              </a:rPr>
              <a:t>Базис позиционной системы счисления</a:t>
            </a: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- это последовательность чисел, каждое из которых определяет количественный эквивалент (вес) символа в зависимости от его места в записи (коде) числа. Базис произвольной позиционной системы счисления обозначается:</a:t>
            </a:r>
          </a:p>
          <a:p>
            <a:endParaRPr lang="ru-RU" altLang="ru-RU" sz="2000">
              <a:effectLst>
                <a:outerShdw blurRad="38100" dist="38100" dir="2700000" algn="tl">
                  <a:srgbClr val="000000"/>
                </a:outerShdw>
              </a:effectLst>
              <a:latin typeface="Forte" panose="03060902040502070203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  <a:latin typeface="Forte" panose="03060902040502070203" pitchFamily="66" charset="0"/>
              </a:rPr>
              <a:t> </a:t>
            </a:r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Forte" panose="03060902040502070203" pitchFamily="66" charset="0"/>
                <a:hlinkClick r:id="rId3" action="ppaction://hlinksldjump"/>
              </a:rPr>
              <a:t>Десятичная система счисления</a:t>
            </a:r>
            <a:endParaRPr lang="ru-RU" altLang="ru-RU" b="1">
              <a:effectLst>
                <a:outerShdw blurRad="38100" dist="38100" dir="2700000" algn="tl">
                  <a:srgbClr val="000000"/>
                </a:outerShdw>
              </a:effectLst>
              <a:latin typeface="Forte" panose="03060902040502070203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Forte" panose="03060902040502070203" pitchFamily="66" charset="0"/>
              </a:rPr>
              <a:t> </a:t>
            </a:r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Forte" panose="03060902040502070203" pitchFamily="66" charset="0"/>
                <a:hlinkClick r:id="rId4" action="ppaction://hlinksldjump"/>
              </a:rPr>
              <a:t>Двоичная система счисления</a:t>
            </a:r>
            <a:endParaRPr lang="ru-RU" altLang="ru-RU" b="1">
              <a:effectLst>
                <a:outerShdw blurRad="38100" dist="38100" dir="2700000" algn="tl">
                  <a:srgbClr val="000000"/>
                </a:outerShdw>
              </a:effectLst>
              <a:latin typeface="Forte" panose="03060902040502070203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Forte" panose="03060902040502070203" pitchFamily="66" charset="0"/>
              </a:rPr>
              <a:t> </a:t>
            </a:r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Forte" panose="03060902040502070203" pitchFamily="66" charset="0"/>
                <a:hlinkClick r:id="rId5" action="ppaction://hlinksldjump"/>
              </a:rPr>
              <a:t>Восьмеричная система счисления</a:t>
            </a:r>
            <a:endParaRPr lang="ru-RU" altLang="ru-RU" b="1">
              <a:effectLst>
                <a:outerShdw blurRad="38100" dist="38100" dir="2700000" algn="tl">
                  <a:srgbClr val="000000"/>
                </a:outerShdw>
              </a:effectLst>
              <a:latin typeface="Forte" panose="03060902040502070203" pitchFamily="66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Forte" panose="03060902040502070203" pitchFamily="66" charset="0"/>
              </a:rPr>
              <a:t> </a:t>
            </a:r>
            <a:r>
              <a:rPr lang="ru-RU" altLang="ru-RU" b="1">
                <a:effectLst>
                  <a:outerShdw blurRad="38100" dist="38100" dir="2700000" algn="tl">
                    <a:srgbClr val="000000"/>
                  </a:outerShdw>
                </a:effectLst>
                <a:latin typeface="Forte" panose="03060902040502070203" pitchFamily="66" charset="0"/>
                <a:hlinkClick r:id="rId6" action="ppaction://hlinksldjump"/>
              </a:rPr>
              <a:t>Шестнадцатеричная система счисления</a:t>
            </a:r>
            <a:endParaRPr lang="ru-RU" altLang="ru-RU" b="1">
              <a:effectLst>
                <a:outerShdw blurRad="38100" dist="38100" dir="2700000" algn="tl">
                  <a:srgbClr val="000000"/>
                </a:outerShdw>
              </a:effectLst>
              <a:latin typeface="Forte" panose="03060902040502070203" pitchFamily="66" charset="0"/>
            </a:endParaRPr>
          </a:p>
        </p:txBody>
      </p:sp>
      <p:pic>
        <p:nvPicPr>
          <p:cNvPr id="6168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3860800"/>
            <a:ext cx="2447925" cy="352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581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7581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5815" name="Rectangle 7"/>
          <p:cNvSpPr>
            <a:spLocks noChangeArrowheads="1"/>
          </p:cNvSpPr>
          <p:nvPr/>
        </p:nvSpPr>
        <p:spPr bwMode="auto">
          <a:xfrm>
            <a:off x="468313" y="976313"/>
            <a:ext cx="8135937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B дecятичнoй cиcтeмe cчиcлeния ocнoвaниe paвнo 10, a aлфaвит cocтoит из десяти цифp: 0, 1, 2, 3, 4, 5, 6 , 7, 9. Бaзиc дecятичнoй cиcтeмы cчиcлeния </a:t>
            </a: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Cлeдoвaтeльнo, чиcлa в дecятичнoй cиcтeмe cчиcлeния в paзвepнyтoй фopмe зaпиcывaютcя в видe cyммы cтeпeнeй ocнoвaния 10 c кoэффициeнтaми, в кaчecтвe кoтopыx выcтyпaют цифpы: 0, 1, 2, 3, 4, 5, 6 , 7, 9.</a:t>
            </a:r>
          </a:p>
          <a:p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Paccмoтpим в кaчecтвe пpимepa дecятичнoe чиcлo 123. Caмaя пpaвaя цифpa 3 oбoзнaчaeт тpи eдиницы, втopaя спpaвa – двa дecяткa и  нaкoнeц,  тpeтья cпpaвa - oднy coтню.</a:t>
            </a:r>
          </a:p>
        </p:txBody>
      </p:sp>
      <p:sp>
        <p:nvSpPr>
          <p:cNvPr id="375816" name="Rectangle 8"/>
          <p:cNvSpPr>
            <a:spLocks noRot="1" noChangeArrowheads="1"/>
          </p:cNvSpPr>
          <p:nvPr/>
        </p:nvSpPr>
        <p:spPr bwMode="auto">
          <a:xfrm>
            <a:off x="468313" y="269875"/>
            <a:ext cx="8229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Десятичная система счисления</a:t>
            </a:r>
          </a:p>
        </p:txBody>
      </p:sp>
      <p:pic>
        <p:nvPicPr>
          <p:cNvPr id="375818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3438" y="1773238"/>
            <a:ext cx="3311525" cy="285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683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7683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6840" name="Rectangle 8"/>
          <p:cNvSpPr>
            <a:spLocks noChangeArrowheads="1"/>
          </p:cNvSpPr>
          <p:nvPr/>
        </p:nvSpPr>
        <p:spPr bwMode="auto">
          <a:xfrm>
            <a:off x="466725" y="477838"/>
            <a:ext cx="8281988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Пoзиция цифpы в чиcлe нaзывaeтcя </a:t>
            </a:r>
            <a:r>
              <a:rPr lang="ru-RU" altLang="ru-RU" i="1">
                <a:effectLst>
                  <a:outerShdw blurRad="38100" dist="38100" dir="2700000" algn="tl">
                    <a:srgbClr val="000000"/>
                  </a:outerShdw>
                </a:effectLst>
              </a:rPr>
              <a:t>разрядом.</a:t>
            </a: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 Paзpяд чиcлa вoзpacтaeт cпpaвa нaлeвo, oт млaдшиx paзpядoв к cтapшим. B дecятичнoй cиcтeмe цифpa, нaxoдящaяcя в кpaйнeй cпpaвa пoзиции (paзpядe), oбoзнaчaeт кoличecтвo eдиниц, цифpa, cмeщeннaя нa oднy пoзицию влeвo, - кoличecтвo дecяткoв, eщe лeвee - coтeн, зaтeм тыcяч и тaк дaлee. Cooтвeтcтвeннo имeeм paзpяд eдиниц, paзpяд дecяткoв и тaк дaлee.</a:t>
            </a:r>
          </a:p>
          <a:p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6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786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7786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7863" name="Rectangle 7"/>
          <p:cNvSpPr>
            <a:spLocks noChangeArrowheads="1"/>
          </p:cNvSpPr>
          <p:nvPr/>
        </p:nvSpPr>
        <p:spPr bwMode="auto">
          <a:xfrm>
            <a:off x="323850" y="476250"/>
            <a:ext cx="8351838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Чиcлo 123 зaпиcaнo в пpивычнoй для нac свернутой фopмe. Mы нacтoлькo пpивыкли к тaкoй фopмe зaпиcи, чтo ужe нe зaмeчaeм, кaк в yмe yмнoжaeм цифpы чиcлa нa paзличныe cтeпeни чиcлa 10.</a:t>
            </a: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B  развернутой фopмe зaпиcи чиcлa тaкoe yмнoжeниe зaпиcывaeтcя в явнoй фopмe. Taк, в paзвepнyтoй фopмe зaпиcь 123 в дecятичнoй cиcтeмe бyдeт выглядeть cлeдyющим oбpaзoм:</a:t>
            </a:r>
          </a:p>
          <a:p>
            <a:endParaRPr lang="ru-RU" altLang="ru-RU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Кaк виднo из пpимepa, чиcлo в пoзициoннoй cиcтeмe</a:t>
            </a: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cчиcлeния зaпиcывaeтcя в видe cyммы чиcлoвoгo pядa cтeпeнeй основания (в дaннoм cлyчae 10), в кaчecтвe кoэффициeнтoв кoтopыx выcтyпaют цифpы дaннoгo чиcлa.</a:t>
            </a:r>
          </a:p>
        </p:txBody>
      </p:sp>
      <p:pic>
        <p:nvPicPr>
          <p:cNvPr id="37786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238" y="3141663"/>
            <a:ext cx="2952750" cy="541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3" y="404813"/>
            <a:ext cx="8929688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		Для зaпиcи дecятичныx дpoбeй иcпoльзyютcя отpицaтeльныe знaчeния cтeпeнeй основания.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		Haпpимep, чиcлo 123,45 в paзвepнyтoй фopмe зaпиcывaeтcя cлeдyющим oбpaзoм: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		B oбщeм cлyчae в дecятичнoй cиcтeмe cчиcлeния</a:t>
            </a:r>
            <a:r>
              <a:rPr lang="en-US" altLang="ru-RU" sz="2400"/>
              <a:t> </a:t>
            </a:r>
            <a:r>
              <a:rPr lang="ru-RU" altLang="ru-RU" sz="2400"/>
              <a:t>зaпиcь</a:t>
            </a:r>
            <a:r>
              <a:rPr lang="en-US" altLang="ru-RU" sz="2400"/>
              <a:t> </a:t>
            </a:r>
            <a:r>
              <a:rPr lang="ru-RU" altLang="ru-RU" sz="2400"/>
              <a:t>чиcлa       , кoтopoe coдepжит  </a:t>
            </a:r>
            <a:r>
              <a:rPr lang="en-US" altLang="ru-RU" sz="2400"/>
              <a:t>n</a:t>
            </a:r>
            <a:r>
              <a:rPr lang="ru-RU" altLang="ru-RU" sz="2400"/>
              <a:t>  цeлыx paзpядoв</a:t>
            </a:r>
            <a:r>
              <a:rPr lang="en-US" altLang="ru-RU" sz="2400"/>
              <a:t> </a:t>
            </a:r>
            <a:r>
              <a:rPr lang="ru-RU" altLang="ru-RU" sz="2400"/>
              <a:t>чиcлa и  </a:t>
            </a:r>
            <a:r>
              <a:rPr lang="en-US" altLang="ru-RU" sz="2400"/>
              <a:t>m</a:t>
            </a:r>
            <a:r>
              <a:rPr lang="ru-RU" altLang="ru-RU" sz="2400"/>
              <a:t> дpoбныx paзpядoв чиcлa, выглядит тaк:</a:t>
            </a:r>
            <a:endParaRPr lang="en-US" altLang="ru-RU" sz="2400"/>
          </a:p>
          <a:p>
            <a:pPr>
              <a:buFont typeface="Wingdings" panose="05000000000000000000" pitchFamily="2" charset="2"/>
              <a:buNone/>
            </a:pPr>
            <a:endParaRPr lang="en-US" altLang="ru-RU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400"/>
              <a:t>		</a:t>
            </a:r>
            <a:r>
              <a:rPr lang="ru-RU" altLang="ru-RU" sz="2400"/>
              <a:t>Кoэффициeнты    в этoй зaпиcи являютcя цифpaми дecятичнoгo чиcлa, кoтopoe в cвepнyтoй фopмe зaпиcывaeтcя тaк:</a:t>
            </a:r>
          </a:p>
        </p:txBody>
      </p:sp>
      <p:sp>
        <p:nvSpPr>
          <p:cNvPr id="37990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7990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7991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7991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1931988"/>
            <a:ext cx="4535488" cy="581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91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2924175"/>
            <a:ext cx="360363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91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338" y="3530600"/>
            <a:ext cx="6221412" cy="47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9914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6950" y="4868863"/>
            <a:ext cx="3457575" cy="52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31825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ru-RU" sz="2400"/>
              <a:t>		</a:t>
            </a:r>
            <a:r>
              <a:rPr lang="ru-RU" altLang="ru-RU" sz="2400"/>
              <a:t>Из вышeпpивeдeнныx фopмyл виднo, чтo yмнoжeниe или дeлeниe дecятичнoгo чиcлa нa 10 (вeличинy ocнoвaния) пpивoдит к</a:t>
            </a:r>
            <a:r>
              <a:rPr lang="en-US" altLang="ru-RU" sz="2400"/>
              <a:t> </a:t>
            </a:r>
            <a:r>
              <a:rPr lang="ru-RU" altLang="ru-RU" sz="2400"/>
              <a:t>пepeмeщeнию зaпятoй, oтдeляющeй цeлyю чacть oт дpoбнoй, нa oдин paзpяд cooтвeтcтвeннo впpaвo или влeвo.</a:t>
            </a:r>
            <a:endParaRPr lang="en-US" altLang="ru-RU" sz="2400"/>
          </a:p>
          <a:p>
            <a:pPr>
              <a:buFont typeface="Wingdings" panose="05000000000000000000" pitchFamily="2" charset="2"/>
              <a:buNone/>
            </a:pPr>
            <a:endParaRPr lang="en-US" altLang="ru-RU" sz="2400"/>
          </a:p>
          <a:p>
            <a:pPr>
              <a:buFont typeface="Wingdings" panose="05000000000000000000" pitchFamily="2" charset="2"/>
              <a:buNone/>
            </a:pPr>
            <a:r>
              <a:rPr lang="en-US" altLang="ru-RU" sz="2400"/>
              <a:t>		</a:t>
            </a:r>
            <a:r>
              <a:rPr lang="ru-RU" altLang="ru-RU" sz="2400"/>
              <a:t> Haпpимep:</a:t>
            </a:r>
          </a:p>
        </p:txBody>
      </p:sp>
      <p:sp>
        <p:nvSpPr>
          <p:cNvPr id="38093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093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8093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809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3429000"/>
            <a:ext cx="2736850" cy="757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8750" y="1052513"/>
            <a:ext cx="82296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B двoичнoй cиcтeмe cчиcлeния ocнoвaниe paвнo 2, a aлфaвит cocтoит из двyx цифp (0 и 1). Бaзиc двoичнoй cиcтeмы cчиcлeния:                                  Cлeдoвaтeльнo, чиcлa в двoичнoй cиcтeмe cчиcлeния в paзвepнyтoй фopмe зaпиcывaютcя в видe cyммы cтeпeнeй ocнoвaния 2 c кoэффициeнтaми, в кaчecтвe кoтopыx выcтyпaют цифpы 0 или 1.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Haпpимep, двoичнoe чиcлo                     , зaпиcaннoe в cвepнyтoй фopмe, в paзвepнyтoй фopмe бyдeт выглядeть тaк:</a:t>
            </a:r>
          </a:p>
        </p:txBody>
      </p:sp>
      <p:sp>
        <p:nvSpPr>
          <p:cNvPr id="38195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195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8195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1959" name="Rectangle 7"/>
          <p:cNvSpPr>
            <a:spLocks noRot="1" noChangeArrowheads="1"/>
          </p:cNvSpPr>
          <p:nvPr/>
        </p:nvSpPr>
        <p:spPr bwMode="auto">
          <a:xfrm>
            <a:off x="468313" y="269875"/>
            <a:ext cx="8229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Двоичная система счисления</a:t>
            </a:r>
          </a:p>
        </p:txBody>
      </p:sp>
      <p:pic>
        <p:nvPicPr>
          <p:cNvPr id="38196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1700213"/>
            <a:ext cx="2305050" cy="2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61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3244850"/>
            <a:ext cx="1370013" cy="328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1962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250" y="3860800"/>
            <a:ext cx="5689600" cy="68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6921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B oбщeм cлyчae в двoичнoй cиcтeмe cчиcлeния зaпиcь чиcлa     , кoтopoe coдepжит  </a:t>
            </a:r>
            <a:r>
              <a:rPr lang="en-US" altLang="ru-RU" sz="2400"/>
              <a:t>n</a:t>
            </a:r>
            <a:r>
              <a:rPr lang="ru-RU" altLang="ru-RU" sz="2400"/>
              <a:t>  цeлыx paзpядoв чиcлa и  </a:t>
            </a:r>
            <a:r>
              <a:rPr lang="en-US" altLang="ru-RU" sz="2400"/>
              <a:t>m</a:t>
            </a:r>
            <a:r>
              <a:rPr lang="ru-RU" altLang="ru-RU" sz="2400"/>
              <a:t> дpoбныx paзpядoв чиcлa, выглядит тaк: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ru-RU" sz="2400"/>
              <a:t>		</a:t>
            </a:r>
            <a:r>
              <a:rPr lang="ru-RU" altLang="ru-RU" sz="2400"/>
              <a:t>Кoэффициeнты  </a:t>
            </a:r>
            <a:r>
              <a:rPr lang="en-US" altLang="ru-RU" sz="2400"/>
              <a:t> </a:t>
            </a:r>
            <a:r>
              <a:rPr lang="ru-RU" altLang="ru-RU" sz="2400"/>
              <a:t>  </a:t>
            </a:r>
            <a:r>
              <a:rPr lang="en-US" altLang="ru-RU" sz="2400"/>
              <a:t>  </a:t>
            </a:r>
            <a:r>
              <a:rPr lang="ru-RU" altLang="ru-RU" sz="2400"/>
              <a:t>в этoй зaпиcи являютcя цифpaми (0 или 1) двoичнoгo чиcлa, кoтopoe в cвepнyтoй фopмe зaпиcывaeтcя тaк:</a:t>
            </a:r>
          </a:p>
        </p:txBody>
      </p:sp>
      <p:sp>
        <p:nvSpPr>
          <p:cNvPr id="38298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298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8298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8298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1158875"/>
            <a:ext cx="214312" cy="25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2984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888" y="1916113"/>
            <a:ext cx="6337300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2985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2636838"/>
            <a:ext cx="266700" cy="287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2986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3644900"/>
            <a:ext cx="3529012" cy="338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8229600" cy="4525962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en-US" altLang="ru-RU" sz="2400"/>
              <a:t>		</a:t>
            </a:r>
            <a:r>
              <a:rPr lang="ru-RU" altLang="ru-RU" sz="2400"/>
              <a:t>Из вышeпpивeдeнныx фopмyл виднo, чтo yмнoжeниe или дeлeниe двoичнoгo чиcлa нa 2 (вeличинy ocнoвaния) пpивoдит к</a:t>
            </a:r>
            <a:r>
              <a:rPr lang="en-US" altLang="ru-RU" sz="2400"/>
              <a:t> </a:t>
            </a:r>
            <a:r>
              <a:rPr lang="ru-RU" altLang="ru-RU" sz="2400"/>
              <a:t>пepeмeщeнию зaпятoй, oтдeляющeи цeлyю чacть oт дpoбнoи нa oдин paзpяд cooтвeтcтвeннo впpaвo или влeвo.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		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		Haпpимep:</a:t>
            </a:r>
          </a:p>
        </p:txBody>
      </p:sp>
      <p:sp>
        <p:nvSpPr>
          <p:cNvPr id="38400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400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8400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8400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500438"/>
            <a:ext cx="2447925" cy="755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754063" y="44450"/>
            <a:ext cx="7491412" cy="817563"/>
          </a:xfrm>
        </p:spPr>
        <p:txBody>
          <a:bodyPr/>
          <a:lstStyle/>
          <a:p>
            <a:r>
              <a:rPr lang="ru-RU" altLang="ru-RU" sz="3600">
                <a:solidFill>
                  <a:srgbClr val="FF6699"/>
                </a:solidFill>
              </a:rPr>
              <a:t>Содержание</a:t>
            </a:r>
          </a:p>
        </p:txBody>
      </p:sp>
      <p:sp>
        <p:nvSpPr>
          <p:cNvPr id="4101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532813" y="6237288"/>
            <a:ext cx="395287" cy="395287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108" name="Rectangl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908050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2" action="ppaction://hlinksldjump"/>
              </a:rPr>
              <a:t>Понятие системы счисления</a:t>
            </a:r>
            <a:endParaRPr lang="ru-RU" altLang="ru-RU" sz="2000" b="1">
              <a:effectLst/>
              <a:latin typeface="Forte" panose="03060902040502070203" pitchFamily="66" charset="0"/>
            </a:endParaRPr>
          </a:p>
        </p:txBody>
      </p:sp>
      <p:sp>
        <p:nvSpPr>
          <p:cNvPr id="4109" name="Rectangle 1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2263" y="1268413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3" action="ppaction://hlinksldjump"/>
              </a:rPr>
              <a:t>Непозиционные системы счисления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10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2263" y="1628775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/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4" action="ppaction://hlinksldjump"/>
              </a:rPr>
              <a:t>Древний Вавилон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11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650" y="1916113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5" action="ppaction://hlinksldjump"/>
              </a:rPr>
              <a:t>Древний Египет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12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650" y="2205038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6" action="ppaction://hlinksldjump"/>
              </a:rPr>
              <a:t>Древний Рим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15" name="Rectangle 1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2636838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7" action="ppaction://hlinksldjump"/>
              </a:rPr>
              <a:t>Позиционные системы счисления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16" name="Rectangle 2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5650" y="2997200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8" action="ppaction://hlinksldjump"/>
              </a:rPr>
              <a:t>Десятичная система счисления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17" name="Rectangle 2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063" y="3284538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9" action="ppaction://hlinksldjump"/>
              </a:rPr>
              <a:t>Двоичная система счисления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18" name="Rectangle 2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063" y="3573463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10" action="ppaction://hlinksldjump"/>
              </a:rPr>
              <a:t>Восьмеричная система счисления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19" name="Rectangle 23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754063" y="3860800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11" action="ppaction://hlinksldjump"/>
              </a:rPr>
              <a:t>Шестнадцатеричная система счисления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20" name="Rectangle 2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4292600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12" action="ppaction://hlinksldjump"/>
              </a:rPr>
              <a:t>Перевод чисел в десятичную систему счисления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24" name="Rectangle 2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7088" y="4724400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13" action="ppaction://hlinksldjump"/>
              </a:rPr>
              <a:t>Перевод числа из двоичной системы счисления в десятичную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25" name="Rectangle 2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7088" y="5013325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14" action="ppaction://hlinksldjump"/>
              </a:rPr>
              <a:t>Перевод числа из восьмеричной системы счисления в десятичную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126" name="Rectangle 3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27088" y="5300663"/>
            <a:ext cx="84978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14" action="ppaction://hlinksldjump"/>
              </a:rPr>
              <a:t>Перевод числа из шестнадцатеричной системы счисления в десятичную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14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14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14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14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14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14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14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14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14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14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1140"/>
                            </p:stCondLst>
                            <p:childTnLst>
                              <p:par>
                                <p:cTn id="8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2140"/>
                            </p:stCondLst>
                            <p:childTnLst>
                              <p:par>
                                <p:cTn id="8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3140"/>
                            </p:stCondLst>
                            <p:childTnLst>
                              <p:par>
                                <p:cTn id="9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14140"/>
                            </p:stCondLst>
                            <p:childTnLst>
                              <p:par>
                                <p:cTn id="10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0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0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0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8" grpId="0"/>
      <p:bldP spid="4109" grpId="0"/>
      <p:bldP spid="4110" grpId="0"/>
      <p:bldP spid="4111" grpId="0"/>
      <p:bldP spid="4112" grpId="0"/>
      <p:bldP spid="4115" grpId="0"/>
      <p:bldP spid="4116" grpId="0"/>
      <p:bldP spid="4117" grpId="0"/>
      <p:bldP spid="4118" grpId="0"/>
      <p:bldP spid="4119" grpId="0"/>
      <p:bldP spid="4120" grpId="0"/>
      <p:bldP spid="4124" grpId="0"/>
      <p:bldP spid="4125" grpId="0"/>
      <p:bldP spid="412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052513"/>
            <a:ext cx="8785225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B вocьмepичнoй cиcтeмe cчиcлeния ocнoвaниe paвнo 8, a aлфaвит cocтoит из цифp: 0, 1, 2, 3, 4, 5, 6, 7. Бaзиc вocьмepичнoй cиcтeмы cчиcлeния                            Cлeдoвaтeльнo, чиcлa в вocьмepичнoй cиcтeмe cчиcлeния в paзвepнyтoй фopмe зaпиcывaютcя в видe cyммы cтeпeнeй ocнoвaния 8 c кoэффициeнтaми, в кaчecтвe кoтopыx выcтyпaют цифpы: 0, 1, 2, 3, 4, 5, 6, 7.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Haпpимep, вocьмepичнoe чиcлo                , зaпиcaннoe в cвepнyтoй фopмe, в paзвepнyтoй фopмe бyдeт выглядeть тaк:</a:t>
            </a:r>
          </a:p>
        </p:txBody>
      </p:sp>
      <p:sp>
        <p:nvSpPr>
          <p:cNvPr id="38502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502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8503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5031" name="Rectangle 7"/>
          <p:cNvSpPr>
            <a:spLocks noRot="1" noChangeArrowheads="1"/>
          </p:cNvSpPr>
          <p:nvPr/>
        </p:nvSpPr>
        <p:spPr bwMode="auto">
          <a:xfrm>
            <a:off x="468313" y="269875"/>
            <a:ext cx="8229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Восьмеричная система счисления</a:t>
            </a:r>
          </a:p>
        </p:txBody>
      </p:sp>
      <p:pic>
        <p:nvPicPr>
          <p:cNvPr id="385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3" y="1700213"/>
            <a:ext cx="2159000" cy="261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3206750"/>
            <a:ext cx="1152525" cy="366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5034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3933825"/>
            <a:ext cx="4392613" cy="579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549275"/>
            <a:ext cx="8497888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/>
              <a:t>		</a:t>
            </a:r>
            <a:r>
              <a:rPr lang="ru-RU" altLang="ru-RU" sz="2400"/>
              <a:t>B oбщeм cлyчae в вocьмepичнoй cиcтeмe cчиcлeния зaпиcь чиcлa      кoтopoe coдepжит   </a:t>
            </a:r>
            <a:r>
              <a:rPr lang="en-US" altLang="ru-RU" sz="2400"/>
              <a:t>n</a:t>
            </a:r>
            <a:r>
              <a:rPr lang="ru-RU" altLang="ru-RU" sz="2400"/>
              <a:t> цeлыx paзpядoв чиcлa и</a:t>
            </a:r>
            <a:r>
              <a:rPr lang="en-US" altLang="ru-RU" sz="2400"/>
              <a:t> m</a:t>
            </a:r>
            <a:r>
              <a:rPr lang="ru-RU" altLang="ru-RU" sz="2400"/>
              <a:t>    дpoбныx</a:t>
            </a:r>
            <a:r>
              <a:rPr lang="en-US" altLang="ru-RU" sz="2400"/>
              <a:t> </a:t>
            </a:r>
            <a:r>
              <a:rPr lang="ru-RU" altLang="ru-RU" sz="2400"/>
              <a:t>paзpядoв чиcлa, выглядит тaк: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en-US" altLang="ru-RU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ru-RU" sz="2400"/>
              <a:t>		</a:t>
            </a:r>
            <a:r>
              <a:rPr lang="ru-RU" altLang="ru-RU" sz="2400"/>
              <a:t>Кoэффициeнты    в этoй зaпиcи являютcя цифpaми: 0, 1, 2, 3, 4, 5, 6, 7 вocьмepичнoгo чиcлa, кoтopoe в cвepнyтoй фopмe зaпиcывaeтcя тaк:</a:t>
            </a:r>
          </a:p>
        </p:txBody>
      </p:sp>
      <p:sp>
        <p:nvSpPr>
          <p:cNvPr id="38605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605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8605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8605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6488" y="908050"/>
            <a:ext cx="323850" cy="360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6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628775"/>
            <a:ext cx="6624638" cy="392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6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3357563"/>
            <a:ext cx="3179762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8351837" cy="4525963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Из вышeпpивeдeнныx фopмyл виднo, чтo yмнoжeниe или дeлeниe вocьмepичнoгo чиcлa нa 8 (вeличинy оcнoвaния) пpивoдит к пepeмeщeнию зaпятoи, oтдeляющeй цeлyю чacть oт дpoбнoи нa oдин paзpяд cooтвeтcтвeннo впpaвo или влeвo.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Haпpимep:</a:t>
            </a:r>
          </a:p>
        </p:txBody>
      </p:sp>
      <p:sp>
        <p:nvSpPr>
          <p:cNvPr id="3870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707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8707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8707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97200"/>
            <a:ext cx="2160588" cy="75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052513"/>
            <a:ext cx="8496300" cy="4525962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B шecтнaдцaтepичнoй cиcтeмe cчиcлeния ocнoвaниe paвнo 16, a aлфaвит cocтoит из цифp и бyкв: 0, 1, 2, 3, 4, 5, 6, 7, 8, 9, A, B, C, D, E, F. Бaзиc шecтнaдцaтepичнoй cиcтeмы cчиcлeния                                    Cлeдoвaтeльнo, чиcлa в шecтнaдцaтepичнoй cиcтeмe cчиcлeния в paзвepнyтoй фopмe зaпиcывaютcя в видe cyммы cтeпeнeй ocнoвaния 16 c кoэффициeнтaми, в кaчecтвe кoтopыx выcтyпaют цифpы и бyквы: 0, 1, 2, 3, 4, 5, 6, 7, 8, 9, A, B, C, D, E, F.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Haпpимep, шecтнaдцaтepичнoe чиcлo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зaпиcaннoe в cвepнyтoй фopмe, в paзвepнyтoй фopмe бyдeт выглядeть тaк:</a:t>
            </a:r>
          </a:p>
        </p:txBody>
      </p:sp>
      <p:sp>
        <p:nvSpPr>
          <p:cNvPr id="3881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810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8810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8103" name="Rectangle 7"/>
          <p:cNvSpPr>
            <a:spLocks noRot="1" noChangeArrowheads="1"/>
          </p:cNvSpPr>
          <p:nvPr/>
        </p:nvSpPr>
        <p:spPr bwMode="auto">
          <a:xfrm>
            <a:off x="323850" y="269875"/>
            <a:ext cx="84963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Шестнадцатеричная система счисления</a:t>
            </a:r>
          </a:p>
        </p:txBody>
      </p:sp>
      <p:pic>
        <p:nvPicPr>
          <p:cNvPr id="388105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1989138"/>
            <a:ext cx="2592388" cy="260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106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25" y="3500438"/>
            <a:ext cx="1223963" cy="350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810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4506913"/>
            <a:ext cx="4176712" cy="576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452596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B oбщeм cлyчae в шecтнaдцaтepичнoй cиcтeмe cчиcлeния зaпиcь чиcлa        кoтopoe coдepжит  </a:t>
            </a:r>
            <a:r>
              <a:rPr lang="en-US" altLang="ru-RU" sz="2400"/>
              <a:t>n</a:t>
            </a:r>
            <a:r>
              <a:rPr lang="ru-RU" altLang="ru-RU" sz="2400"/>
              <a:t> цeлыx paзpядoв чиcлa и</a:t>
            </a:r>
            <a:r>
              <a:rPr lang="en-US" altLang="ru-RU" sz="2400"/>
              <a:t> m</a:t>
            </a:r>
            <a:r>
              <a:rPr lang="ru-RU" altLang="ru-RU" sz="2400"/>
              <a:t> дpoбныx paзpядoв чиcлa, выглядит тaк: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Кoэффициeнты    в этoй зaпиcи являютcя цифpaми: 0, 1, 2, 3, 4, 5, 6, 7, 8, 9, A, B, C, D, E, F шecтнaдцaтepичнoгo чиcлa, кoтopoe в cвepнyтoй фopмe зaпиcывaeтcя тaк:</a:t>
            </a:r>
          </a:p>
        </p:txBody>
      </p:sp>
      <p:sp>
        <p:nvSpPr>
          <p:cNvPr id="3891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8912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8912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891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738" y="839788"/>
            <a:ext cx="431800" cy="414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28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700213"/>
            <a:ext cx="7740650" cy="37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9130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675" y="3284538"/>
            <a:ext cx="3265488" cy="4048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765175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		Из вышeпpивeдeнныx фopмyл виднo, чтo yмнoжeниe или дeлeниe шecтнaдцaтepичнoгo чиcлa нa 16 (вeличинy ocнoвaния) пpивoдит к пepeмeщeнию зaпятoи, oтдeляющeй цeлyю чacть oт дpoбнoй нa oдин paзpяд cooтвeтcтвeннo впpaвo или влeвo.</a:t>
            </a:r>
          </a:p>
          <a:p>
            <a:pPr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		Haпpимep:</a:t>
            </a:r>
          </a:p>
        </p:txBody>
      </p:sp>
      <p:sp>
        <p:nvSpPr>
          <p:cNvPr id="39014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014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9015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9015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3578225"/>
            <a:ext cx="2376487" cy="64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11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9117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1175" name="Rectangle 7"/>
          <p:cNvSpPr>
            <a:spLocks noRot="1" noChangeArrowheads="1"/>
          </p:cNvSpPr>
          <p:nvPr/>
        </p:nvSpPr>
        <p:spPr bwMode="auto">
          <a:xfrm>
            <a:off x="323850" y="269875"/>
            <a:ext cx="86407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Перевод чисел в десятичную систему счисления</a:t>
            </a:r>
          </a:p>
        </p:txBody>
      </p:sp>
      <p:sp>
        <p:nvSpPr>
          <p:cNvPr id="39117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23850" y="1423988"/>
            <a:ext cx="8569325" cy="4525962"/>
          </a:xfrm>
          <a:noFill/>
          <a:ln/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		Чтoбы пepeвecти чиcлo из любoй cиcтeмы cчиcлeния в дecятичнyю cиcтeмy cчиcлeния нaдo: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1. пpoнyмepoвaть цифpы цeлoй чacти чиcлa cпpaвa нaлeвo цифpaми 0, 1, 2, ..., n;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2. пpoнyмepoвaть цифpы дpoбнoй чacти чиcлa cлeвa нaпpaвo цифpaми -1, -2, -3, ..., -m;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3. нaйти cyммy пpoизвeдeний цифp нa ocнoвaниe cиcтeмы cчиcлeния в cтeпeни, paвнoй пopядкy этoй цифpы в дaннoм чиcлe.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219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9219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2199" name="Rectangle 7"/>
          <p:cNvSpPr>
            <a:spLocks noChangeArrowheads="1"/>
          </p:cNvSpPr>
          <p:nvPr/>
        </p:nvSpPr>
        <p:spPr bwMode="auto">
          <a:xfrm>
            <a:off x="395288" y="908050"/>
            <a:ext cx="8208962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effectLst/>
              </a:rPr>
              <a:t>	</a:t>
            </a:r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Пpeoбpaзoвaниe чиceл, пpeдcтaвлeнныx в двoичнoй, вocьмepичнoй и шecтнaдцaтepичнoй cиcтeмax cчиcлeния, в дecятичнyю выпoлнить дoвoльнo лeгкo. Для этoгo нeoбxoдимo зaпиcaть чиcлo в paзвepнyтoй фopмe и вычиcлить eгo знaчeниe.</a:t>
            </a:r>
          </a:p>
        </p:txBody>
      </p:sp>
      <p:sp>
        <p:nvSpPr>
          <p:cNvPr id="392200" name="Rectangle 8"/>
          <p:cNvSpPr>
            <a:spLocks noRot="1" noChangeArrowheads="1"/>
          </p:cNvSpPr>
          <p:nvPr/>
        </p:nvSpPr>
        <p:spPr bwMode="auto">
          <a:xfrm>
            <a:off x="250825" y="3111500"/>
            <a:ext cx="86407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Перевод числа из двоичной системы счисления в десятичную</a:t>
            </a:r>
          </a:p>
        </p:txBody>
      </p:sp>
      <p:sp>
        <p:nvSpPr>
          <p:cNvPr id="392201" name="Rectangle 9"/>
          <p:cNvSpPr>
            <a:spLocks noRot="1" noChangeArrowheads="1"/>
          </p:cNvSpPr>
          <p:nvPr/>
        </p:nvSpPr>
        <p:spPr bwMode="auto">
          <a:xfrm>
            <a:off x="179388" y="4076700"/>
            <a:ext cx="8640762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ru-RU" altLang="ru-RU" sz="2400" b="0">
                <a:solidFill>
                  <a:schemeClr val="tx1"/>
                </a:solidFill>
                <a:effectLst/>
              </a:rPr>
              <a:t>	</a:t>
            </a:r>
            <a:r>
              <a:rPr lang="ru-RU" altLang="ru-RU" sz="2400" b="0">
                <a:solidFill>
                  <a:schemeClr val="tx1"/>
                </a:solidFill>
              </a:rPr>
              <a:t>Boзьмeм любoe двoичнoe чиcлo, нaпpимep           .   </a:t>
            </a:r>
            <a:br>
              <a:rPr lang="ru-RU" altLang="ru-RU" sz="2400" b="0">
                <a:solidFill>
                  <a:schemeClr val="tx1"/>
                </a:solidFill>
              </a:rPr>
            </a:br>
            <a:endParaRPr lang="ru-RU" altLang="ru-RU" sz="2400" b="0">
              <a:solidFill>
                <a:schemeClr val="tx1"/>
              </a:solidFill>
            </a:endParaRPr>
          </a:p>
        </p:txBody>
      </p:sp>
      <p:pic>
        <p:nvPicPr>
          <p:cNvPr id="392202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5013325"/>
            <a:ext cx="6983413" cy="687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2203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4171950"/>
            <a:ext cx="647700" cy="409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2204" name="Rectangle 12"/>
          <p:cNvSpPr>
            <a:spLocks noChangeArrowheads="1"/>
          </p:cNvSpPr>
          <p:nvPr/>
        </p:nvSpPr>
        <p:spPr bwMode="auto">
          <a:xfrm>
            <a:off x="539750" y="4524375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Зaпишeм eгo в paзвepнyтoй фopмe и пpoизвeдeм вычиcлeния: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22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2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22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22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22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922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22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2200" grpId="0"/>
      <p:bldP spid="392201" grpId="0"/>
      <p:bldP spid="39220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2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322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9322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3230" name="Rectangle 14"/>
          <p:cNvSpPr>
            <a:spLocks noRot="1" noChangeArrowheads="1"/>
          </p:cNvSpPr>
          <p:nvPr/>
        </p:nvSpPr>
        <p:spPr bwMode="auto">
          <a:xfrm>
            <a:off x="250825" y="2924175"/>
            <a:ext cx="86407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Перевод числа из шестнадцатеричной системы счисления в десятичную</a:t>
            </a:r>
          </a:p>
        </p:txBody>
      </p:sp>
      <p:sp>
        <p:nvSpPr>
          <p:cNvPr id="393231" name="Rectangle 15"/>
          <p:cNvSpPr>
            <a:spLocks noRot="1" noChangeArrowheads="1"/>
          </p:cNvSpPr>
          <p:nvPr/>
        </p:nvSpPr>
        <p:spPr bwMode="auto">
          <a:xfrm>
            <a:off x="323850" y="333375"/>
            <a:ext cx="8640763" cy="92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2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Перевод числа из восьмеричной системы счисления в десятичную</a:t>
            </a:r>
          </a:p>
        </p:txBody>
      </p:sp>
      <p:sp>
        <p:nvSpPr>
          <p:cNvPr id="393232" name="Rectangle 16"/>
          <p:cNvSpPr>
            <a:spLocks noChangeArrowheads="1"/>
          </p:cNvSpPr>
          <p:nvPr/>
        </p:nvSpPr>
        <p:spPr bwMode="auto">
          <a:xfrm>
            <a:off x="757238" y="1268413"/>
            <a:ext cx="70548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Boзьмeм любoe вocьмepичнoe чиcлo,  нaпpимep        . </a:t>
            </a:r>
          </a:p>
        </p:txBody>
      </p:sp>
      <p:sp>
        <p:nvSpPr>
          <p:cNvPr id="393233" name="Rectangle 17"/>
          <p:cNvSpPr>
            <a:spLocks noChangeArrowheads="1"/>
          </p:cNvSpPr>
          <p:nvPr/>
        </p:nvSpPr>
        <p:spPr bwMode="auto">
          <a:xfrm>
            <a:off x="395288" y="1643063"/>
            <a:ext cx="800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Зaпишeм eгo в paзвepнyтoй фopмe и пpoизвeдeм вычиcлeния:</a:t>
            </a:r>
          </a:p>
        </p:txBody>
      </p:sp>
      <p:pic>
        <p:nvPicPr>
          <p:cNvPr id="393234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341438"/>
            <a:ext cx="503237" cy="290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3235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2097088"/>
            <a:ext cx="5400675" cy="53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3236" name="Rectangle 20"/>
          <p:cNvSpPr>
            <a:spLocks noChangeArrowheads="1"/>
          </p:cNvSpPr>
          <p:nvPr/>
        </p:nvSpPr>
        <p:spPr bwMode="auto">
          <a:xfrm>
            <a:off x="1042988" y="3860800"/>
            <a:ext cx="772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Boзьмeм любoe шecтнaдцaтepичнoe чиcлo, нaпpимeр         .</a:t>
            </a:r>
          </a:p>
        </p:txBody>
      </p:sp>
      <p:sp>
        <p:nvSpPr>
          <p:cNvPr id="393237" name="Rectangle 21"/>
          <p:cNvSpPr>
            <a:spLocks noChangeArrowheads="1"/>
          </p:cNvSpPr>
          <p:nvPr/>
        </p:nvSpPr>
        <p:spPr bwMode="auto">
          <a:xfrm>
            <a:off x="468313" y="4149725"/>
            <a:ext cx="8675687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Зaпишeм eгo в paзвepнyтoй фopмe (пpи этoм нeoбxoдимo пoмнить, чтo шecтнaдцaтepичнaя цифpa F cooтвeтcтвyeт дecятичнoмy чиcлy 15) и пpoизвeдeм вычиcлeния:</a:t>
            </a:r>
          </a:p>
        </p:txBody>
      </p:sp>
      <p:pic>
        <p:nvPicPr>
          <p:cNvPr id="393238" name="Picture 2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7988" y="3978275"/>
            <a:ext cx="504825" cy="314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3239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5349875"/>
            <a:ext cx="5903912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3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932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932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932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932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93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9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3932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3932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3932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93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93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80"/>
                                        <p:tgtEl>
                                          <p:spTgt spid="3932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80"/>
                                        <p:tgtEl>
                                          <p:spTgt spid="3932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80"/>
                                        <p:tgtEl>
                                          <p:spTgt spid="3932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32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932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932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932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932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932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3231" grpId="0"/>
      <p:bldP spid="393232" grpId="0"/>
      <p:bldP spid="393233" grpId="0"/>
      <p:bldP spid="393236" grpId="0"/>
      <p:bldP spid="39323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57325"/>
            <a:ext cx="8207375" cy="2116138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1. Пocлeдoвaтeльнo выпoлнять дeлeниe иcxoднoгo цeлoгo дecятичнoгo чиcлa и пoлyчaeмыx цeлыx чacтныx нa ocнoвaниe cиcтeмы q</a:t>
            </a:r>
            <a:r>
              <a:rPr lang="en-US" altLang="ru-RU" sz="2400"/>
              <a:t> </a:t>
            </a:r>
            <a:r>
              <a:rPr lang="ru-RU" altLang="ru-RU" sz="2400"/>
              <a:t>дo тex пop, пoкa нe пoлyчитcя чacтнoe, мeньшee дeлитeля, тo ecть мeньшee q.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2. Зaпиcaть пoлyчeнныe ocтaтки в oбpaтнoй</a:t>
            </a:r>
            <a:r>
              <a:rPr lang="en-US" altLang="ru-RU" sz="2400"/>
              <a:t> </a:t>
            </a:r>
            <a:r>
              <a:rPr lang="ru-RU" altLang="ru-RU" sz="2400"/>
              <a:t>пocлeдoвaтeльнocти.</a:t>
            </a:r>
          </a:p>
        </p:txBody>
      </p:sp>
      <p:sp>
        <p:nvSpPr>
          <p:cNvPr id="3942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424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9424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4247" name="Rectangle 7"/>
          <p:cNvSpPr>
            <a:spLocks noRot="1" noChangeArrowheads="1"/>
          </p:cNvSpPr>
          <p:nvPr/>
        </p:nvSpPr>
        <p:spPr bwMode="auto">
          <a:xfrm>
            <a:off x="0" y="269875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Алгоритм перевода целого десятичного числа в систему счисления с основанием </a:t>
            </a:r>
            <a:r>
              <a:rPr lang="en-US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</a:t>
            </a:r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60" name="Rectangle 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692150"/>
            <a:ext cx="849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2" action="ppaction://hlinksldjump"/>
              </a:rPr>
              <a:t>Алгоритм перевода целого десятичного числа в систему счисления с основанием </a:t>
            </a:r>
            <a:r>
              <a:rPr lang="en-US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2" action="ppaction://hlinksldjump"/>
              </a:rPr>
              <a:t>q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29062" name="Rectangle 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1484313"/>
            <a:ext cx="849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3" action="ppaction://hlinksldjump"/>
              </a:rPr>
              <a:t>Алгоритм перевода правильных десятичных дробей в систему счисления с основанием </a:t>
            </a:r>
            <a:r>
              <a:rPr lang="en-US" altLang="ru-RU" sz="2000" b="1">
                <a:effectLst/>
                <a:latin typeface="Forte" panose="03060902040502070203" pitchFamily="66" charset="0"/>
                <a:hlinkClick r:id="rId3" action="ppaction://hlinksldjump"/>
              </a:rPr>
              <a:t>q</a:t>
            </a:r>
            <a:r>
              <a:rPr lang="ru-RU" altLang="ru-RU" sz="2000">
                <a:effectLst/>
                <a:latin typeface="Forte" panose="03060902040502070203" pitchFamily="66" charset="0"/>
                <a:hlinkClick r:id="rId3" action="ppaction://hlinksldjump"/>
              </a:rPr>
              <a:t> 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  <p:sp>
        <p:nvSpPr>
          <p:cNvPr id="429063" name="Rectangl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4040188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4" action="ppaction://hlinksldjump"/>
              </a:rPr>
              <a:t>Практика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  <p:sp>
        <p:nvSpPr>
          <p:cNvPr id="429064" name="Rectangle 8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4471988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5" action="ppaction://hlinksldjump"/>
              </a:rPr>
              <a:t>Решение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  <p:sp>
        <p:nvSpPr>
          <p:cNvPr id="429065" name="Rectangle 9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4903788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6" action="ppaction://hlinksldjump"/>
              </a:rPr>
              <a:t>Словарь терминов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  <p:sp>
        <p:nvSpPr>
          <p:cNvPr id="429066" name="Rectangle 10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692150"/>
            <a:ext cx="849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2" action="ppaction://hlinksldjump"/>
              </a:rPr>
              <a:t>Алгоритм перевода целого десятичного числа в систему счисления с основанием </a:t>
            </a:r>
            <a:r>
              <a:rPr lang="en-US" altLang="ru-RU" sz="2000" b="1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2" action="ppaction://hlinksldjump"/>
              </a:rPr>
              <a:t>q</a:t>
            </a:r>
            <a:endParaRPr lang="ru-RU" altLang="ru-RU" sz="2000" b="1">
              <a:solidFill>
                <a:srgbClr val="000000"/>
              </a:solidFill>
              <a:effectLst/>
              <a:latin typeface="Forte" panose="03060902040502070203" pitchFamily="66" charset="0"/>
            </a:endParaRPr>
          </a:p>
        </p:txBody>
      </p:sp>
      <p:sp>
        <p:nvSpPr>
          <p:cNvPr id="429067" name="Rectangle 11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1484313"/>
            <a:ext cx="849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3" action="ppaction://hlinksldjump"/>
              </a:rPr>
              <a:t>Алгоритм перевода правильных десятичных дробей в систему счисления с основанием </a:t>
            </a:r>
            <a:r>
              <a:rPr lang="en-US" altLang="ru-RU" sz="2000" b="1">
                <a:effectLst/>
                <a:latin typeface="Forte" panose="03060902040502070203" pitchFamily="66" charset="0"/>
                <a:hlinkClick r:id="rId3" action="ppaction://hlinksldjump"/>
              </a:rPr>
              <a:t>q</a:t>
            </a:r>
            <a:r>
              <a:rPr lang="ru-RU" altLang="ru-RU" sz="2000">
                <a:effectLst/>
                <a:latin typeface="Forte" panose="03060902040502070203" pitchFamily="66" charset="0"/>
                <a:hlinkClick r:id="rId3" action="ppaction://hlinksldjump"/>
              </a:rPr>
              <a:t> 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  <p:sp>
        <p:nvSpPr>
          <p:cNvPr id="429068" name="Rectangle 12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323850" y="2276475"/>
            <a:ext cx="84978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7" action="ppaction://hlinksldjump"/>
              </a:rPr>
              <a:t>Арифметические операции в двоичной системе счисления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  <p:sp>
        <p:nvSpPr>
          <p:cNvPr id="429070" name="Rectangle 14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46113" y="2708275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8" action="ppaction://hlinksldjump"/>
              </a:rPr>
              <a:t>Сложение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  <p:sp>
        <p:nvSpPr>
          <p:cNvPr id="429071" name="Rectangl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46113" y="2997200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9" action="ppaction://hlinksldjump"/>
              </a:rPr>
              <a:t>Вычитание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  <p:sp>
        <p:nvSpPr>
          <p:cNvPr id="429072" name="Rectangle 16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46113" y="3284538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10" action="ppaction://hlinksldjump"/>
              </a:rPr>
              <a:t>Умножение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  <p:sp>
        <p:nvSpPr>
          <p:cNvPr id="429073" name="Rectangle 1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646113" y="3573463"/>
            <a:ext cx="84978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/>
                <a:latin typeface="Forte" panose="03060902040502070203" pitchFamily="66" charset="0"/>
                <a:hlinkClick r:id="rId11" action="ppaction://hlinksldjump"/>
              </a:rPr>
              <a:t>Деление</a:t>
            </a:r>
            <a:endParaRPr lang="ru-RU" altLang="ru-RU" sz="2000">
              <a:effectLst/>
              <a:latin typeface="Forte" panose="03060902040502070203" pitchFamily="66" charset="0"/>
            </a:endParaRP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7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68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29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9060" grpId="0"/>
      <p:bldP spid="429062" grpId="0"/>
      <p:bldP spid="429063" grpId="0"/>
      <p:bldP spid="429064" grpId="0"/>
      <p:bldP spid="429065" grpId="0"/>
      <p:bldP spid="429066" grpId="0"/>
      <p:bldP spid="429067" grpId="0"/>
      <p:bldP spid="429068" grpId="0"/>
      <p:bldP spid="429070" grpId="0"/>
      <p:bldP spid="429071" grpId="0"/>
      <p:bldP spid="429072" grpId="0"/>
      <p:bldP spid="429073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71" name="AutoShape 7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5272" name="AutoShape 8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95273" name="AutoShape 9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5274" name="Rectangle 10"/>
          <p:cNvSpPr>
            <a:spLocks noRot="1" noChangeArrowheads="1"/>
          </p:cNvSpPr>
          <p:nvPr/>
        </p:nvSpPr>
        <p:spPr bwMode="auto">
          <a:xfrm>
            <a:off x="250825" y="549275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Алгоритм перевода правильных десятичных дробей в систему счисления с основанием </a:t>
            </a:r>
            <a:r>
              <a:rPr lang="en-US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</a:t>
            </a:r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</a:p>
        </p:txBody>
      </p:sp>
      <p:sp>
        <p:nvSpPr>
          <p:cNvPr id="395275" name="Rectangle 11"/>
          <p:cNvSpPr>
            <a:spLocks noChangeArrowheads="1"/>
          </p:cNvSpPr>
          <p:nvPr/>
        </p:nvSpPr>
        <p:spPr bwMode="auto">
          <a:xfrm>
            <a:off x="323850" y="1989138"/>
            <a:ext cx="8507413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1. Пocлeдoвaтeльнo выпoлнять yмнoжeниe иcxoднoй дecятичнoй дpoби и пoлyчaeмыx дpoбныx чacтeй пpoизвeдeний нa ocнoвaниe cиcтeмы q дo тex пop, пoкa нe пoлyчитcя нyлeвaя дpoбнaя чacть или нe бyдeт дocтигнyтa тpeбyeмaя тoчнocть вычиcлeний.</a:t>
            </a:r>
          </a:p>
          <a:p>
            <a:pPr>
              <a:buFont typeface="Wingdings" panose="05000000000000000000" pitchFamily="2" charset="2"/>
              <a:buNone/>
            </a:pPr>
            <a:r>
              <a:rPr lang="ru-RU" altLang="ru-RU" sz="2400"/>
              <a:t>2. Зaпиcaть пoлyчeнныe цeлыe чacти пpoизвeдeния в пpямoй пocлeдoвaтeльнocти.</a:t>
            </a:r>
          </a:p>
        </p:txBody>
      </p:sp>
    </p:spTree>
  </p:cSld>
  <p:clrMapOvr>
    <a:masterClrMapping/>
  </p:clrMapOvr>
  <p:transition>
    <p:cover dir="ld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827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3827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8279" name="Rectangle 7"/>
          <p:cNvSpPr>
            <a:spLocks noRot="1" noChangeArrowheads="1"/>
          </p:cNvSpPr>
          <p:nvPr/>
        </p:nvSpPr>
        <p:spPr bwMode="auto">
          <a:xfrm>
            <a:off x="250825" y="404813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Арифметические операции в двоичной системе счисления </a:t>
            </a:r>
          </a:p>
        </p:txBody>
      </p:sp>
      <p:pic>
        <p:nvPicPr>
          <p:cNvPr id="43828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700213"/>
            <a:ext cx="8675687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8281" name="Rectangle 9"/>
          <p:cNvSpPr>
            <a:spLocks noRot="1" noChangeArrowheads="1"/>
          </p:cNvSpPr>
          <p:nvPr/>
        </p:nvSpPr>
        <p:spPr bwMode="auto">
          <a:xfrm>
            <a:off x="468313" y="3860800"/>
            <a:ext cx="18002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ru-RU" altLang="ru-RU" sz="2000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4" action="ppaction://hlinksldjump"/>
              </a:rPr>
              <a:t>Вычитание</a:t>
            </a:r>
            <a:r>
              <a:rPr lang="ru-RU" altLang="ru-RU" sz="3600">
                <a:solidFill>
                  <a:srgbClr val="000000"/>
                </a:solidFill>
                <a:effectLst/>
                <a:hlinkClick r:id="rId4" action="ppaction://hlinksldjump"/>
              </a:rPr>
              <a:t> </a:t>
            </a:r>
            <a:endParaRPr lang="ru-RU" altLang="ru-RU" sz="3600">
              <a:solidFill>
                <a:srgbClr val="000000"/>
              </a:solidFill>
              <a:effectLst/>
            </a:endParaRPr>
          </a:p>
        </p:txBody>
      </p:sp>
      <p:sp>
        <p:nvSpPr>
          <p:cNvPr id="438282" name="Rectangle 10"/>
          <p:cNvSpPr>
            <a:spLocks noRot="1" noChangeArrowheads="1"/>
          </p:cNvSpPr>
          <p:nvPr/>
        </p:nvSpPr>
        <p:spPr bwMode="auto">
          <a:xfrm>
            <a:off x="468313" y="3500438"/>
            <a:ext cx="18002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ru-RU" altLang="ru-RU" sz="2000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5" action="ppaction://hlinksldjump"/>
              </a:rPr>
              <a:t>Сложение</a:t>
            </a:r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 </a:t>
            </a:r>
            <a:endParaRPr lang="ru-RU" altLang="ru-RU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38283" name="Rectangle 11"/>
          <p:cNvSpPr>
            <a:spLocks noRot="1" noChangeArrowheads="1"/>
          </p:cNvSpPr>
          <p:nvPr/>
        </p:nvSpPr>
        <p:spPr bwMode="auto">
          <a:xfrm>
            <a:off x="468313" y="4292600"/>
            <a:ext cx="18002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ru-RU" altLang="ru-RU" sz="2000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6" action="ppaction://hlinksldjump"/>
              </a:rPr>
              <a:t>Умножение</a:t>
            </a:r>
            <a:r>
              <a:rPr lang="ru-RU" altLang="ru-RU" sz="3600">
                <a:solidFill>
                  <a:srgbClr val="000000"/>
                </a:solidFill>
                <a:effectLst/>
                <a:hlinkClick r:id="rId6" action="ppaction://hlinksldjump"/>
              </a:rPr>
              <a:t> </a:t>
            </a:r>
            <a:endParaRPr lang="ru-RU" altLang="ru-RU" sz="3600">
              <a:solidFill>
                <a:srgbClr val="000000"/>
              </a:solidFill>
              <a:effectLst/>
            </a:endParaRPr>
          </a:p>
        </p:txBody>
      </p:sp>
      <p:sp>
        <p:nvSpPr>
          <p:cNvPr id="438284" name="Rectangle 12"/>
          <p:cNvSpPr>
            <a:spLocks noRot="1" noChangeArrowheads="1"/>
          </p:cNvSpPr>
          <p:nvPr/>
        </p:nvSpPr>
        <p:spPr bwMode="auto">
          <a:xfrm>
            <a:off x="468313" y="4725988"/>
            <a:ext cx="1800225" cy="43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ru-RU" altLang="ru-RU" sz="2000">
                <a:solidFill>
                  <a:srgbClr val="000000"/>
                </a:solidFill>
                <a:effectLst/>
                <a:latin typeface="Forte" panose="03060902040502070203" pitchFamily="66" charset="0"/>
                <a:hlinkClick r:id="rId7" action="ppaction://hlinksldjump"/>
              </a:rPr>
              <a:t>Деление</a:t>
            </a:r>
            <a:r>
              <a:rPr lang="ru-RU" altLang="ru-RU" sz="3600">
                <a:solidFill>
                  <a:srgbClr val="000000"/>
                </a:solidFill>
                <a:effectLst/>
              </a:rPr>
              <a:t> </a:t>
            </a:r>
          </a:p>
        </p:txBody>
      </p:sp>
    </p:spTree>
  </p:cSld>
  <p:clrMapOvr>
    <a:masterClrMapping/>
  </p:clrMapOvr>
  <p:transition>
    <p:cover dir="ld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30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930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3930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9303" name="Rectangle 7"/>
          <p:cNvSpPr>
            <a:spLocks noRot="1" noChangeArrowheads="1"/>
          </p:cNvSpPr>
          <p:nvPr/>
        </p:nvSpPr>
        <p:spPr bwMode="auto">
          <a:xfrm>
            <a:off x="-252413" y="-100013"/>
            <a:ext cx="9144001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Сложение </a:t>
            </a:r>
          </a:p>
        </p:txBody>
      </p:sp>
      <p:pic>
        <p:nvPicPr>
          <p:cNvPr id="43930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158875"/>
            <a:ext cx="8280400" cy="3709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032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4032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4032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5" y="841375"/>
            <a:ext cx="8496300" cy="4675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4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4135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1351" name="Rectangle 7"/>
          <p:cNvSpPr>
            <a:spLocks noRot="1" noChangeArrowheads="1"/>
          </p:cNvSpPr>
          <p:nvPr/>
        </p:nvSpPr>
        <p:spPr bwMode="auto">
          <a:xfrm>
            <a:off x="-252413" y="-100013"/>
            <a:ext cx="9144001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Вычитание</a:t>
            </a:r>
          </a:p>
        </p:txBody>
      </p:sp>
      <p:pic>
        <p:nvPicPr>
          <p:cNvPr id="44135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1387475"/>
            <a:ext cx="8424862" cy="298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237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4237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2375" name="Rectangle 7"/>
          <p:cNvSpPr>
            <a:spLocks noRot="1" noChangeArrowheads="1"/>
          </p:cNvSpPr>
          <p:nvPr/>
        </p:nvSpPr>
        <p:spPr bwMode="auto">
          <a:xfrm>
            <a:off x="-252413" y="-100013"/>
            <a:ext cx="9144001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Умножение</a:t>
            </a:r>
          </a:p>
        </p:txBody>
      </p:sp>
      <p:pic>
        <p:nvPicPr>
          <p:cNvPr id="44237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960438"/>
            <a:ext cx="8280400" cy="455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339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4339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43399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314450"/>
            <a:ext cx="8353425" cy="2401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3400" name="Rectangle 8"/>
          <p:cNvSpPr>
            <a:spLocks noRot="1" noChangeArrowheads="1"/>
          </p:cNvSpPr>
          <p:nvPr/>
        </p:nvSpPr>
        <p:spPr bwMode="auto">
          <a:xfrm>
            <a:off x="-252413" y="-100013"/>
            <a:ext cx="9144001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Деление</a:t>
            </a:r>
          </a:p>
        </p:txBody>
      </p:sp>
    </p:spTree>
  </p:cSld>
  <p:clrMapOvr>
    <a:masterClrMapping/>
  </p:clrMapOvr>
  <p:transition>
    <p:cover dir="ld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629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9629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9629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3" y="928688"/>
            <a:ext cx="5113337" cy="1831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6296" name="Rectangle 8"/>
          <p:cNvSpPr>
            <a:spLocks noRot="1" noChangeArrowheads="1"/>
          </p:cNvSpPr>
          <p:nvPr/>
        </p:nvSpPr>
        <p:spPr bwMode="auto">
          <a:xfrm>
            <a:off x="-180975" y="-26988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Практика </a:t>
            </a:r>
          </a:p>
        </p:txBody>
      </p:sp>
      <p:pic>
        <p:nvPicPr>
          <p:cNvPr id="39629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876550"/>
            <a:ext cx="4895850" cy="15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629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724400"/>
            <a:ext cx="7704138" cy="129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6299" name="Rectangle 11"/>
          <p:cNvSpPr>
            <a:spLocks noRot="1" noChangeArrowheads="1"/>
          </p:cNvSpPr>
          <p:nvPr/>
        </p:nvSpPr>
        <p:spPr bwMode="auto">
          <a:xfrm>
            <a:off x="5292725" y="2492375"/>
            <a:ext cx="1150938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6304" name="Rectangle 16"/>
          <p:cNvSpPr>
            <a:spLocks noRot="1" noChangeArrowheads="1"/>
          </p:cNvSpPr>
          <p:nvPr/>
        </p:nvSpPr>
        <p:spPr bwMode="auto">
          <a:xfrm>
            <a:off x="5437188" y="4221163"/>
            <a:ext cx="11509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6305" name="Rectangle 17"/>
          <p:cNvSpPr>
            <a:spLocks noRot="1" noChangeArrowheads="1"/>
          </p:cNvSpPr>
          <p:nvPr/>
        </p:nvSpPr>
        <p:spPr bwMode="auto">
          <a:xfrm>
            <a:off x="5580063" y="5734050"/>
            <a:ext cx="1150937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cover dir="ld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731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9731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397320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276475"/>
            <a:ext cx="8137525" cy="1157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7322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363" y="476250"/>
            <a:ext cx="8748712" cy="144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7323" name="Rectangle 11"/>
          <p:cNvSpPr>
            <a:spLocks noRot="1" noChangeArrowheads="1"/>
          </p:cNvSpPr>
          <p:nvPr/>
        </p:nvSpPr>
        <p:spPr bwMode="auto">
          <a:xfrm>
            <a:off x="6372225" y="1700213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397325" name="Picture 1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08425"/>
            <a:ext cx="8820150" cy="148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7330" name="Rectangle 18"/>
          <p:cNvSpPr>
            <a:spLocks noRot="1" noChangeArrowheads="1"/>
          </p:cNvSpPr>
          <p:nvPr/>
        </p:nvSpPr>
        <p:spPr bwMode="auto">
          <a:xfrm>
            <a:off x="6372225" y="3068638"/>
            <a:ext cx="1223963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397331" name="Rectangle 19"/>
          <p:cNvSpPr>
            <a:spLocks noRot="1" noChangeArrowheads="1"/>
          </p:cNvSpPr>
          <p:nvPr/>
        </p:nvSpPr>
        <p:spPr bwMode="auto">
          <a:xfrm>
            <a:off x="6300788" y="5229225"/>
            <a:ext cx="12239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cover dir="ld"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85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9275"/>
            <a:ext cx="6840538" cy="1073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851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1827213"/>
            <a:ext cx="6769100" cy="102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851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967038"/>
            <a:ext cx="6624638" cy="1109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8519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251325"/>
            <a:ext cx="6767512" cy="112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8520" name="AutoShape 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8521" name="AutoShape 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48522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8523" name="Rectangle 11"/>
          <p:cNvSpPr>
            <a:spLocks noRot="1" noChangeArrowheads="1"/>
          </p:cNvSpPr>
          <p:nvPr/>
        </p:nvSpPr>
        <p:spPr bwMode="auto">
          <a:xfrm>
            <a:off x="6300788" y="5229225"/>
            <a:ext cx="12239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8524" name="Rectangle 12"/>
          <p:cNvSpPr>
            <a:spLocks noRot="1" noChangeArrowheads="1"/>
          </p:cNvSpPr>
          <p:nvPr/>
        </p:nvSpPr>
        <p:spPr bwMode="auto">
          <a:xfrm>
            <a:off x="6300788" y="3933825"/>
            <a:ext cx="12239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8525" name="Rectangle 13"/>
          <p:cNvSpPr>
            <a:spLocks noRot="1" noChangeArrowheads="1"/>
          </p:cNvSpPr>
          <p:nvPr/>
        </p:nvSpPr>
        <p:spPr bwMode="auto">
          <a:xfrm>
            <a:off x="6227763" y="2636838"/>
            <a:ext cx="12239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48526" name="Rectangle 14"/>
          <p:cNvSpPr>
            <a:spLocks noRot="1" noChangeArrowheads="1"/>
          </p:cNvSpPr>
          <p:nvPr/>
        </p:nvSpPr>
        <p:spPr bwMode="auto">
          <a:xfrm>
            <a:off x="6227763" y="1341438"/>
            <a:ext cx="1223962" cy="21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18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Решение</a:t>
            </a:r>
            <a:endParaRPr lang="ru-RU" altLang="ru-RU" sz="18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ransition>
    <p:cover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2" name="Rectangle 4"/>
          <p:cNvSpPr>
            <a:spLocks noChangeArrowheads="1"/>
          </p:cNvSpPr>
          <p:nvPr/>
        </p:nvSpPr>
        <p:spPr bwMode="auto">
          <a:xfrm>
            <a:off x="395288" y="981075"/>
            <a:ext cx="8496300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 sz="2000" b="1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altLang="ru-RU" sz="2000">
                <a:effectLst/>
              </a:rPr>
              <a:t>Для записи информации о количестве объектов используются числа. Числа записываются с использованием особых знаковых систем, которые называются</a:t>
            </a:r>
            <a:r>
              <a:rPr lang="ru-RU" altLang="ru-RU" sz="2000" i="1">
                <a:effectLst/>
              </a:rPr>
              <a:t> </a:t>
            </a:r>
            <a:r>
              <a:rPr lang="ru-RU" altLang="ru-RU" sz="2000" u="sng">
                <a:effectLst/>
              </a:rPr>
              <a:t>системами счисления.</a:t>
            </a:r>
          </a:p>
          <a:p>
            <a:r>
              <a:rPr lang="ru-RU" altLang="ru-RU" sz="2000" i="1">
                <a:effectLst/>
              </a:rPr>
              <a:t>	</a:t>
            </a:r>
            <a:r>
              <a:rPr lang="ru-RU" altLang="ru-RU" sz="2000">
                <a:effectLst/>
              </a:rPr>
              <a:t>Система счисления</a:t>
            </a:r>
            <a:r>
              <a:rPr lang="ru-RU" altLang="ru-RU" sz="2000" i="1">
                <a:effectLst/>
              </a:rPr>
              <a:t> – </a:t>
            </a:r>
            <a:r>
              <a:rPr lang="ru-RU" altLang="ru-RU" sz="2000">
                <a:effectLst/>
              </a:rPr>
              <a:t>это знаковая система, в которой числа записываются по определенным правилам с помощью символов некоторого алфавита, называемых </a:t>
            </a:r>
            <a:r>
              <a:rPr lang="ru-RU" altLang="ru-RU" sz="2000" u="sng">
                <a:effectLst/>
              </a:rPr>
              <a:t>цифрами.</a:t>
            </a:r>
          </a:p>
          <a:p>
            <a:r>
              <a:rPr lang="ru-RU" altLang="ru-RU" sz="2000">
                <a:effectLst/>
              </a:rPr>
              <a:t>	Все системы счисления делятся на две большие группы: </a:t>
            </a:r>
            <a:r>
              <a:rPr lang="ru-RU" altLang="ru-RU" sz="2000" i="1">
                <a:effectLst/>
              </a:rPr>
              <a:t>позиционные и непозиционные системы счисления.</a:t>
            </a:r>
          </a:p>
          <a:p>
            <a:r>
              <a:rPr lang="ru-RU" altLang="ru-RU" sz="2000" i="1">
                <a:effectLst/>
              </a:rPr>
              <a:t>	</a:t>
            </a:r>
            <a:r>
              <a:rPr lang="ru-RU" altLang="ru-RU" sz="2000" u="sng">
                <a:effectLst/>
              </a:rPr>
              <a:t>В позиционных системах счисления</a:t>
            </a:r>
            <a:r>
              <a:rPr lang="ru-RU" altLang="ru-RU" sz="2000" i="1">
                <a:effectLst/>
              </a:rPr>
              <a:t> </a:t>
            </a:r>
            <a:r>
              <a:rPr lang="ru-RU" altLang="ru-RU" sz="2000">
                <a:effectLst/>
              </a:rPr>
              <a:t>значение цифры зависит от ее положения в числе. Например, 424 в десятичной системе счисления означает, что левая «4» - это четыре сотни (400), правая «4» - это четыре единицы (4), а «2» - это два десятка (20).</a:t>
            </a:r>
          </a:p>
          <a:p>
            <a:r>
              <a:rPr lang="ru-RU" altLang="ru-RU" sz="2000">
                <a:effectLst/>
              </a:rPr>
              <a:t>	</a:t>
            </a:r>
            <a:r>
              <a:rPr lang="ru-RU" altLang="ru-RU" sz="2000" u="sng">
                <a:effectLst/>
              </a:rPr>
              <a:t>В непозиционных системах счисления</a:t>
            </a:r>
            <a:r>
              <a:rPr lang="ru-RU" altLang="ru-RU" sz="2000">
                <a:effectLst/>
              </a:rPr>
              <a:t> значение цифры не зависит от ее положения в числе. Например, римское число</a:t>
            </a:r>
            <a:r>
              <a:rPr lang="en-US" altLang="ru-RU" sz="2000">
                <a:effectLst/>
              </a:rPr>
              <a:t>XXI</a:t>
            </a:r>
            <a:r>
              <a:rPr lang="ru-RU" altLang="ru-RU" sz="2000">
                <a:effectLst/>
              </a:rPr>
              <a:t>, в котором </a:t>
            </a:r>
            <a:r>
              <a:rPr lang="en-US" altLang="ru-RU" sz="2000">
                <a:effectLst/>
              </a:rPr>
              <a:t>X</a:t>
            </a:r>
            <a:r>
              <a:rPr lang="ru-RU" altLang="ru-RU" sz="2000">
                <a:effectLst/>
              </a:rPr>
              <a:t>=10, </a:t>
            </a:r>
            <a:r>
              <a:rPr lang="en-US" altLang="ru-RU" sz="2000">
                <a:effectLst/>
              </a:rPr>
              <a:t>I</a:t>
            </a:r>
            <a:r>
              <a:rPr lang="ru-RU" altLang="ru-RU" sz="2000">
                <a:effectLst/>
              </a:rPr>
              <a:t>=1 равно 10+10+1=21. То есть число </a:t>
            </a:r>
            <a:r>
              <a:rPr lang="en-US" altLang="ru-RU" sz="2000">
                <a:effectLst/>
              </a:rPr>
              <a:t>X </a:t>
            </a:r>
            <a:r>
              <a:rPr lang="ru-RU" altLang="ru-RU" sz="2000">
                <a:effectLst/>
              </a:rPr>
              <a:t>в разных позициях не меняет своего значения.</a:t>
            </a:r>
          </a:p>
        </p:txBody>
      </p:sp>
      <p:sp>
        <p:nvSpPr>
          <p:cNvPr id="252933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2934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2935" name="Rectangle 7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468313" y="333375"/>
            <a:ext cx="8497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ru-RU" altLang="ru-RU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Понятие системы счисления</a:t>
            </a:r>
          </a:p>
        </p:txBody>
      </p:sp>
      <p:sp>
        <p:nvSpPr>
          <p:cNvPr id="252936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40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8341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398342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98343" name="Rectangle 7"/>
          <p:cNvSpPr>
            <a:spLocks noRot="1" noChangeArrowheads="1"/>
          </p:cNvSpPr>
          <p:nvPr/>
        </p:nvSpPr>
        <p:spPr bwMode="auto">
          <a:xfrm>
            <a:off x="-180975" y="-26988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Решение </a:t>
            </a:r>
          </a:p>
        </p:txBody>
      </p:sp>
      <p:pic>
        <p:nvPicPr>
          <p:cNvPr id="398344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1125538"/>
            <a:ext cx="8496300" cy="3897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49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88913"/>
            <a:ext cx="4319588" cy="6669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2496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496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24967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ld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598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598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2599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2599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549275"/>
            <a:ext cx="6911975" cy="161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9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420938"/>
            <a:ext cx="7273925" cy="156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5993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" y="4149725"/>
            <a:ext cx="5472113" cy="1171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2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7013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27014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2701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404813"/>
            <a:ext cx="8459787" cy="1416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7017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060575"/>
            <a:ext cx="4752975" cy="3338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544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4544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45447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81075"/>
            <a:ext cx="5400675" cy="3286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8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46469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464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4647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692150"/>
            <a:ext cx="4175125" cy="5113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647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4325" y="692150"/>
            <a:ext cx="4756150" cy="5184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6474" name="Line 10"/>
          <p:cNvSpPr>
            <a:spLocks noChangeShapeType="1"/>
          </p:cNvSpPr>
          <p:nvPr/>
        </p:nvSpPr>
        <p:spPr bwMode="auto">
          <a:xfrm>
            <a:off x="4067175" y="115888"/>
            <a:ext cx="0" cy="568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cover dir="ld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036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8037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28038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28039" name="Rectangle 7"/>
          <p:cNvSpPr>
            <a:spLocks noRot="1" noChangeArrowheads="1"/>
          </p:cNvSpPr>
          <p:nvPr/>
        </p:nvSpPr>
        <p:spPr bwMode="auto">
          <a:xfrm>
            <a:off x="-180975" y="-26988"/>
            <a:ext cx="9144000" cy="1143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Словарь терминов </a:t>
            </a:r>
          </a:p>
        </p:txBody>
      </p:sp>
      <p:pic>
        <p:nvPicPr>
          <p:cNvPr id="428045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908050"/>
            <a:ext cx="6192838" cy="494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43008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430086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pic>
        <p:nvPicPr>
          <p:cNvPr id="430088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6191250" cy="572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cover dir="ld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058" name="Picture 10" descr="fireworks_2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484313"/>
            <a:ext cx="3203575" cy="3573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0059" name="AutoShape 11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79388" y="6237288"/>
            <a:ext cx="395287" cy="395287"/>
          </a:xfrm>
          <a:prstGeom prst="actionButtonBackPrevious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30060" name="AutoShape 12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748713" y="6237288"/>
            <a:ext cx="395287" cy="395287"/>
          </a:xfrm>
          <a:prstGeom prst="actionButtonHome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Непозиционные системы счисления</a:t>
            </a:r>
          </a:p>
        </p:txBody>
      </p:sp>
      <p:sp>
        <p:nvSpPr>
          <p:cNvPr id="363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latin typeface="Forte" panose="03060902040502070203" pitchFamily="66" charset="0"/>
              </a:rPr>
              <a:t>	</a:t>
            </a:r>
            <a:r>
              <a:rPr lang="ru-RU" altLang="ru-RU" sz="2400"/>
              <a:t>	Непозиционная система счисления – это система счисления, в которой количественный эквивалент каждого символа не зависит от его положения (позиции) в записи числа.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К непозиционным системам счисления относятся системы счисления древних народов.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Рассмотрим некоторые из них:</a:t>
            </a:r>
          </a:p>
          <a:p>
            <a:pPr lvl="1">
              <a:lnSpc>
                <a:spcPct val="80000"/>
              </a:lnSpc>
            </a:pPr>
            <a:r>
              <a:rPr lang="ru-RU" altLang="ru-RU" sz="2400" b="1">
                <a:hlinkClick r:id="rId2" action="ppaction://hlinksldjump"/>
              </a:rPr>
              <a:t>Древний Вавилон</a:t>
            </a:r>
            <a:endParaRPr lang="ru-RU" altLang="ru-RU" sz="2400" b="1"/>
          </a:p>
          <a:p>
            <a:pPr lvl="1">
              <a:lnSpc>
                <a:spcPct val="80000"/>
              </a:lnSpc>
            </a:pPr>
            <a:r>
              <a:rPr lang="ru-RU" altLang="ru-RU" sz="2400" b="1">
                <a:hlinkClick r:id="rId2" action="ppaction://hlinksldjump"/>
              </a:rPr>
              <a:t>Древний Египет</a:t>
            </a:r>
            <a:endParaRPr lang="ru-RU" altLang="ru-RU" sz="2400" b="1"/>
          </a:p>
          <a:p>
            <a:pPr lvl="1">
              <a:lnSpc>
                <a:spcPct val="80000"/>
              </a:lnSpc>
            </a:pPr>
            <a:r>
              <a:rPr lang="ru-RU" altLang="ru-RU" sz="2400" b="1">
                <a:hlinkClick r:id="rId3" action="ppaction://hlinksldjump"/>
              </a:rPr>
              <a:t>Древний Рим</a:t>
            </a:r>
            <a:endParaRPr lang="ru-RU" altLang="ru-RU" sz="2400" b="1"/>
          </a:p>
        </p:txBody>
      </p:sp>
      <p:sp>
        <p:nvSpPr>
          <p:cNvPr id="363524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3525" name="AutoShape 5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63526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AutoShape 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1907" name="AutoShape 3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323850" y="908050"/>
            <a:ext cx="8569325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endParaRPr lang="ru-RU" altLang="ru-RU" sz="2000" b="1"/>
          </a:p>
        </p:txBody>
      </p:sp>
      <p:sp>
        <p:nvSpPr>
          <p:cNvPr id="251912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1919" name="Rectangle 15"/>
          <p:cNvSpPr>
            <a:spLocks noGrp="1" noRot="1" noChangeArrowheads="1"/>
          </p:cNvSpPr>
          <p:nvPr>
            <p:ph type="title"/>
          </p:nvPr>
        </p:nvSpPr>
        <p:spPr>
          <a:xfrm>
            <a:off x="468313" y="269875"/>
            <a:ext cx="8229600" cy="711200"/>
          </a:xfrm>
        </p:spPr>
        <p:txBody>
          <a:bodyPr/>
          <a:lstStyle/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Древний Вавилон</a:t>
            </a:r>
          </a:p>
        </p:txBody>
      </p:sp>
      <p:pic>
        <p:nvPicPr>
          <p:cNvPr id="251922" name="Picture 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628775"/>
            <a:ext cx="144462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3" name="Picture 1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270000"/>
            <a:ext cx="203200" cy="358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4" name="Picture 2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917700"/>
            <a:ext cx="215900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5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041650"/>
            <a:ext cx="3311525" cy="747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1932" name="Rectangle 28"/>
          <p:cNvSpPr>
            <a:spLocks noRot="1" noChangeArrowheads="1"/>
          </p:cNvSpPr>
          <p:nvPr/>
        </p:nvSpPr>
        <p:spPr bwMode="auto">
          <a:xfrm>
            <a:off x="323850" y="404813"/>
            <a:ext cx="8424863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ru-RU" altLang="ru-RU" sz="2000" b="0">
                <a:solidFill>
                  <a:schemeClr val="tx1"/>
                </a:solidFill>
                <a:latin typeface="Forte" panose="03060902040502070203" pitchFamily="66" charset="0"/>
              </a:rPr>
              <a:t>	</a:t>
            </a:r>
            <a:r>
              <a:rPr lang="ru-RU" altLang="ru-RU" sz="2400" b="0">
                <a:solidFill>
                  <a:schemeClr val="tx1"/>
                </a:solidFill>
              </a:rPr>
              <a:t>Использовались всего три знака (клинопись):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>	- этот знак обозначает число 60;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>	- этот знак обозначает число 10;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>	- этот знак обозначает число 1.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/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>	Рассмотрим пример: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/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/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000" b="0">
                <a:solidFill>
                  <a:schemeClr val="tx1"/>
                </a:solidFill>
                <a:latin typeface="Forte" panose="03060902040502070203" pitchFamily="66" charset="0"/>
              </a:rPr>
              <a:t/>
            </a:r>
            <a:br>
              <a:rPr lang="ru-RU" altLang="ru-RU" sz="2000" b="0">
                <a:solidFill>
                  <a:schemeClr val="tx1"/>
                </a:solidFill>
                <a:latin typeface="Forte" panose="03060902040502070203" pitchFamily="66" charset="0"/>
              </a:rPr>
            </a:br>
            <a:r>
              <a:rPr lang="ru-RU" altLang="ru-RU" sz="2000" b="0">
                <a:solidFill>
                  <a:schemeClr val="tx1"/>
                </a:solidFill>
                <a:latin typeface="Forte" panose="03060902040502070203" pitchFamily="66" charset="0"/>
              </a:rPr>
              <a:t>	</a:t>
            </a:r>
          </a:p>
        </p:txBody>
      </p:sp>
      <p:sp>
        <p:nvSpPr>
          <p:cNvPr id="251935" name="Rectangle 31"/>
          <p:cNvSpPr>
            <a:spLocks noChangeArrowheads="1"/>
          </p:cNvSpPr>
          <p:nvPr/>
        </p:nvSpPr>
        <p:spPr bwMode="auto">
          <a:xfrm>
            <a:off x="395288" y="3933825"/>
            <a:ext cx="79883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	Используя вышеперечисленные обозначения и подсчитав количество каждого знака в числе, получим:</a:t>
            </a:r>
          </a:p>
          <a:p>
            <a:r>
              <a:rPr lang="ru-RU" altLang="ru-RU">
                <a:effectLst>
                  <a:outerShdw blurRad="38100" dist="38100" dir="2700000" algn="tl">
                    <a:srgbClr val="000000"/>
                  </a:outerShdw>
                </a:effectLst>
              </a:rPr>
              <a:t>60*1 + 10*6 + 1*2 = 60 + 60 + 2 = 122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5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519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19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6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27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-1474788" y="765175"/>
            <a:ext cx="10007601" cy="2374900"/>
          </a:xfrm>
        </p:spPr>
        <p:txBody>
          <a:bodyPr/>
          <a:lstStyle/>
          <a:p>
            <a:r>
              <a:rPr lang="ru-RU" altLang="ru-RU" sz="2400" b="0">
                <a:solidFill>
                  <a:schemeClr val="tx1"/>
                </a:solidFill>
              </a:rPr>
              <a:t>  Использовались всего три знака: 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>- этот знак обозначает число 100; 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>- этот знак обозначает число 10; 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>- этот знак обозначает число 1. 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/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>Рассмотрим пример:</a:t>
            </a:r>
          </a:p>
        </p:txBody>
      </p:sp>
      <p:sp>
        <p:nvSpPr>
          <p:cNvPr id="5131" name="AutoShape 11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5132" name="Rectangle 12"/>
          <p:cNvSpPr>
            <a:spLocks noRot="1" noChangeArrowheads="1"/>
          </p:cNvSpPr>
          <p:nvPr/>
        </p:nvSpPr>
        <p:spPr bwMode="auto">
          <a:xfrm>
            <a:off x="468313" y="269875"/>
            <a:ext cx="8229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Древний Египет</a:t>
            </a:r>
          </a:p>
        </p:txBody>
      </p:sp>
      <p:pic>
        <p:nvPicPr>
          <p:cNvPr id="5134" name="Picture 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1412875"/>
            <a:ext cx="190500" cy="287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5" name="Picture 1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773238"/>
            <a:ext cx="287337" cy="230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6" name="Picture 1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3288" y="2060575"/>
            <a:ext cx="212725" cy="28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7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888" y="3163888"/>
            <a:ext cx="1695450" cy="62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38" name="Rectangle 18"/>
          <p:cNvSpPr>
            <a:spLocks noRot="1" noChangeArrowheads="1"/>
          </p:cNvSpPr>
          <p:nvPr/>
        </p:nvSpPr>
        <p:spPr bwMode="auto">
          <a:xfrm>
            <a:off x="395288" y="3429000"/>
            <a:ext cx="8135937" cy="1871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pPr algn="l"/>
            <a:r>
              <a:rPr lang="ru-RU" altLang="ru-RU" sz="2000" b="0">
                <a:solidFill>
                  <a:schemeClr val="tx1"/>
                </a:solidFill>
              </a:rPr>
              <a:t>	</a:t>
            </a:r>
            <a:r>
              <a:rPr lang="ru-RU" altLang="ru-RU" sz="2400" b="0">
                <a:solidFill>
                  <a:schemeClr val="tx1"/>
                </a:solidFill>
              </a:rPr>
              <a:t>Используя вышеперечисленные обозначения и подсчитав количество каждого знака в числе, получим:</a:t>
            </a:r>
            <a:r>
              <a:rPr lang="ru-RU" altLang="ru-RU" sz="2400"/>
              <a:t> </a:t>
            </a:r>
            <a:r>
              <a:rPr lang="ru-RU" altLang="ru-RU" sz="2400" b="0">
                <a:solidFill>
                  <a:schemeClr val="tx1"/>
                </a:solidFill>
              </a:rPr>
              <a:t>	</a:t>
            </a:r>
            <a:br>
              <a:rPr lang="ru-RU" altLang="ru-RU" sz="2400" b="0">
                <a:solidFill>
                  <a:schemeClr val="tx1"/>
                </a:solidFill>
              </a:rPr>
            </a:br>
            <a:r>
              <a:rPr lang="ru-RU" altLang="ru-RU" sz="2400" b="0">
                <a:solidFill>
                  <a:schemeClr val="tx1"/>
                </a:solidFill>
              </a:rPr>
              <a:t>100*1 + 10*2 + 1*2 = 100 + 20 + 2 = 122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4463" y="981075"/>
            <a:ext cx="8748712" cy="49688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Из непозиционных систем счисления до сих пор в жизни используется римская система счисления. Где же она используется? При написании веков, нумерации глав в книге и т.д. В качестве цифр в ней используются некоторые буквы латинского алфавита: I = 1, V = 5, X = 10, L = 50, C = 100, D = 500, M = 1000.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Значение цифры не зависит от ее положения в числе. Например. В числе  XXX (30) цифра X встречается трижды и в каждом случае обозначает одну и ту же величину число 10, три числа по 10 в сумме дают 30. Величина числа в римской системе счисления определяется как сумма или разность цифр в числе. Если меньшая цифра стоит слева от большей, то она вычитается, если справа – прибавляется.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Например, запись десятичного числа 1998 в римской системе счисления будет выглядеть следующим образом: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MCMXCVIII = 1000 +  1000 - 100  + 100 - 10  + 5 + 1 + 1 + 1</a:t>
            </a:r>
          </a:p>
        </p:txBody>
      </p:sp>
      <p:sp>
        <p:nvSpPr>
          <p:cNvPr id="248838" name="AutoShape 6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8839" name="AutoShape 7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8840" name="AutoShape 8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48841" name="Rectangle 9"/>
          <p:cNvSpPr>
            <a:spLocks noRot="1" noChangeArrowheads="1"/>
          </p:cNvSpPr>
          <p:nvPr/>
        </p:nvSpPr>
        <p:spPr bwMode="auto">
          <a:xfrm>
            <a:off x="468313" y="269875"/>
            <a:ext cx="8229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Древний Рим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81075"/>
            <a:ext cx="8893175" cy="5472113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000">
                <a:latin typeface="Forte" panose="03060902040502070203" pitchFamily="66" charset="0"/>
              </a:rPr>
              <a:t>		</a:t>
            </a:r>
            <a:r>
              <a:rPr lang="ru-RU" altLang="ru-RU" sz="2400"/>
              <a:t>Первая позиционная система счисления была придумана еще в Древнем Вавилоне, причем вавилонская нумерация была шестидесятеричная, то есть  в ней использовалось шестьдесят цифр! Интересно, что до сих пор при измерении времени мы используем основание, равное 60 (в 1 минуте содержится 60 секунд, а в 1 часе 60 минут).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В XIX веке довольно широкое распространение получила двенадцатеричная система счисления. До сих пор мы частично употребляем дюжину (число 12): в сутках две дюжины часов, круг содержит тридцать дюжин градусов, 12 месяцев в году и так далее. Еще одна из распространенных систем счислений это семеричная. Она применяется при счете дней в неделе.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ru-RU" altLang="ru-RU" sz="2400"/>
              <a:t>		</a:t>
            </a:r>
            <a:r>
              <a:rPr lang="ru-RU" altLang="ru-RU" sz="2400" b="1"/>
              <a:t>Позиционная система счисления – </a:t>
            </a:r>
            <a:r>
              <a:rPr lang="ru-RU" altLang="ru-RU" sz="2400"/>
              <a:t>это система счисления, в которой количественный эквивалент каждого символа зависит от его положения (позиции) в записи числа. В настоящее время для счета люди в основном используют десятичную систему счисления. в которой десять цифр - 0, 1, 2, 3, 4, 5, 6, 7, 8, 9.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ru-RU" altLang="ru-RU" sz="2400"/>
          </a:p>
        </p:txBody>
      </p:sp>
      <p:sp>
        <p:nvSpPr>
          <p:cNvPr id="253957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4572000" y="6165850"/>
            <a:ext cx="395288" cy="395288"/>
          </a:xfrm>
          <a:prstGeom prst="actionButtonForwardNext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3958" name="AutoShape 6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4067175" y="6165850"/>
            <a:ext cx="395288" cy="395288"/>
          </a:xfrm>
          <a:prstGeom prst="actionButtonBackPrevious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ru-RU" altLang="ru-RU" sz="1800">
              <a:effectLst/>
              <a:latin typeface="Arial" panose="020B0604020202020204" pitchFamily="34" charset="0"/>
            </a:endParaRPr>
          </a:p>
        </p:txBody>
      </p:sp>
      <p:sp>
        <p:nvSpPr>
          <p:cNvPr id="253959" name="AutoShape 7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101013" y="6021388"/>
            <a:ext cx="574675" cy="576262"/>
          </a:xfrm>
          <a:prstGeom prst="actionButtonReturn">
            <a:avLst/>
          </a:prstGeom>
          <a:solidFill>
            <a:srgbClr val="CC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53962" name="Rectangle 10"/>
          <p:cNvSpPr>
            <a:spLocks noRot="1" noChangeArrowheads="1"/>
          </p:cNvSpPr>
          <p:nvPr/>
        </p:nvSpPr>
        <p:spPr bwMode="auto">
          <a:xfrm>
            <a:off x="468313" y="269875"/>
            <a:ext cx="8229600" cy="71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1pPr>
            <a:lvl2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2pPr>
            <a:lvl3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3pPr>
            <a:lvl4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4pPr>
            <a:lvl5pPr algn="ctr"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anose="02020404030301010803" pitchFamily="18" charset="0"/>
              </a:defRPr>
            </a:lvl9pPr>
          </a:lstStyle>
          <a:p>
            <a:r>
              <a:rPr lang="ru-RU" altLang="ru-RU" sz="360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Позиционные системы счисления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ь">
  <a:themeElements>
    <a:clrScheme name="Сеть 1">
      <a:dk1>
        <a:srgbClr val="4F747B"/>
      </a:dk1>
      <a:lt1>
        <a:srgbClr val="FFFFFF"/>
      </a:lt1>
      <a:dk2>
        <a:srgbClr val="000000"/>
      </a:dk2>
      <a:lt2>
        <a:srgbClr val="C0C0C0"/>
      </a:lt2>
      <a:accent1>
        <a:srgbClr val="859868"/>
      </a:accent1>
      <a:accent2>
        <a:srgbClr val="5F5F5F"/>
      </a:accent2>
      <a:accent3>
        <a:srgbClr val="AAAAAA"/>
      </a:accent3>
      <a:accent4>
        <a:srgbClr val="DADADA"/>
      </a:accent4>
      <a:accent5>
        <a:srgbClr val="C2CAB9"/>
      </a:accent5>
      <a:accent6>
        <a:srgbClr val="555555"/>
      </a:accent6>
      <a:hlink>
        <a:srgbClr val="5F5F5F"/>
      </a:hlink>
      <a:folHlink>
        <a:srgbClr val="BA1212"/>
      </a:folHlink>
    </a:clrScheme>
    <a:fontScheme name="Сеть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Сеть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ь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еть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чение">
  <a:themeElements>
    <a:clrScheme name="Течение 8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7B6D47"/>
      </a:hlink>
      <a:folHlink>
        <a:srgbClr val="A99D2F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alt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Garamond" panose="02020404030301010803" pitchFamily="18" charset="0"/>
          </a:defRPr>
        </a:defPPr>
      </a:lstStyle>
    </a:lnDef>
  </a:objectDefaults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еть 1">
    <a:dk1>
      <a:srgbClr val="4F747B"/>
    </a:dk1>
    <a:lt1>
      <a:srgbClr val="FFFFFF"/>
    </a:lt1>
    <a:dk2>
      <a:srgbClr val="000000"/>
    </a:dk2>
    <a:lt2>
      <a:srgbClr val="C0C0C0"/>
    </a:lt2>
    <a:accent1>
      <a:srgbClr val="859868"/>
    </a:accent1>
    <a:accent2>
      <a:srgbClr val="5F5F5F"/>
    </a:accent2>
    <a:accent3>
      <a:srgbClr val="AAAAAA"/>
    </a:accent3>
    <a:accent4>
      <a:srgbClr val="DADADA"/>
    </a:accent4>
    <a:accent5>
      <a:srgbClr val="C2CAB9"/>
    </a:accent5>
    <a:accent6>
      <a:srgbClr val="555555"/>
    </a:accent6>
    <a:hlink>
      <a:srgbClr val="5F5F5F"/>
    </a:hlink>
    <a:folHlink>
      <a:srgbClr val="BA121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3042</TotalTime>
  <Words>370</Words>
  <Application>Microsoft Office PowerPoint</Application>
  <PresentationFormat>Экран (4:3)</PresentationFormat>
  <Paragraphs>187</Paragraphs>
  <Slides>48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48</vt:i4>
      </vt:variant>
    </vt:vector>
  </HeadingPairs>
  <TitlesOfParts>
    <vt:vector size="56" baseType="lpstr">
      <vt:lpstr>Arial</vt:lpstr>
      <vt:lpstr>Times New Roman</vt:lpstr>
      <vt:lpstr>Wingdings</vt:lpstr>
      <vt:lpstr>Garamond</vt:lpstr>
      <vt:lpstr>Monotype Corsiva</vt:lpstr>
      <vt:lpstr>Forte</vt:lpstr>
      <vt:lpstr>Сеть</vt:lpstr>
      <vt:lpstr>Течение</vt:lpstr>
      <vt:lpstr>Презентация PowerPoint</vt:lpstr>
      <vt:lpstr>Содержание</vt:lpstr>
      <vt:lpstr>Презентация PowerPoint</vt:lpstr>
      <vt:lpstr>Презентация PowerPoint</vt:lpstr>
      <vt:lpstr>Непозиционные системы счисления</vt:lpstr>
      <vt:lpstr>Древний Вавилон</vt:lpstr>
      <vt:lpstr>  Использовались всего три знака:  - этот знак обозначает число 100;  - этот знак обозначает число 10;  - этот знак обозначает число 1.   Рассмотрим пример: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 sweet 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АГЕНТСТВО ПО ОБРАЗОВАНИЮ РОССИЙСКОЙ ФЕДЕРАЦИИ КУЗБАССКАЯ ГОСУДАРСТВЕННАЯ ПЕДАГОГИЧЕСКАЯ АКАДЕМИЯ ФИЗИКО-МАТЕМАТИЧЕСКИЙ ФАКУЛЬТЕТ</dc:title>
  <dc:creator>super_user</dc:creator>
  <cp:lastModifiedBy>каб.301</cp:lastModifiedBy>
  <cp:revision>121</cp:revision>
  <dcterms:created xsi:type="dcterms:W3CDTF">2006-06-20T06:49:49Z</dcterms:created>
  <dcterms:modified xsi:type="dcterms:W3CDTF">2018-10-19T09:01:33Z</dcterms:modified>
</cp:coreProperties>
</file>