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+xml" PartName="/ppt/slides/slide38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notesSlide+xml" PartName="/ppt/notesSlides/notes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presentationml.notesSlide+xml" PartName="/ppt/notesSlides/notesSlide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+xml" PartName="/ppt/slides/slide3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72" r:id="rId2"/>
    <p:sldId id="341" r:id="rId3"/>
    <p:sldId id="273" r:id="rId4"/>
    <p:sldId id="274" r:id="rId5"/>
    <p:sldId id="275" r:id="rId6"/>
    <p:sldId id="337" r:id="rId7"/>
    <p:sldId id="302" r:id="rId8"/>
    <p:sldId id="304" r:id="rId9"/>
    <p:sldId id="303" r:id="rId10"/>
    <p:sldId id="306" r:id="rId11"/>
    <p:sldId id="305" r:id="rId12"/>
    <p:sldId id="340" r:id="rId13"/>
    <p:sldId id="312" r:id="rId14"/>
    <p:sldId id="313" r:id="rId15"/>
    <p:sldId id="314" r:id="rId16"/>
    <p:sldId id="308" r:id="rId17"/>
    <p:sldId id="309" r:id="rId18"/>
    <p:sldId id="310" r:id="rId19"/>
    <p:sldId id="329" r:id="rId20"/>
    <p:sldId id="331" r:id="rId21"/>
    <p:sldId id="315" r:id="rId22"/>
    <p:sldId id="311" r:id="rId23"/>
    <p:sldId id="316" r:id="rId24"/>
    <p:sldId id="300" r:id="rId25"/>
    <p:sldId id="333" r:id="rId26"/>
    <p:sldId id="334" r:id="rId27"/>
    <p:sldId id="335" r:id="rId28"/>
    <p:sldId id="321" r:id="rId29"/>
    <p:sldId id="332" r:id="rId30"/>
    <p:sldId id="322" r:id="rId31"/>
    <p:sldId id="342" r:id="rId32"/>
    <p:sldId id="343" r:id="rId33"/>
    <p:sldId id="323" r:id="rId34"/>
    <p:sldId id="324" r:id="rId35"/>
    <p:sldId id="338" r:id="rId36"/>
    <p:sldId id="325" r:id="rId37"/>
    <p:sldId id="326" r:id="rId38"/>
    <p:sldId id="33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743" autoAdjust="0"/>
  </p:normalViewPr>
  <p:slideViewPr>
    <p:cSldViewPr>
      <p:cViewPr varScale="1">
        <p:scale>
          <a:sx n="92" d="100"/>
          <a:sy n="92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890C1-53EB-4B64-829D-86D69AC4DBB9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7A4DF-36EA-4AE5-BED8-4E4839727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532E-BAC4-4753-A572-9431469CE3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532E-BAC4-4753-A572-9431469CE37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532E-BAC4-4753-A572-9431469CE37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532E-BAC4-4753-A572-9431469CE37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532E-BAC4-4753-A572-9431469CE37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532E-BAC4-4753-A572-9431469CE37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89EB63-5BC4-4E4B-9238-4A704E9610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AF1AF1-AACB-4949-BAFE-156083A6C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2333620"/>
          </a:xfrm>
        </p:spPr>
        <p:txBody>
          <a:bodyPr>
            <a:no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Морфологический разбор глагола»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06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kk-KZ" dirty="0" smtClean="0"/>
          </a:p>
          <a:p>
            <a:endParaRPr lang="kk-KZ" dirty="0" smtClean="0"/>
          </a:p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               Пятнадцатое  января.</a:t>
            </a:r>
          </a:p>
          <a:p>
            <a:pPr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                     Классная работа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Объяснение нового материала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285860"/>
            <a:ext cx="7215238" cy="492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речи. Общее значение.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Морфологические признаки.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1.Начальная форма (неопределенная форма)</a:t>
            </a:r>
          </a:p>
          <a:p>
            <a:pPr lvl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Постоянные признаки: а) вид,  б)спряжение.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Непостоянные признаки: а)число, б) время (если есть), в) лицо (если есть), г) род (если есть).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Синтаксическая роль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 морфологического разбора глагола: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Скоро наступит прекрасное время года.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Наступит- глагол.</a:t>
            </a: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(что сделает?)наступит.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Н.ф.-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насту-пить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Пост.:несов.вид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спр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непост.:в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ед.ч., в 3-м л.</a:t>
            </a:r>
          </a:p>
          <a:p>
            <a:pPr lv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 сделает?) </a:t>
            </a:r>
            <a:r>
              <a:rPr lang="ru-RU" sz="3600" u="dbl" dirty="0" smtClean="0">
                <a:latin typeface="Times New Roman" pitchFamily="18" charset="0"/>
                <a:cs typeface="Times New Roman" pitchFamily="18" charset="0"/>
              </a:rPr>
              <a:t>наступит.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Образец письменного разбора глагола: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8786874" cy="664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357166"/>
            <a:ext cx="8715436" cy="650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89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Работа по тексту: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Упражнение 448 стр.198-199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Прочитайте.Определите основную мысль.Спишите первый абзац,встав-ляя пропущенные буквы.Обозначьте грамматическую основу предложений.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Выпишите из текста глаголы в неопределенной форме.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Сделать морфологический разбор глагола</a:t>
            </a:r>
          </a:p>
          <a:p>
            <a:pPr>
              <a:buNone/>
            </a:pPr>
            <a:r>
              <a:rPr lang="kk-KZ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относятся</a:t>
            </a: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Это не так уж трудно.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 вежлив...,воспитанн...и добр... человеку окружающие люди относ...тся всегда по-доброму.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Почему же нам не быть внимательными,вежливыми и добрыми друг к другу? Ведь это не так уж трудно!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Нетрудно здороваться с людьми при встрече.И говорить им “до свидания”,”всего хорошего” при расставании.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Нетрудно уступить в трамвае или автобусе место пожилому человеку. Нетрудно быть опрятным,причесан-ным и умытым,чтобы окружающим людям было приятно с тобой общаться.Нетрудно помочь по дому старшим.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Но вежливый человек должен выполнять не только эти правила. Их гораздо больше.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259"/>
          <a:stretch/>
        </p:blipFill>
        <p:spPr bwMode="auto">
          <a:xfrm>
            <a:off x="464809" y="260648"/>
            <a:ext cx="8352928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Опрятный –таза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вежливый – сыпайы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приятно – жағымды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гораздо – анағұрлым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пожилой- егде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Словарная 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7158" y="428604"/>
            <a:ext cx="8429684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6029325" cy="59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8686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715250" cy="5120640"/>
        </p:xfrm>
        <a:graphic>
          <a:graphicData uri="http://schemas.openxmlformats.org/drawingml/2006/table">
            <a:tbl>
              <a:tblPr/>
              <a:tblGrid>
                <a:gridCol w="3857625"/>
                <a:gridCol w="1143000"/>
                <a:gridCol w="2714625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 кормит,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Смелый находит,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Сядем рядком,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Терпенье и труд,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много видел и слышал,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поговорим ладком.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тот много знает.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лень портит.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робкий теряет.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всё перетрут.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Групповая 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643041" y="3786188"/>
            <a:ext cx="6143669" cy="1795462"/>
          </a:xfrm>
          <a:prstGeom prst="wedgeEllipseCallout">
            <a:avLst>
              <a:gd name="adj1" fmla="val 59203"/>
              <a:gd name="adj2" fmla="val 47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kumimoji="0" lang="ru-RU" sz="2400" kern="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Составьте пословицы соединив правую и левую часть стрелкой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Труд кормит, а лень портит.</a:t>
            </a:r>
          </a:p>
          <a:p>
            <a:pPr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Смелый находит, робкий теряет.</a:t>
            </a:r>
          </a:p>
          <a:p>
            <a:pPr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Сядем рядком, поговорим ладком.</a:t>
            </a:r>
          </a:p>
          <a:p>
            <a:pPr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Терпенье и труд, всё перетрут.</a:t>
            </a:r>
          </a:p>
          <a:p>
            <a:pPr fontAlgn="base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Кто много видел и слышал, тот много знает.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kk-KZ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Проверьте себя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76225"/>
            <a:ext cx="8286808" cy="622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8712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                       Задание 1</a:t>
            </a:r>
          </a:p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Из данных пословиц выписать глаголы.</a:t>
            </a:r>
          </a:p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Сделать морфологический разбор глаголов:   </a:t>
            </a:r>
            <a:r>
              <a:rPr lang="kk-KZ" sz="36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кормит,слышал</a:t>
            </a:r>
          </a:p>
          <a:p>
            <a:pPr>
              <a:buNone/>
            </a:pPr>
            <a:endParaRPr lang="kk-KZ" sz="3600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Выписать глаголы несовершенного вида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–группа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Выписать глаголы совершенного вида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Несовершенный вид -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кормит,находит,видел, слышал, знает, портит, теряет.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Совершенный вид -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сядем, поговорим,перетрут.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Проверьте себя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8286807" cy="578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Я назову вам глаголы,если это: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Глагол настоящего времени - руки на пояс;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Глагол прошедшего времени – присядьте;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Глагол будущего времени – ходьба на месте.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( Глаголы: будут прыгать, катается,сварила,клюет,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промахнулся,нарисую,украсят,поют)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Физминутка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04" y="357166"/>
            <a:ext cx="5929354" cy="6215106"/>
          </a:xfrm>
        </p:spPr>
        <p:txBody>
          <a:bodyPr/>
          <a:lstStyle/>
          <a:p>
            <a:endParaRPr lang="ru-RU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04" y="357166"/>
            <a:ext cx="6143668" cy="585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375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научиться определять глагол по его морфологическим признакам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– группа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Проспрягать глаголы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– группа 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Распределить глаголы по временам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Работа по карточкам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21350"/>
          </a:xfrm>
        </p:spPr>
        <p:txBody>
          <a:bodyPr>
            <a:normAutofit fontScale="97500"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Проспрягайте глаголы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397000"/>
          <a:ext cx="6096000" cy="40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60"/>
                <a:gridCol w="1714512"/>
                <a:gridCol w="1785950"/>
                <a:gridCol w="1690678"/>
              </a:tblGrid>
              <a:tr h="672044">
                <a:tc>
                  <a:txBody>
                    <a:bodyPr/>
                    <a:lstStyle/>
                    <a:p>
                      <a:r>
                        <a:rPr lang="kk-KZ" dirty="0" smtClean="0"/>
                        <a:t>лицо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ед.число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мн.ч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44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1-е  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44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2-е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44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3-е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Они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204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582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/>
                <a:gridCol w="2064551"/>
                <a:gridCol w="2064551"/>
                <a:gridCol w="2064551"/>
              </a:tblGrid>
              <a:tr h="285117">
                <a:tc>
                  <a:txBody>
                    <a:bodyPr/>
                    <a:lstStyle/>
                    <a:p>
                      <a:r>
                        <a:rPr lang="kk-KZ" dirty="0" smtClean="0"/>
                        <a:t>глаголы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наст.вр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прош.вр.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буд.вр</a:t>
                      </a:r>
                      <a:endParaRPr lang="ru-RU" dirty="0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1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572560" cy="628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1.Глагол –это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часть слова      Б) часть целого   В) часть речи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2. Глагол обозначает: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предмет      Б) действие предмета    В) признак предмета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3. Отвечает на вопросы: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кто? что?     Б) что делать?что сделать?               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В) какой?чей?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4.Глаголы изменяются: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А) по числам и лицам Б) по родам и по падежам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В)по числам,родам и временам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5. В предложении являются: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А) сказуемым     Б)подлежащим      В) определением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Мини тест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302"/>
          <a:stretch>
            <a:fillRect/>
          </a:stretch>
        </p:blipFill>
        <p:spPr bwMode="auto">
          <a:xfrm>
            <a:off x="428596" y="214290"/>
            <a:ext cx="8429684" cy="6000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            Ответы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1214422"/>
            <a:ext cx="7358114" cy="4929222"/>
          </a:xfrm>
          <a:prstGeom prst="star5">
            <a:avLst>
              <a:gd name="adj" fmla="val 1996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kk-KZ" sz="2800" b="1" dirty="0" smtClean="0"/>
              <a:t>1 В)</a:t>
            </a:r>
          </a:p>
          <a:p>
            <a:pPr algn="ctr"/>
            <a:r>
              <a:rPr lang="kk-KZ" sz="2800" b="1" dirty="0" smtClean="0"/>
              <a:t>2 Б)</a:t>
            </a:r>
          </a:p>
          <a:p>
            <a:pPr algn="ctr"/>
            <a:r>
              <a:rPr lang="kk-KZ" sz="2800" b="1" dirty="0" smtClean="0"/>
              <a:t>3 Б)</a:t>
            </a:r>
          </a:p>
          <a:p>
            <a:pPr algn="ctr"/>
            <a:r>
              <a:rPr lang="kk-KZ" sz="2800" b="1" dirty="0" smtClean="0"/>
              <a:t>4 В)</a:t>
            </a:r>
          </a:p>
          <a:p>
            <a:pPr algn="ctr"/>
            <a:r>
              <a:rPr lang="kk-KZ" sz="2800" b="1" dirty="0" smtClean="0"/>
              <a:t>5 А)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Упр 457,458 стр.201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повторить все о глаголе</a:t>
            </a:r>
          </a:p>
          <a:p>
            <a:endParaRPr lang="kk-KZ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Отгадайте зашифрованное слово.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kk-KZ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ЛОЦЫДОМ.</a:t>
            </a:r>
            <a:endParaRPr lang="ru-RU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8286808" cy="578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878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/>
              <a:t>  </a:t>
            </a:r>
            <a:endParaRPr lang="ru-RU" sz="4400" dirty="0" smtClean="0"/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651"/>
          <a:stretch>
            <a:fillRect/>
          </a:stretch>
        </p:blipFill>
        <p:spPr bwMode="auto">
          <a:xfrm>
            <a:off x="1785918" y="214290"/>
            <a:ext cx="5572164" cy="607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Тип урока: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Урок закрепления и обобщения знаний, умений и навыков.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презентация,карточки,фишки,тестовые задания.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8286808" cy="585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Ход урока: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Психологический настрой к уроку:</a:t>
            </a:r>
          </a:p>
          <a:p>
            <a:pPr>
              <a:buNone/>
            </a:pPr>
            <a:r>
              <a:rPr lang="kk-KZ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хмуриться с утра</a:t>
            </a:r>
          </a:p>
          <a:p>
            <a:pPr>
              <a:buNone/>
            </a:pPr>
            <a:r>
              <a:rPr lang="kk-KZ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Нам поможет доброта</a:t>
            </a:r>
          </a:p>
          <a:p>
            <a:pPr>
              <a:buNone/>
            </a:pPr>
            <a:r>
              <a:rPr lang="kk-KZ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Встаньте, дети,подтянитесь</a:t>
            </a:r>
          </a:p>
          <a:p>
            <a:pPr>
              <a:buNone/>
            </a:pPr>
            <a:r>
              <a:rPr lang="kk-KZ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друг другу улыбнитесь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434"/>
          <a:stretch>
            <a:fillRect/>
          </a:stretch>
        </p:blipFill>
        <p:spPr bwMode="auto">
          <a:xfrm>
            <a:off x="357158" y="214290"/>
            <a:ext cx="8429684" cy="585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231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85000" lnSpcReduction="20000"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Фронтальный опрос:</a:t>
            </a:r>
          </a:p>
          <a:p>
            <a:pPr lvl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Что такое  глагол?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Что обозначает глагол?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На какие вопросы отвечает глагол?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На какие виды делится глагол?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Сколько временных форм  у глагола?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Сколько спряжений у глагола?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Сколько наклонений у глагола?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Каким членом предложения является глагол?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737</Words>
  <Application>Microsoft Office PowerPoint</Application>
  <PresentationFormat>Экран (4:3)</PresentationFormat>
  <Paragraphs>175</Paragraphs>
  <Slides>38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Открытая</vt:lpstr>
      <vt:lpstr>  Тема:Морфологический разбор глагола»</vt:lpstr>
      <vt:lpstr>Слайд 2</vt:lpstr>
      <vt:lpstr>Цель урока: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   Объяснение нового материала</vt:lpstr>
      <vt:lpstr>План морфологического разбора глагола:</vt:lpstr>
      <vt:lpstr>Образец письменного разбора глагола:</vt:lpstr>
      <vt:lpstr>Слайд 15</vt:lpstr>
      <vt:lpstr>Слайд 16</vt:lpstr>
      <vt:lpstr>Слайд 17</vt:lpstr>
      <vt:lpstr>Слайд 18</vt:lpstr>
      <vt:lpstr>                 Словарная работа</vt:lpstr>
      <vt:lpstr>Слайд 20</vt:lpstr>
      <vt:lpstr>                  Групповая работа</vt:lpstr>
      <vt:lpstr>                  Проверьте себя</vt:lpstr>
      <vt:lpstr>Слайд 23</vt:lpstr>
      <vt:lpstr>Слайд 24</vt:lpstr>
      <vt:lpstr>Слайд 25</vt:lpstr>
      <vt:lpstr>                      Проверьте себя</vt:lpstr>
      <vt:lpstr>Слайд 27</vt:lpstr>
      <vt:lpstr>                       Физминутка</vt:lpstr>
      <vt:lpstr>Слайд 29</vt:lpstr>
      <vt:lpstr>                 Работа по карточкам</vt:lpstr>
      <vt:lpstr>Слайд 31</vt:lpstr>
      <vt:lpstr>Слайд 32</vt:lpstr>
      <vt:lpstr>Слайд 33</vt:lpstr>
      <vt:lpstr>                         Мини тест</vt:lpstr>
      <vt:lpstr>Слайд 35</vt:lpstr>
      <vt:lpstr>                                 Ответы </vt:lpstr>
      <vt:lpstr>              Домашнее задание</vt:lpstr>
      <vt:lpstr>Слайд 38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Морфологический разбор глагола</dc:title>
  <dc:creator>Admin</dc:creator>
  <cp:lastModifiedBy>Admin</cp:lastModifiedBy>
  <cp:revision>40</cp:revision>
  <dcterms:created xsi:type="dcterms:W3CDTF">2014-01-12T13:32:00Z</dcterms:created>
  <dcterms:modified xsi:type="dcterms:W3CDTF">2014-01-13T17:52:24Z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928538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