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60" r:id="rId2"/>
    <p:sldId id="259" r:id="rId3"/>
    <p:sldId id="261" r:id="rId4"/>
    <p:sldId id="262" r:id="rId5"/>
    <p:sldId id="263" r:id="rId6"/>
    <p:sldId id="288" r:id="rId7"/>
    <p:sldId id="278" r:id="rId8"/>
    <p:sldId id="269" r:id="rId9"/>
    <p:sldId id="268" r:id="rId10"/>
    <p:sldId id="258" r:id="rId11"/>
    <p:sldId id="275" r:id="rId12"/>
    <p:sldId id="271" r:id="rId13"/>
    <p:sldId id="273" r:id="rId14"/>
    <p:sldId id="289" r:id="rId15"/>
    <p:sldId id="270" r:id="rId16"/>
    <p:sldId id="264" r:id="rId17"/>
    <p:sldId id="266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92" r:id="rId27"/>
    <p:sldId id="290" r:id="rId28"/>
    <p:sldId id="265" r:id="rId29"/>
    <p:sldId id="286" r:id="rId30"/>
    <p:sldId id="274" r:id="rId31"/>
    <p:sldId id="272" r:id="rId32"/>
    <p:sldId id="287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6E4924"/>
    <a:srgbClr val="996633"/>
    <a:srgbClr val="CC3399"/>
    <a:srgbClr val="FF9900"/>
    <a:srgbClr val="000000"/>
    <a:srgbClr val="6600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9" d="100"/>
          <a:sy n="69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19_%20%20&#1087;&#1088;&#1086;&#1077;&#1082;&#1090;%20&#1092;&#1072;&#1089;&#1090;%20&#1092;&#1091;&#1076;\&#1086;&#1087;&#1088;&#1086;&#1089;%20&#1092;&#1072;&#1089;&#1090;%20&#1092;&#1091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%20%20&#1087;&#1088;&#1086;&#1077;&#1082;&#1090;%20&#1092;&#1072;&#1089;&#1090;%20&#1092;&#1091;&#1076;\&#1086;&#1087;&#1088;&#1086;&#1089;%20&#1092;&#1072;&#1089;&#1090;%20&#1092;&#1091;&#107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%20%20&#1087;&#1088;&#1086;&#1077;&#1082;&#1090;%20&#1092;&#1072;&#1089;&#1090;%20&#1092;&#1091;&#1076;\&#1086;&#1087;&#1088;&#1086;&#1089;%20&#1092;&#1072;&#1089;&#1090;%20&#1092;&#1091;&#107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%20%20&#1087;&#1088;&#1086;&#1077;&#1082;&#1090;%20&#1092;&#1072;&#1089;&#1090;%20&#1092;&#1091;&#1076;\&#1086;&#1087;&#1088;&#1086;&#1089;%20&#1092;&#1072;&#1089;&#1090;%20&#1092;&#1091;&#1076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%20%20&#1087;&#1088;&#1086;&#1077;&#1082;&#1090;%20&#1092;&#1072;&#1089;&#1090;%20&#1092;&#1091;&#1076;\&#1086;&#1087;&#1088;&#1086;&#1089;%20&#1092;&#1072;&#1089;&#1090;%20&#1092;&#1091;&#107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%20%20&#1087;&#1088;&#1086;&#1077;&#1082;&#1090;%20&#1092;&#1072;&#1089;&#1090;%20&#1092;&#1091;&#1076;\&#1086;&#1087;&#1088;&#1086;&#1089;%20&#1092;&#1072;&#1089;&#1090;%20&#1092;&#1091;&#107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9_%20%20&#1087;&#1088;&#1086;&#1077;&#1082;&#1090;%20&#1092;&#1072;&#1089;&#1090;%20&#1092;&#1091;&#1076;\&#1086;&#1087;&#1088;&#1086;&#1089;%20&#1092;&#1072;&#1089;&#1090;%20&#1092;&#1091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242038637611291E-2"/>
          <c:y val="4.0649973442829029E-2"/>
          <c:w val="0.9793174686367937"/>
          <c:h val="0.95935002655717094"/>
        </c:manualLayout>
      </c:layout>
      <c:pie3DChart>
        <c:varyColors val="1"/>
        <c:ser>
          <c:idx val="0"/>
          <c:order val="0"/>
          <c:spPr>
            <a:ln>
              <a:solidFill>
                <a:srgbClr val="CC3399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CC3399"/>
                </a:solidFill>
              </a:ln>
              <a:effectLst/>
              <a:sp3d>
                <a:contourClr>
                  <a:srgbClr val="CC339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9B-44DB-B9EB-887842EFA8C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CC3399"/>
                </a:solidFill>
              </a:ln>
              <a:effectLst/>
              <a:sp3d>
                <a:contourClr>
                  <a:srgbClr val="CC339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A9B-44DB-B9EB-887842EFA8C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rgbClr val="CC3399"/>
                </a:solidFill>
              </a:ln>
              <a:effectLst/>
              <a:sp3d>
                <a:contourClr>
                  <a:srgbClr val="CC339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9B-44DB-B9EB-887842EFA8CB}"/>
              </c:ext>
            </c:extLst>
          </c:dPt>
          <c:dLbls>
            <c:dLbl>
              <c:idx val="0"/>
              <c:layout>
                <c:manualLayout>
                  <c:x val="-0.15193575739773052"/>
                  <c:y val="-9.5495667909045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9B-44DB-B9EB-887842EFA8CB}"/>
                </c:ext>
              </c:extLst>
            </c:dLbl>
            <c:dLbl>
              <c:idx val="2"/>
              <c:layout>
                <c:manualLayout>
                  <c:x val="0.11392173220875354"/>
                  <c:y val="0.11849824905299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9B-44DB-B9EB-887842EFA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Лист1!$A$1:$A$3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очень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24</c:v>
                </c:pt>
                <c:pt idx="1">
                  <c:v>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B-44DB-B9EB-887842EFA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4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882606265608289"/>
          <c:y val="0.26808803201690584"/>
          <c:w val="0.22170551824932161"/>
          <c:h val="0.38766881815145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CC3399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732410260311666E-2"/>
          <c:y val="1.7811073283665851E-2"/>
          <c:w val="0.95826758973968829"/>
          <c:h val="0.87006433423466534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4EA-4221-99D5-28056D8BC89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4EA-4221-99D5-28056D8BC89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4EA-4221-99D5-28056D8BC89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44EA-4221-99D5-28056D8BC899}"/>
              </c:ext>
            </c:extLst>
          </c:dPt>
          <c:dPt>
            <c:idx val="4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9-44EA-4221-99D5-28056D8BC899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EA-4221-99D5-28056D8BC899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EA-4221-99D5-28056D8BC8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Лист1!$A$7:$A$11</c:f>
              <c:strCache>
                <c:ptCount val="5"/>
                <c:pt idx="0">
                  <c:v>Каждый день</c:v>
                </c:pt>
                <c:pt idx="1">
                  <c:v>1-2 раза в неделю</c:v>
                </c:pt>
                <c:pt idx="2">
                  <c:v>1-2 раза в месяц</c:v>
                </c:pt>
                <c:pt idx="3">
                  <c:v>Несколько раз в год</c:v>
                </c:pt>
                <c:pt idx="4">
                  <c:v>Не покупаю</c:v>
                </c:pt>
              </c:strCache>
            </c:strRef>
          </c:cat>
          <c:val>
            <c:numRef>
              <c:f>Лист1!$B$7:$B$11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13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EA-4221-99D5-28056D8BC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495424"/>
        <c:axId val="65496960"/>
        <c:axId val="0"/>
      </c:bar3DChart>
      <c:catAx>
        <c:axId val="6549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496960"/>
        <c:crosses val="autoZero"/>
        <c:auto val="1"/>
        <c:lblAlgn val="ctr"/>
        <c:lblOffset val="100"/>
        <c:noMultiLvlLbl val="0"/>
      </c:catAx>
      <c:valAx>
        <c:axId val="6549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495424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35469841632112E-2"/>
          <c:y val="3.5322928257928939E-2"/>
          <c:w val="0.94055422420023582"/>
          <c:h val="0.822928487743310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2CE8-4ECF-9414-6D5E0BA65971}"/>
              </c:ext>
            </c:extLst>
          </c:dPt>
          <c:dPt>
            <c:idx val="2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3-2CE8-4ECF-9414-6D5E0BA6597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2CE8-4ECF-9414-6D5E0BA65971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2CE8-4ECF-9414-6D5E0BA65971}"/>
              </c:ext>
            </c:extLst>
          </c:dPt>
          <c:cat>
            <c:strRef>
              <c:f>Лист1!$A$24:$A$28</c:f>
              <c:strCache>
                <c:ptCount val="5"/>
                <c:pt idx="0">
                  <c:v>Это вредно</c:v>
                </c:pt>
                <c:pt idx="1">
                  <c:v>Родители запрещают</c:v>
                </c:pt>
                <c:pt idx="2">
                  <c:v>Вкус не нравится</c:v>
                </c:pt>
                <c:pt idx="3">
                  <c:v>Нет на это денег</c:v>
                </c:pt>
                <c:pt idx="4">
                  <c:v>Другая причина</c:v>
                </c:pt>
              </c:strCache>
            </c:strRef>
          </c:cat>
          <c:val>
            <c:numRef>
              <c:f>Лист1!$B$24:$B$28</c:f>
              <c:numCache>
                <c:formatCode>General</c:formatCode>
                <c:ptCount val="5"/>
                <c:pt idx="0">
                  <c:v>14</c:v>
                </c:pt>
                <c:pt idx="1">
                  <c:v>3</c:v>
                </c:pt>
                <c:pt idx="2">
                  <c:v>1</c:v>
                </c:pt>
                <c:pt idx="3">
                  <c:v>14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E8-4ECF-9414-6D5E0BA65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721664"/>
        <c:axId val="66723200"/>
        <c:axId val="0"/>
      </c:bar3DChart>
      <c:catAx>
        <c:axId val="6672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23200"/>
        <c:crosses val="autoZero"/>
        <c:auto val="1"/>
        <c:lblAlgn val="ctr"/>
        <c:lblOffset val="100"/>
        <c:noMultiLvlLbl val="0"/>
      </c:catAx>
      <c:valAx>
        <c:axId val="6672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66721664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81139381949014E-2"/>
          <c:y val="1.7720253305188314E-2"/>
          <c:w val="0.86088378524390541"/>
          <c:h val="0.9127835002460044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1-E1B1-46CD-BA26-C0E142AE2BB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E1B1-46CD-BA26-C0E142AE2BBE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E1B1-46CD-BA26-C0E142AE2BB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1B1-46CD-BA26-C0E142AE2BBE}"/>
              </c:ext>
            </c:extLst>
          </c:dPt>
          <c:dLbls>
            <c:dLbl>
              <c:idx val="0"/>
              <c:layout>
                <c:manualLayout>
                  <c:x val="2.9394882050142578E-2"/>
                  <c:y val="-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B1-46CD-BA26-C0E142AE2BBE}"/>
                </c:ext>
              </c:extLst>
            </c:dLbl>
            <c:dLbl>
              <c:idx val="1"/>
              <c:layout>
                <c:manualLayout>
                  <c:x val="2.2862686038999783E-2"/>
                  <c:y val="-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B1-46CD-BA26-C0E142AE2BBE}"/>
                </c:ext>
              </c:extLst>
            </c:dLbl>
            <c:dLbl>
              <c:idx val="2"/>
              <c:layout>
                <c:manualLayout>
                  <c:x val="1.1431343019499772E-2"/>
                  <c:y val="-3.1123992758974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B1-46CD-BA26-C0E142AE2BBE}"/>
                </c:ext>
              </c:extLst>
            </c:dLbl>
            <c:dLbl>
              <c:idx val="3"/>
              <c:layout>
                <c:manualLayout>
                  <c:x val="2.6128784044571061E-2"/>
                  <c:y val="-2.593666063247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B1-46CD-BA26-C0E142AE2B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rgbClr val="6E492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Лист1!$A$31:$A$34</c:f>
              <c:strCache>
                <c:ptCount val="4"/>
                <c:pt idx="0">
                  <c:v>Макдоналдс</c:v>
                </c:pt>
                <c:pt idx="1">
                  <c:v>KFC</c:v>
                </c:pt>
                <c:pt idx="2">
                  <c:v>Burger King</c:v>
                </c:pt>
                <c:pt idx="3">
                  <c:v>Мир пиццы</c:v>
                </c:pt>
              </c:strCache>
            </c:strRef>
          </c:cat>
          <c:val>
            <c:numRef>
              <c:f>Лист1!$B$31:$B$34</c:f>
              <c:numCache>
                <c:formatCode>General</c:formatCode>
                <c:ptCount val="4"/>
                <c:pt idx="0">
                  <c:v>26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B1-46CD-BA26-C0E142AE2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770432"/>
        <c:axId val="66771968"/>
        <c:axId val="0"/>
      </c:bar3DChart>
      <c:catAx>
        <c:axId val="6677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71968"/>
        <c:crosses val="autoZero"/>
        <c:auto val="1"/>
        <c:lblAlgn val="ctr"/>
        <c:lblOffset val="100"/>
        <c:noMultiLvlLbl val="0"/>
      </c:catAx>
      <c:valAx>
        <c:axId val="66771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6E4924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770432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295231212040521"/>
          <c:y val="3.2105067452815661E-2"/>
          <c:w val="0.58117007113241281"/>
          <c:h val="0.9093713244064239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0D6F-4F23-969C-170B2B1D5FE6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D6F-4F23-969C-170B2B1D5FE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0D6F-4F23-969C-170B2B1D5FE6}"/>
              </c:ext>
            </c:extLst>
          </c:dPt>
          <c:dPt>
            <c:idx val="4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7-0D6F-4F23-969C-170B2B1D5FE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0D6F-4F23-969C-170B2B1D5FE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B-0D6F-4F23-969C-170B2B1D5FE6}"/>
              </c:ext>
            </c:extLst>
          </c:dPt>
          <c:dPt>
            <c:idx val="7"/>
            <c:invertIfNegative val="0"/>
            <c:bubble3D val="0"/>
            <c:spPr>
              <a:solidFill>
                <a:srgbClr val="CC3399"/>
              </a:solidFill>
            </c:spPr>
            <c:extLst>
              <c:ext xmlns:c16="http://schemas.microsoft.com/office/drawing/2014/chart" uri="{C3380CC4-5D6E-409C-BE32-E72D297353CC}">
                <c16:uniqueId val="{0000000D-0D6F-4F23-969C-170B2B1D5FE6}"/>
              </c:ext>
            </c:extLst>
          </c:dPt>
          <c:dPt>
            <c:idx val="8"/>
            <c:invertIfNegative val="0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F-0D6F-4F23-969C-170B2B1D5FE6}"/>
              </c:ext>
            </c:extLst>
          </c:dPt>
          <c:cat>
            <c:strRef>
              <c:f>Лист1!$A$38:$A$46</c:f>
              <c:strCache>
                <c:ptCount val="9"/>
                <c:pt idx="0">
                  <c:v>Гамбургеры</c:v>
                </c:pt>
                <c:pt idx="1">
                  <c:v>Чизбургеры</c:v>
                </c:pt>
                <c:pt idx="2">
                  <c:v>Картофель - фри</c:v>
                </c:pt>
                <c:pt idx="3">
                  <c:v>Наггетсы</c:v>
                </c:pt>
                <c:pt idx="4">
                  <c:v>Пирожки</c:v>
                </c:pt>
                <c:pt idx="5">
                  <c:v>Шаурма</c:v>
                </c:pt>
                <c:pt idx="6">
                  <c:v>Пицца</c:v>
                </c:pt>
                <c:pt idx="7">
                  <c:v>Лапша быстрого приготовления</c:v>
                </c:pt>
                <c:pt idx="8">
                  <c:v>Не употребляю</c:v>
                </c:pt>
              </c:strCache>
            </c:strRef>
          </c:cat>
          <c:val>
            <c:numRef>
              <c:f>Лист1!$B$38:$B$46</c:f>
              <c:numCache>
                <c:formatCode>General</c:formatCode>
                <c:ptCount val="9"/>
                <c:pt idx="0">
                  <c:v>15</c:v>
                </c:pt>
                <c:pt idx="1">
                  <c:v>17</c:v>
                </c:pt>
                <c:pt idx="2">
                  <c:v>20</c:v>
                </c:pt>
                <c:pt idx="3">
                  <c:v>16</c:v>
                </c:pt>
                <c:pt idx="4">
                  <c:v>7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D6F-4F23-969C-170B2B1D5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501248"/>
        <c:axId val="66511232"/>
        <c:axId val="0"/>
      </c:bar3DChart>
      <c:catAx>
        <c:axId val="6650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11232"/>
        <c:crosses val="autoZero"/>
        <c:auto val="1"/>
        <c:lblAlgn val="ctr"/>
        <c:lblOffset val="100"/>
        <c:noMultiLvlLbl val="0"/>
      </c:catAx>
      <c:valAx>
        <c:axId val="665112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01248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531009781981898E-2"/>
          <c:y val="3.5602609811031097E-2"/>
          <c:w val="0.86485853423693659"/>
          <c:h val="0.9000974639181504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303-4E60-8825-B8ED970154F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4303-4E60-8825-B8ED970154F4}"/>
              </c:ext>
            </c:extLst>
          </c:dPt>
          <c:dPt>
            <c:idx val="3"/>
            <c:invertIfNegative val="0"/>
            <c:bubble3D val="0"/>
            <c:spPr>
              <a:solidFill>
                <a:srgbClr val="FF33CC"/>
              </a:solidFill>
            </c:spPr>
            <c:extLst>
              <c:ext xmlns:c16="http://schemas.microsoft.com/office/drawing/2014/chart" uri="{C3380CC4-5D6E-409C-BE32-E72D297353CC}">
                <c16:uniqueId val="{00000005-4303-4E60-8825-B8ED970154F4}"/>
              </c:ext>
            </c:extLst>
          </c:dPt>
          <c:dLbls>
            <c:dLbl>
              <c:idx val="0"/>
              <c:layout>
                <c:manualLayout>
                  <c:x val="1.6797075457224329E-2"/>
                  <c:y val="-8.9788003353162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03-4E60-8825-B8ED970154F4}"/>
                </c:ext>
              </c:extLst>
            </c:dLbl>
            <c:dLbl>
              <c:idx val="1"/>
              <c:layout>
                <c:manualLayout>
                  <c:x val="1.5117367911501896E-2"/>
                  <c:y val="-7.3754431325812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03-4E60-8825-B8ED970154F4}"/>
                </c:ext>
              </c:extLst>
            </c:dLbl>
            <c:dLbl>
              <c:idx val="2"/>
              <c:layout>
                <c:manualLayout>
                  <c:x val="1.6797075457224329E-2"/>
                  <c:y val="-5.4514144892991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03-4E60-8825-B8ED970154F4}"/>
                </c:ext>
              </c:extLst>
            </c:dLbl>
            <c:dLbl>
              <c:idx val="3"/>
              <c:layout>
                <c:manualLayout>
                  <c:x val="6.7188301828897314E-3"/>
                  <c:y val="-6.092757370393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03-4E60-8825-B8ED97015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Лист1!$A$48:$A$51</c:f>
              <c:strCache>
                <c:ptCount val="4"/>
                <c:pt idx="0">
                  <c:v>Некогда готовить</c:v>
                </c:pt>
                <c:pt idx="1">
                  <c:v>Вкусная еда</c:v>
                </c:pt>
                <c:pt idx="2">
                  <c:v>За компанию</c:v>
                </c:pt>
                <c:pt idx="3">
                  <c:v>Не посещаю</c:v>
                </c:pt>
              </c:strCache>
            </c:strRef>
          </c:cat>
          <c:val>
            <c:numRef>
              <c:f>Лист1!$B$48:$B$51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16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03-4E60-8825-B8ED97015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545152"/>
        <c:axId val="66546688"/>
        <c:axId val="0"/>
      </c:bar3DChart>
      <c:catAx>
        <c:axId val="6654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46688"/>
        <c:crosses val="autoZero"/>
        <c:auto val="1"/>
        <c:lblAlgn val="ctr"/>
        <c:lblOffset val="100"/>
        <c:noMultiLvlLbl val="0"/>
      </c:catAx>
      <c:valAx>
        <c:axId val="6654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45152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422813607712352E-2"/>
          <c:y val="3.37332460587687E-2"/>
          <c:w val="0.9385771863922876"/>
          <c:h val="0.7969804148986868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278-4AFA-B077-ABEBA807BE2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3278-4AFA-B077-ABEBA807BE2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3278-4AFA-B077-ABEBA807BE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278-4AFA-B077-ABEBA807BE27}"/>
              </c:ext>
            </c:extLst>
          </c:dPt>
          <c:dPt>
            <c:idx val="4"/>
            <c:invertIfNegative val="0"/>
            <c:bubble3D val="0"/>
            <c:spPr>
              <a:solidFill>
                <a:srgbClr val="CC3399"/>
              </a:solidFill>
            </c:spPr>
            <c:extLst>
              <c:ext xmlns:c16="http://schemas.microsoft.com/office/drawing/2014/chart" uri="{C3380CC4-5D6E-409C-BE32-E72D297353CC}">
                <c16:uniqueId val="{00000009-3278-4AFA-B077-ABEBA807BE27}"/>
              </c:ext>
            </c:extLst>
          </c:dPt>
          <c:dLbls>
            <c:dLbl>
              <c:idx val="0"/>
              <c:layout>
                <c:manualLayout>
                  <c:x val="2.9949502466182974E-2"/>
                  <c:y val="-3.0383414770454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78-4AFA-B077-ABEBA807BE27}"/>
                </c:ext>
              </c:extLst>
            </c:dLbl>
            <c:dLbl>
              <c:idx val="1"/>
              <c:layout>
                <c:manualLayout>
                  <c:x val="3.3277224962425495E-2"/>
                  <c:y val="-3.949843920159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78-4AFA-B077-ABEBA807BE27}"/>
                </c:ext>
              </c:extLst>
            </c:dLbl>
            <c:dLbl>
              <c:idx val="2"/>
              <c:layout>
                <c:manualLayout>
                  <c:x val="1.3310758972273521E-2"/>
                  <c:y val="-2.4306731816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78-4AFA-B077-ABEBA807BE27}"/>
                </c:ext>
              </c:extLst>
            </c:dLbl>
            <c:dLbl>
              <c:idx val="3"/>
              <c:layout>
                <c:manualLayout>
                  <c:x val="-1.6638612481213999E-3"/>
                  <c:y val="-4.861346363272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78-4AFA-B077-ABEBA807BE27}"/>
                </c:ext>
              </c:extLst>
            </c:dLbl>
            <c:dLbl>
              <c:idx val="4"/>
              <c:layout>
                <c:manualLayout>
                  <c:x val="9.9831674887276671E-3"/>
                  <c:y val="-4.5575122155681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78-4AFA-B077-ABEBA807BE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Лист1!$A$54:$A$58</c:f>
              <c:strCache>
                <c:ptCount val="5"/>
                <c:pt idx="0">
                  <c:v>Лишний вес</c:v>
                </c:pt>
                <c:pt idx="1">
                  <c:v>Проблемы ЖКТ</c:v>
                </c:pt>
                <c:pt idx="2">
                  <c:v>Аллергия</c:v>
                </c:pt>
                <c:pt idx="3">
                  <c:v>Не вреден</c:v>
                </c:pt>
                <c:pt idx="4">
                  <c:v>Свой вариант</c:v>
                </c:pt>
              </c:strCache>
            </c:strRef>
          </c:cat>
          <c:val>
            <c:numRef>
              <c:f>Лист1!$B$54:$B$58</c:f>
              <c:numCache>
                <c:formatCode>General</c:formatCode>
                <c:ptCount val="5"/>
                <c:pt idx="0">
                  <c:v>31</c:v>
                </c:pt>
                <c:pt idx="1">
                  <c:v>21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78-4AFA-B077-ABEBA807BE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587264"/>
        <c:axId val="66625920"/>
        <c:axId val="0"/>
      </c:bar3DChart>
      <c:catAx>
        <c:axId val="6658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625920"/>
        <c:crosses val="autoZero"/>
        <c:auto val="1"/>
        <c:lblAlgn val="ctr"/>
        <c:lblOffset val="100"/>
        <c:noMultiLvlLbl val="0"/>
      </c:catAx>
      <c:valAx>
        <c:axId val="6662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6587264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5520B-B4D1-4FD9-BD39-CBFE1CE54AC9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3399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DD2E-2D3E-4595-8B20-A5DB6E72546E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9927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B1CF-466E-4690-B01A-C14AD45949B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5870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B156-B070-4632-B509-9BAA64D440DD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2721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F280-7C4E-4344-9311-3BBF15D5F94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129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7C96-4B27-4A42-B7BC-D449316881CB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91394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8731-424B-48B3-B591-E0CF2BDC278F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6748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FFF2-DE28-439D-9474-74EC56B79768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97093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19ED-77E9-49E6-A02E-7305A3C75DD5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8194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BDB5F-1A56-4AF6-A6F1-646F406E4132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74939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13E3-F267-4A6B-A077-14CF6C1A64AC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11260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FE6D1-6776-43CB-8724-5D7426F09607}" type="slidenum">
              <a:rPr lang="es-ES" altLang="ru-RU" smtClean="0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109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thinglink.com/scene/1168855009270431745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ribalych.ru/wp-content/uploads/2014/02/1119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adme.ru/zhizn-nauka/12-veschej-o-kotoryh-vam-ne-rasskazhut-rabotniki-fastfuda-1485915/#image2915716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35838" cy="12636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«Школа № 44» г. Н. Новгорода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2019 г.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«Любителям </a:t>
            </a:r>
            <a:r>
              <a:rPr lang="ru-RU" sz="49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sz="49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посвящается…»</a:t>
            </a:r>
            <a:endParaRPr lang="ru-RU" sz="49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2420888"/>
            <a:ext cx="3491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/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Выполнили: учащиеся 6г класса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Белянина С.С., учитель английского языка и </a:t>
            </a:r>
          </a:p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Панаева Л.И., социальный педагог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4190367" cy="371770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91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altLang="ru-RU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alt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 популярен?</a:t>
            </a:r>
            <a:endParaRPr lang="ru-RU" alt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132856"/>
            <a:ext cx="3024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Вкусно.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Калорийно.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Дешево.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Удобно.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Выглядит аппетитно.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Модно.</a:t>
            </a:r>
          </a:p>
          <a:p>
            <a:endParaRPr lang="ru-RU" sz="3200" b="1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5" y="2132856"/>
            <a:ext cx="5648307" cy="436492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621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Хотите узнать больше?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ages-on-off.com/images/192/mozhnoliestvmakdonaldsekormyasheymame-46a368b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8958" r="16199" b="14016"/>
          <a:stretch/>
        </p:blipFill>
        <p:spPr bwMode="auto">
          <a:xfrm>
            <a:off x="293251" y="1178056"/>
            <a:ext cx="273630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nsiya.life/wp-content/uploads/2018/12/%D0%A4%D0%A0%D0%98-400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14898" b="4463"/>
          <a:stretch/>
        </p:blipFill>
        <p:spPr bwMode="auto">
          <a:xfrm>
            <a:off x="5234774" y="1052694"/>
            <a:ext cx="366598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6.minus50.net/141e9bd0f91b_336x32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1812" r="14057" b="12589"/>
          <a:stretch/>
        </p:blipFill>
        <p:spPr bwMode="auto">
          <a:xfrm>
            <a:off x="130633" y="419718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raus.s3.amazonaws.com/media/products2/1422_middle.png?version=15402778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90" y="10015791"/>
            <a:ext cx="1824552" cy="13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ttuale.ru/wp-content/uploads/2018/03/news150106193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5960" b="1348"/>
          <a:stretch/>
        </p:blipFill>
        <p:spPr bwMode="auto">
          <a:xfrm>
            <a:off x="5935466" y="4197184"/>
            <a:ext cx="2952328" cy="266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traus.s3.amazonaws.com/media/products2/1422_middle.png?version=15402778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89" y="4507633"/>
            <a:ext cx="32861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650" y="3533666"/>
            <a:ext cx="825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linkClick r:id="rId7"/>
              </a:rPr>
              <a:t>https://www.thinglink.com/scene/1168855009270431745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557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опасен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328592" cy="532859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Огромное количество калорий.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Много жиров и углеводов, почти нет белков, </a:t>
            </a:r>
            <a:r>
              <a:rPr lang="ru-RU" sz="4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которые являются основой клеток организма.</a:t>
            </a:r>
            <a:endParaRPr lang="ru-RU" sz="4400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Отсутствие витаминов и питательных веществ.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Наличие транс-жиров, красителей, </a:t>
            </a:r>
            <a:r>
              <a:rPr lang="ru-RU" sz="4400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ароматизаторов</a:t>
            </a: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, стабилизаторов и консервантов.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Большое содержание соли и низкое содержание клетчатки, которая отвечает за чувство сытости.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ызывает привыкание </a:t>
            </a:r>
            <a:r>
              <a:rPr lang="ru-RU" sz="4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за счет химических добавок, </a:t>
            </a:r>
            <a:r>
              <a:rPr lang="ru-RU" sz="4400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вы не можете себе отказать в </a:t>
            </a:r>
            <a:r>
              <a:rPr lang="ru-RU" sz="4400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фастфуде</a:t>
            </a:r>
            <a:r>
              <a:rPr lang="ru-RU" sz="4400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все чаще и чаще.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t4.ftcdn.net/jpg/01/11/14/79/500_F_111147996_EF5KuBqwTwr5Uo20IYzryp4r1ccZG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44" y="1820898"/>
            <a:ext cx="3336294" cy="33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 И ОЖИРЕНИЕ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90689"/>
            <a:ext cx="3151262" cy="46348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yksa-r.ru/media/wyksarru/14_17831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3" y="1690689"/>
            <a:ext cx="5011207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40760" y="1839284"/>
            <a:ext cx="3795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571500">
              <a:spcBef>
                <a:spcPts val="1500"/>
              </a:spcBef>
              <a:spcAft>
                <a:spcPts val="1500"/>
              </a:spcAft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употреблять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фастфуд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двух раз в неделю – каждый месяц можно прибавлять по 5 кг.</a:t>
            </a:r>
            <a:endParaRPr lang="ru-RU" sz="2400" dirty="0"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ая папка (2)\ноутбук\Презентации\фото фастфуд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/>
          <a:stretch/>
        </p:blipFill>
        <p:spPr bwMode="auto">
          <a:xfrm>
            <a:off x="115804" y="548680"/>
            <a:ext cx="89961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96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29614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и калорийность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1" t="6383" r="21650" b="6383"/>
          <a:stretch/>
        </p:blipFill>
        <p:spPr>
          <a:xfrm>
            <a:off x="467544" y="1690689"/>
            <a:ext cx="2520280" cy="295232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85" y="1690689"/>
            <a:ext cx="5718855" cy="476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127"/>
            <a:ext cx="8352928" cy="97564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Большое количество консервантов</a:t>
            </a:r>
            <a:endParaRPr lang="ru-RU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фастфуды">
            <a:hlinkClick r:id="rId2"/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/>
        </p:blipFill>
        <p:spPr bwMode="auto">
          <a:xfrm>
            <a:off x="1399187" y="1555870"/>
            <a:ext cx="6489642" cy="35997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9512" y="5372546"/>
            <a:ext cx="8964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6E4924"/>
                </a:solidFill>
                <a:latin typeface="Times New Roman" pitchFamily="18" charset="0"/>
                <a:cs typeface="Times New Roman" pitchFamily="18" charset="0"/>
              </a:rPr>
              <a:t>Картошку из </a:t>
            </a:r>
            <a:r>
              <a:rPr lang="ru-RU" sz="2200" dirty="0" err="1">
                <a:solidFill>
                  <a:srgbClr val="6E4924"/>
                </a:solidFill>
                <a:latin typeface="Times New Roman" pitchFamily="18" charset="0"/>
                <a:cs typeface="Times New Roman" pitchFamily="18" charset="0"/>
              </a:rPr>
              <a:t>МакДоналдса</a:t>
            </a:r>
            <a:r>
              <a:rPr lang="ru-RU" sz="2200" dirty="0">
                <a:solidFill>
                  <a:srgbClr val="6E4924"/>
                </a:solidFill>
                <a:latin typeface="Times New Roman" pitchFamily="18" charset="0"/>
                <a:cs typeface="Times New Roman" pitchFamily="18" charset="0"/>
              </a:rPr>
              <a:t> и KFC заложили в одинаковые банки в 2008 году и вынули в начале 2012-го.  Картошка из </a:t>
            </a:r>
            <a:r>
              <a:rPr lang="ru-RU" sz="2200" dirty="0" err="1">
                <a:solidFill>
                  <a:srgbClr val="6E4924"/>
                </a:solidFill>
                <a:latin typeface="Times New Roman" pitchFamily="18" charset="0"/>
                <a:cs typeface="Times New Roman" pitchFamily="18" charset="0"/>
              </a:rPr>
              <a:t>МакДоналдс</a:t>
            </a:r>
            <a:r>
              <a:rPr lang="ru-RU" sz="2200" dirty="0">
                <a:solidFill>
                  <a:srgbClr val="6E4924"/>
                </a:solidFill>
                <a:latin typeface="Times New Roman" pitchFamily="18" charset="0"/>
                <a:cs typeface="Times New Roman" pitchFamily="18" charset="0"/>
              </a:rPr>
              <a:t> чувствует себя неплохо — никаких признаков гниения и разложения!</a:t>
            </a:r>
          </a:p>
        </p:txBody>
      </p:sp>
    </p:spTree>
    <p:extLst>
      <p:ext uri="{BB962C8B-B14F-4D97-AF65-F5344CB8AC3E}">
        <p14:creationId xmlns:p14="http://schemas.microsoft.com/office/powerpoint/2010/main" val="941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Красный и желтый: неслучайный выбор.</a:t>
            </a:r>
            <a:endParaRPr lang="ru-RU" sz="4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12 вещей, о которых вам не расскажут работники фастфуд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94" y="1916831"/>
            <a:ext cx="6122012" cy="453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0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6858000" cy="86409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Опрос: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196752"/>
            <a:ext cx="6858000" cy="4464496"/>
          </a:xfrm>
        </p:spPr>
        <p:txBody>
          <a:bodyPr>
            <a:noAutofit/>
          </a:bodyPr>
          <a:lstStyle/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Любите ли Вы  </a:t>
            </a:r>
            <a:r>
              <a:rPr lang="ru-RU" sz="24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часто Вы покупаете </a:t>
            </a:r>
            <a:r>
              <a:rPr lang="ru-RU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400" b="1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не покупаете, то </a:t>
            </a: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заведения быстрого питания Вы посещаете чаще </a:t>
            </a: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всего?</a:t>
            </a:r>
          </a:p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продукцию в заведениях быстрого питания Вы употребляете чаще всего </a:t>
            </a: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Вы посещаете заведения </a:t>
            </a:r>
            <a:r>
              <a:rPr lang="ru-RU" sz="24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l" font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Ваш взгляд, какой вред здоровью наносит </a:t>
            </a:r>
            <a:r>
              <a:rPr lang="ru-RU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l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480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Любите ли Вы </a:t>
            </a:r>
            <a:r>
              <a:rPr lang="ru-RU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800955"/>
              </p:ext>
            </p:extLst>
          </p:nvPr>
        </p:nvGraphicFramePr>
        <p:xfrm>
          <a:off x="467544" y="1340768"/>
          <a:ext cx="804780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77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altLang="ru-RU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ru-RU" sz="5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вреда, наносимого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фастфудом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 человека.</a:t>
            </a:r>
          </a:p>
          <a:p>
            <a:pPr marL="0" indent="0">
              <a:buNone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часто вы покупаете </a:t>
            </a:r>
            <a:r>
              <a:rPr lang="ru-RU" sz="3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3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3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540142"/>
              </p:ext>
            </p:extLst>
          </p:nvPr>
        </p:nvGraphicFramePr>
        <p:xfrm>
          <a:off x="628650" y="1484784"/>
          <a:ext cx="78867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6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не покупаете, то почему?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7827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8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784976" cy="13255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заведения быстрого питания Вы посещаете чаще всего?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465396"/>
              </p:ext>
            </p:extLst>
          </p:nvPr>
        </p:nvGraphicFramePr>
        <p:xfrm>
          <a:off x="899592" y="1628800"/>
          <a:ext cx="77768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1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Какую продукцию вы употребляете чаще всего?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993996"/>
              </p:ext>
            </p:extLst>
          </p:nvPr>
        </p:nvGraphicFramePr>
        <p:xfrm>
          <a:off x="467544" y="1825624"/>
          <a:ext cx="8280920" cy="477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04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вы посещаете заведения </a:t>
            </a:r>
            <a:r>
              <a:rPr lang="ru-RU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929674"/>
              </p:ext>
            </p:extLst>
          </p:nvPr>
        </p:nvGraphicFramePr>
        <p:xfrm>
          <a:off x="971600" y="1844824"/>
          <a:ext cx="75608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38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вред здоровью наносит </a:t>
            </a:r>
            <a:r>
              <a:rPr lang="ru-RU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293936"/>
              </p:ext>
            </p:extLst>
          </p:nvPr>
        </p:nvGraphicFramePr>
        <p:xfrm>
          <a:off x="827584" y="2057400"/>
          <a:ext cx="7632848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8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 11.04.2019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704000" cy="37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056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входит в состав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Кока-колы?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612140"/>
              </p:ext>
            </p:extLst>
          </p:nvPr>
        </p:nvGraphicFramePr>
        <p:xfrm>
          <a:off x="628650" y="1825625"/>
          <a:ext cx="78867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/>
          <a:stretch/>
        </p:blipFill>
        <p:spPr bwMode="auto">
          <a:xfrm>
            <a:off x="611548" y="1844823"/>
            <a:ext cx="4247989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 bwMode="auto">
          <a:xfrm>
            <a:off x="4860019" y="1844821"/>
            <a:ext cx="365884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130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568952" cy="90363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заменить </a:t>
            </a:r>
            <a:r>
              <a:rPr lang="ru-RU" sz="44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59"/>
            <a:ext cx="8136904" cy="663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Жареный картофель можно заменить картофелем запеченным в духовке.</a:t>
            </a:r>
            <a:endParaRPr lang="ru-RU" sz="1700" dirty="0" smtClean="0">
              <a:solidFill>
                <a:srgbClr val="CC33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2. Молочный шоколад - черным натуральным шоколадом.</a:t>
            </a:r>
            <a:endParaRPr lang="ru-RU" sz="1700" dirty="0" smtClean="0">
              <a:solidFill>
                <a:srgbClr val="CC33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3. Хот-дог - булочкой из </a:t>
            </a:r>
            <a:r>
              <a:rPr lang="ru-RU" sz="1700" dirty="0" err="1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цельнозернового</a:t>
            </a: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хлеба с кусочками отварной говядины или куриной грудки с добавлением соуса из горчицы, несладкого йогурта и специй (чеснока и зелени).</a:t>
            </a:r>
            <a:endParaRPr lang="ru-RU" sz="1700" dirty="0" smtClean="0">
              <a:solidFill>
                <a:srgbClr val="CC33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4. </a:t>
            </a:r>
            <a:r>
              <a:rPr lang="ru-RU" sz="1700" dirty="0" err="1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Шаурму</a:t>
            </a: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можно приготовить дома самим из качественных продуктов.</a:t>
            </a:r>
            <a:endParaRPr lang="ru-RU" sz="1700" dirty="0" smtClean="0">
              <a:solidFill>
                <a:srgbClr val="CC33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5. Гамбургер можно заменить отборными хлебцами, на которые нужно положить нарезанные кружками огурцы и помидоры, между ними поместить слой сыра </a:t>
            </a:r>
            <a:r>
              <a:rPr lang="ru-RU" sz="1700" dirty="0" err="1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моцарелла</a:t>
            </a: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отварного филе красной рыбы или куриную грудку, тоненький кусочек говядины, соединить все слои и получится вкусный и полезный гамбургер.</a:t>
            </a:r>
            <a:endParaRPr lang="ru-RU" sz="1700" dirty="0" smtClean="0">
              <a:solidFill>
                <a:srgbClr val="CC33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6. Вместо чипсов и прочих </a:t>
            </a:r>
            <a:r>
              <a:rPr lang="ru-RU" sz="1700" dirty="0" err="1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снэков</a:t>
            </a:r>
            <a:r>
              <a:rPr lang="ru-RU" sz="1700" dirty="0" smtClean="0">
                <a:solidFill>
                  <a:srgbClr val="CC33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перекуса можно использовать орехи.</a:t>
            </a: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endParaRPr lang="ru-RU" sz="1400" dirty="0">
              <a:solidFill>
                <a:srgbClr val="222222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marR="5715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endParaRPr lang="ru-RU" sz="1600" dirty="0" smtClean="0">
              <a:solidFill>
                <a:srgbClr val="222222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04665"/>
            <a:ext cx="7886700" cy="79208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Несколько советов: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7886700" cy="4896544"/>
          </a:xfrm>
        </p:spPr>
        <p:txBody>
          <a:bodyPr>
            <a:normAutofit fontScale="550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5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превращайте употребление </a:t>
            </a:r>
            <a:r>
              <a:rPr lang="ru-RU" sz="5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регулярную и ежедневную пищу;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откажитесь от </a:t>
            </a:r>
            <a:r>
              <a:rPr lang="ru-RU" sz="5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фастфуда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летнее жаркое время;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ешьте </a:t>
            </a:r>
            <a:r>
              <a:rPr lang="ru-RU" sz="5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голодный желудок;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принимая пищу, не торопитесь; 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ешьте на ходу;</a:t>
            </a: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5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приучайте своих младших братьев и сестер к </a:t>
            </a:r>
            <a:r>
              <a:rPr lang="ru-RU" sz="51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фастфуду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8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8119814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историей происхождения </a:t>
            </a:r>
            <a:r>
              <a:rPr lang="ru-RU" sz="28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фастфуда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онять, почему такая еда пользуется популярностью;</a:t>
            </a:r>
          </a:p>
          <a:p>
            <a:pPr fontAlgn="base"/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ыяснить </a:t>
            </a: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 </a:t>
            </a: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употреблению </a:t>
            </a:r>
            <a:r>
              <a:rPr lang="ru-RU" sz="28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фастфуда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анкетирования;</a:t>
            </a:r>
            <a:endParaRPr lang="ru-RU" sz="28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айти убедительные доказательства опасности употребления подобной пищи;</a:t>
            </a:r>
            <a:endParaRPr lang="ru-RU" sz="28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ропагандировать </a:t>
            </a:r>
            <a:r>
              <a:rPr lang="ru-RU" sz="28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</a:t>
            </a:r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питание;</a:t>
            </a:r>
          </a:p>
          <a:p>
            <a:pPr fontAlgn="base"/>
            <a:r>
              <a:rPr lang="ru-RU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интерактивный плакат на сервисе </a:t>
            </a:r>
            <a:r>
              <a:rPr lang="en-US" sz="2800" dirty="0" err="1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ThingLink</a:t>
            </a:r>
            <a:r>
              <a:rPr lang="en-US" sz="2800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ru-RU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"/>
          <a:stretch/>
        </p:blipFill>
        <p:spPr>
          <a:xfrm>
            <a:off x="648330" y="548681"/>
            <a:ext cx="7867019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tony.ru/assets/i/ai/4/1/2/i/275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1" y="5517232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 что выберешь ты?</a:t>
            </a:r>
            <a:endParaRPr lang="ru-RU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94121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560840" cy="504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886700" cy="53022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«</a:t>
            </a:r>
            <a:r>
              <a:rPr lang="ru-RU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»?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19" y="1412776"/>
            <a:ext cx="3636267" cy="4824536"/>
          </a:xfrm>
        </p:spPr>
        <p:txBody>
          <a:bodyPr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Блюда, которые мы можем купить в кафе быстрого </a:t>
            </a: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(картофель </a:t>
            </a:r>
            <a:r>
              <a:rPr lang="ru-RU" sz="2400" dirty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фри, гамбургеры, </a:t>
            </a:r>
            <a:r>
              <a:rPr lang="ru-RU" sz="2400" dirty="0" err="1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чизбургеры</a:t>
            </a: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пицца и т.п.)</a:t>
            </a:r>
            <a:endParaRPr lang="ru-RU" sz="2400" dirty="0">
              <a:solidFill>
                <a:srgbClr val="6E49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Блюда</a:t>
            </a:r>
            <a:r>
              <a:rPr lang="ru-RU" sz="2400" dirty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разводятся водой  (лапша, каша, </a:t>
            </a:r>
            <a:r>
              <a:rPr lang="ru-RU" sz="2400" dirty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пюре быстрого </a:t>
            </a: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приготовления). </a:t>
            </a:r>
            <a:endParaRPr lang="ru-RU" sz="2400" dirty="0">
              <a:solidFill>
                <a:srgbClr val="6E49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сухарики, </a:t>
            </a:r>
            <a:r>
              <a:rPr lang="ru-RU" sz="2400" dirty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чипсы</a:t>
            </a:r>
            <a:r>
              <a:rPr lang="ru-RU" sz="2400" dirty="0" smtClean="0">
                <a:solidFill>
                  <a:srgbClr val="6E49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снеки. </a:t>
            </a:r>
            <a:endParaRPr lang="ru-RU" sz="2400" dirty="0">
              <a:solidFill>
                <a:srgbClr val="6E49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514" name="Picture 2" descr="https://st4.depositphotos.com/2419757/22011/v/950/depositphotos_220117678-stock-illustration-fast-food-and-snack-s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7" y="1412776"/>
            <a:ext cx="5042703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65127"/>
            <a:ext cx="8496943" cy="104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настоящих гурманов</a:t>
            </a:r>
            <a:endParaRPr lang="ru-RU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s://ic.pics.livejournal.com/techno_od/47719735/198676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3924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Ð§ÐµÑÐ½ÑÐ¹ Ð±ÑÑÐ³ÐµÑ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8" y="1412776"/>
            <a:ext cx="4138373" cy="26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5368" y="4581128"/>
            <a:ext cx="41383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Япония  - черный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бургер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черным 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окрашенным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бамбуковым древесным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углем) 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сыром и чернилами каракатицы в луково-чесночном соусе.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5699027"/>
            <a:ext cx="4392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Китай: жареные кузнечики.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3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rhivurokov.ru/multiurok/html/2017/03/30/s_58dd2f742eb5d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все начиналось?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 “Белый замок” была открыта в Канзасе в 1921 году и стала пионером этой отрасли.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2996951"/>
            <a:ext cx="7235059" cy="31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Создатели индустрии </a:t>
            </a:r>
            <a:r>
              <a:rPr lang="ru-RU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фастфуда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www.wordzz.com/wp-content/uploads/2017/04/presentation-about-mcdonalds-3-6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90689"/>
            <a:ext cx="7344816" cy="497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6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54" y="260648"/>
            <a:ext cx="78867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 первого Макдоналдса в Москве  - 31 января 1990 года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¾ÑÐºÑÑÑÐ¸Ðµ Ð¿ÐµÑÐ²Ð¾Ð³Ð¾ Ð¼Ð°ÐºÐ´Ð¾Ð½Ð°Ð»ÑÐ´ÑÐ° Ð² Ð¼Ð¾ÑÐºÐ²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0228"/>
            <a:ext cx="8784976" cy="49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635</Words>
  <Application>Microsoft Office PowerPoint</Application>
  <PresentationFormat>Экран (4:3)</PresentationFormat>
  <Paragraphs>90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  МАОУ «Школа № 44» г. Н. Новгорода Исследовательский проект 2019 г.  «Любителям фастфуда посвящается…»</vt:lpstr>
      <vt:lpstr>Цель проекта:</vt:lpstr>
      <vt:lpstr>Задачи:</vt:lpstr>
      <vt:lpstr> Что такое «фастфуд»?</vt:lpstr>
      <vt:lpstr>Фастфуд для настоящих гурманов</vt:lpstr>
      <vt:lpstr>Презентация PowerPoint</vt:lpstr>
      <vt:lpstr>Как все начиналось?</vt:lpstr>
      <vt:lpstr>Создатели индустрии фастфуда</vt:lpstr>
      <vt:lpstr>Открытие первого Макдоналдса в Москве  - 31 января 1990 года</vt:lpstr>
      <vt:lpstr>Почему фастфуд так популярен?</vt:lpstr>
      <vt:lpstr>Хотите узнать больше?</vt:lpstr>
      <vt:lpstr>Чем опасен фастфуд?</vt:lpstr>
      <vt:lpstr>ФАСТФУД И ОЖИРЕНИЕ</vt:lpstr>
      <vt:lpstr>Презентация PowerPoint</vt:lpstr>
      <vt:lpstr>Состав и калорийность</vt:lpstr>
      <vt:lpstr>Большое количество консервантов</vt:lpstr>
      <vt:lpstr>Красный и желтый: неслучайный выбор.</vt:lpstr>
      <vt:lpstr>Опрос:</vt:lpstr>
      <vt:lpstr>Любите ли Вы фастфуд?</vt:lpstr>
      <vt:lpstr>Как часто вы покупаете фастфуд?</vt:lpstr>
      <vt:lpstr>Если не покупаете, то почему?</vt:lpstr>
      <vt:lpstr>Какие заведения быстрого питания Вы посещаете чаще всего?</vt:lpstr>
      <vt:lpstr>Какую продукцию вы употребляете чаще всего?</vt:lpstr>
      <vt:lpstr>Почему вы посещаете заведения фастфуда?</vt:lpstr>
      <vt:lpstr>Какой вред здоровью наносит фастфуд?</vt:lpstr>
      <vt:lpstr>Классный час 11.04.2019</vt:lpstr>
      <vt:lpstr>Что входит в состав фастфуда и Кока-колы?</vt:lpstr>
      <vt:lpstr>Чем заменить фастфуд?</vt:lpstr>
      <vt:lpstr>Несколько советов:</vt:lpstr>
      <vt:lpstr>Презентация PowerPoint</vt:lpstr>
      <vt:lpstr>Презентация PowerPoint</vt:lpstr>
      <vt:lpstr>Спасибо за внимание 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Светлана</cp:lastModifiedBy>
  <cp:revision>321</cp:revision>
  <dcterms:created xsi:type="dcterms:W3CDTF">2010-05-23T14:28:12Z</dcterms:created>
  <dcterms:modified xsi:type="dcterms:W3CDTF">2019-04-21T08:59:41Z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1460825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