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7" r:id="rId5"/>
    <p:sldId id="259" r:id="rId6"/>
    <p:sldId id="263" r:id="rId7"/>
    <p:sldId id="264" r:id="rId8"/>
    <p:sldId id="265" r:id="rId9"/>
    <p:sldId id="262" r:id="rId10"/>
    <p:sldId id="268" r:id="rId11"/>
    <p:sldId id="271" r:id="rId12"/>
    <p:sldId id="258" r:id="rId13"/>
    <p:sldId id="261" r:id="rId14"/>
    <p:sldId id="269" r:id="rId15"/>
    <p:sldId id="270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638" y="-10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500"/>
            </a:lvl1pPr>
            <a:lvl2pPr marL="0" indent="0" algn="ctr">
              <a:spcBef>
                <a:spcPts val="0"/>
              </a:spcBef>
              <a:buSzTx/>
              <a:buNone/>
              <a:defRPr sz="5500"/>
            </a:lvl2pPr>
            <a:lvl3pPr marL="0" indent="0" algn="ctr">
              <a:spcBef>
                <a:spcPts val="0"/>
              </a:spcBef>
              <a:buSzTx/>
              <a:buNone/>
              <a:defRPr sz="5500"/>
            </a:lvl3pPr>
            <a:lvl4pPr marL="0" indent="0" algn="ctr">
              <a:spcBef>
                <a:spcPts val="0"/>
              </a:spcBef>
              <a:buSzTx/>
              <a:buNone/>
              <a:defRPr sz="5500"/>
            </a:lvl4pPr>
            <a:lvl5pPr marL="0" indent="0" algn="ctr">
              <a:spcBef>
                <a:spcPts val="0"/>
              </a:spcBef>
              <a:buSzTx/>
              <a:buNone/>
              <a:defRPr sz="55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Введите цитату здесь»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«Введите цитату здесь».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Изображение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500"/>
            </a:lvl1pPr>
            <a:lvl2pPr marL="0" indent="0" algn="ctr">
              <a:spcBef>
                <a:spcPts val="0"/>
              </a:spcBef>
              <a:buSzTx/>
              <a:buNone/>
              <a:defRPr sz="5500"/>
            </a:lvl2pPr>
            <a:lvl3pPr marL="0" indent="0" algn="ctr">
              <a:spcBef>
                <a:spcPts val="0"/>
              </a:spcBef>
              <a:buSzTx/>
              <a:buNone/>
              <a:defRPr sz="5500"/>
            </a:lvl3pPr>
            <a:lvl4pPr marL="0" indent="0" algn="ctr">
              <a:spcBef>
                <a:spcPts val="0"/>
              </a:spcBef>
              <a:buSzTx/>
              <a:buNone/>
              <a:defRPr sz="5500"/>
            </a:lvl4pPr>
            <a:lvl5pPr marL="0" indent="0" algn="ctr">
              <a:spcBef>
                <a:spcPts val="0"/>
              </a:spcBef>
              <a:buSzTx/>
              <a:buNone/>
              <a:defRPr sz="55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500"/>
            </a:lvl1pPr>
            <a:lvl2pPr marL="0" indent="0" algn="ctr">
              <a:spcBef>
                <a:spcPts val="0"/>
              </a:spcBef>
              <a:buSzTx/>
              <a:buNone/>
              <a:defRPr sz="5500"/>
            </a:lvl2pPr>
            <a:lvl3pPr marL="0" indent="0" algn="ctr">
              <a:spcBef>
                <a:spcPts val="0"/>
              </a:spcBef>
              <a:buSzTx/>
              <a:buNone/>
              <a:defRPr sz="5500"/>
            </a:lvl3pPr>
            <a:lvl4pPr marL="0" indent="0" algn="ctr">
              <a:spcBef>
                <a:spcPts val="0"/>
              </a:spcBef>
              <a:buSzTx/>
              <a:buNone/>
              <a:defRPr sz="5500"/>
            </a:lvl4pPr>
            <a:lvl5pPr marL="0" indent="0" algn="ctr">
              <a:spcBef>
                <a:spcPts val="0"/>
              </a:spcBef>
              <a:buSzTx/>
              <a:buNone/>
              <a:defRPr sz="55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оект на тему…"/>
          <p:cNvSpPr txBox="1">
            <a:spLocks noGrp="1"/>
          </p:cNvSpPr>
          <p:nvPr>
            <p:ph type="ctrTitle"/>
          </p:nvPr>
        </p:nvSpPr>
        <p:spPr>
          <a:xfrm>
            <a:off x="1270000" y="700889"/>
            <a:ext cx="10464800" cy="8853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dirty="0" err="1"/>
              <a:t>Проект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тему</a:t>
            </a:r>
            <a:r>
              <a:rPr dirty="0"/>
              <a:t> </a:t>
            </a:r>
          </a:p>
        </p:txBody>
      </p:sp>
      <p:sp>
        <p:nvSpPr>
          <p:cNvPr id="120" name="Подготовила :…"/>
          <p:cNvSpPr txBox="1">
            <a:spLocks noGrp="1"/>
          </p:cNvSpPr>
          <p:nvPr>
            <p:ph type="subTitle" sz="quarter" idx="1"/>
          </p:nvPr>
        </p:nvSpPr>
        <p:spPr>
          <a:xfrm>
            <a:off x="6985297" y="4876800"/>
            <a:ext cx="5571280" cy="3987378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000000"/>
                </a:solidFill>
              </a:defRPr>
            </a:pPr>
            <a:r>
              <a:rPr b="1" dirty="0" err="1"/>
              <a:t>Подготовила</a:t>
            </a:r>
            <a:r>
              <a:rPr b="1" dirty="0"/>
              <a:t> :</a:t>
            </a:r>
          </a:p>
          <a:p>
            <a:pPr>
              <a:defRPr sz="3600">
                <a:solidFill>
                  <a:srgbClr val="000000"/>
                </a:solidFill>
              </a:defRPr>
            </a:pPr>
            <a:r>
              <a:rPr b="1" dirty="0" err="1"/>
              <a:t>ученица</a:t>
            </a:r>
            <a:r>
              <a:rPr b="1" dirty="0"/>
              <a:t> 4 «А» </a:t>
            </a:r>
            <a:r>
              <a:rPr b="1" dirty="0" err="1"/>
              <a:t>класса</a:t>
            </a:r>
            <a:r>
              <a:rPr b="1" dirty="0"/>
              <a:t> </a:t>
            </a:r>
          </a:p>
          <a:p>
            <a:pPr>
              <a:defRPr sz="3600">
                <a:solidFill>
                  <a:srgbClr val="000000"/>
                </a:solidFill>
              </a:defRPr>
            </a:pPr>
            <a:r>
              <a:rPr b="1" dirty="0"/>
              <a:t>Некрасова Маргарита </a:t>
            </a:r>
            <a:r>
              <a:rPr b="1" dirty="0" err="1"/>
              <a:t>Витальевна</a:t>
            </a:r>
            <a:r>
              <a:rPr b="1" dirty="0"/>
              <a:t> </a:t>
            </a:r>
            <a:r>
              <a:rPr b="1" dirty="0" err="1"/>
              <a:t>Преподаватель</a:t>
            </a:r>
            <a:r>
              <a:rPr b="1" dirty="0"/>
              <a:t> :</a:t>
            </a:r>
          </a:p>
          <a:p>
            <a:pPr>
              <a:defRPr sz="3600">
                <a:solidFill>
                  <a:srgbClr val="000000"/>
                </a:solidFill>
              </a:defRPr>
            </a:pPr>
            <a:r>
              <a:rPr b="1" dirty="0" err="1"/>
              <a:t>Кузнецова</a:t>
            </a:r>
            <a:r>
              <a:rPr b="1" dirty="0"/>
              <a:t> </a:t>
            </a:r>
            <a:r>
              <a:rPr b="1" dirty="0" err="1"/>
              <a:t>Татьяна</a:t>
            </a:r>
            <a:r>
              <a:rPr b="1" dirty="0"/>
              <a:t> </a:t>
            </a:r>
            <a:r>
              <a:rPr b="1" dirty="0" err="1"/>
              <a:t>Викторовна</a:t>
            </a:r>
            <a:r>
              <a:rPr b="1" dirty="0"/>
              <a:t> </a:t>
            </a:r>
          </a:p>
        </p:txBody>
      </p:sp>
      <p:pic>
        <p:nvPicPr>
          <p:cNvPr id="2" name="Рисунок 1" descr="ффф">
            <a:extLst>
              <a:ext uri="{FF2B5EF4-FFF2-40B4-BE49-F238E27FC236}">
                <a16:creationId xmlns:a16="http://schemas.microsoft.com/office/drawing/2014/main" xmlns="" id="{0ED557F9-A708-45B2-A6E0-CACA4D0CDBD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34205" y="2071396"/>
            <a:ext cx="13673210" cy="33459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1B5DF3A-B53A-4E9F-BD41-8E88C8863B8F}"/>
              </a:ext>
            </a:extLst>
          </p:cNvPr>
          <p:cNvSpPr txBox="1"/>
          <p:nvPr/>
        </p:nvSpPr>
        <p:spPr>
          <a:xfrm>
            <a:off x="4199657" y="8922179"/>
            <a:ext cx="5571280" cy="6873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Заволжье-2019 г.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3B2CABB-2B96-41AC-96A6-741351255B4C}"/>
              </a:ext>
            </a:extLst>
          </p:cNvPr>
          <p:cNvSpPr txBox="1"/>
          <p:nvPr/>
        </p:nvSpPr>
        <p:spPr>
          <a:xfrm>
            <a:off x="322035" y="582192"/>
            <a:ext cx="12360729" cy="49654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ru-RU" altLang="ru-RU" sz="3600" b="1" i="1" dirty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Грязь и пыль, производимая самим железнодорожным движением и сыпучими грузами, может загрязнять воздух в ближайшем окружении от железных дороги и откладываться на фасадах домов.</a:t>
            </a:r>
          </a:p>
          <a:p>
            <a:pPr algn="just"/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	Особую опасность представляет пыль от асбестовых тормозных колодок, которые применяются в тормозных системах вагонов.</a:t>
            </a:r>
          </a:p>
          <a:p>
            <a:pPr algn="just"/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	Вблизи железных дорог, особенно в жару, можно почувствовать неприятный запах, представляющий собой испарения креозота (ядовитое вещество, которым обрабатывают шпалы.</a:t>
            </a:r>
          </a:p>
        </p:txBody>
      </p:sp>
      <p:pic>
        <p:nvPicPr>
          <p:cNvPr id="6" name="Рисунок 5" descr="Изображение выглядит как небо, внешний, снег, транспор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D9FC8370-1D65-4B9B-822F-A0E12562AB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00375" y="5500406"/>
            <a:ext cx="6379793" cy="425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96804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3B2CABB-2B96-41AC-96A6-741351255B4C}"/>
              </a:ext>
            </a:extLst>
          </p:cNvPr>
          <p:cNvSpPr txBox="1"/>
          <p:nvPr/>
        </p:nvSpPr>
        <p:spPr>
          <a:xfrm>
            <a:off x="346749" y="634996"/>
            <a:ext cx="12360729" cy="57656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ru-RU" altLang="ru-RU" sz="3200" b="1" i="1" dirty="0">
                <a:solidFill>
                  <a:schemeClr val="tx2">
                    <a:lumMod val="10000"/>
                  </a:schemeClr>
                </a:solidFill>
              </a:rPr>
              <a:t>	П</a:t>
            </a:r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роблема загрязнения воздуха в Нижегородской области усугубляется низким уровнем озеленения. На каждого жителя региона приходится по 5–10 м2 зелёных насаждений, в то время как по норме положено 16 м2.</a:t>
            </a:r>
          </a:p>
          <a:p>
            <a:pPr algn="just"/>
            <a:endParaRPr lang="ru-RU" altLang="ru-RU" sz="2400" b="1" i="1" dirty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Володарск (1% от норматива),</a:t>
            </a: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Дзержинск (3% от норматива),</a:t>
            </a: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Арзамас (7% от норматива),</a:t>
            </a: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Кулебаки (18% от норматива),</a:t>
            </a: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Княгинино (19% от норматива),</a:t>
            </a: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Балахна (20% от норматива),</a:t>
            </a: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Бор (20% от норматива),</a:t>
            </a: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Перевоз (24% от норматива),</a:t>
            </a: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Первомайск (39% от норматива),</a:t>
            </a: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Шахунья (49% от норматива),</a:t>
            </a:r>
          </a:p>
          <a:p>
            <a:pPr algn="just"/>
            <a:r>
              <a:rPr lang="ru-RU" altLang="ru-RU" sz="2400" b="1" i="1" u="sng" dirty="0">
                <a:solidFill>
                  <a:schemeClr val="bg1">
                    <a:lumMod val="75000"/>
                  </a:schemeClr>
                </a:solidFill>
              </a:rPr>
              <a:t>Заволжье (50% от норматива).</a:t>
            </a:r>
          </a:p>
        </p:txBody>
      </p:sp>
      <p:pic>
        <p:nvPicPr>
          <p:cNvPr id="5" name="Рисунок 4" descr="Изображение выглядит как дерево, внешний, земля, небо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78D29FB4-CB42-4D11-A478-FB1EB4AED1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3689" y="2178113"/>
            <a:ext cx="5545364" cy="3694599"/>
          </a:xfrm>
          <a:prstGeom prst="rect">
            <a:avLst/>
          </a:prstGeom>
        </p:spPr>
      </p:pic>
      <p:pic>
        <p:nvPicPr>
          <p:cNvPr id="8" name="Рисунок 7" descr="Изображение выглядит как дерево, внешний, небо, дорог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79A6FF99-763B-4764-AF34-13669F2E7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7764" y="59436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5473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C1CFA7C-A55D-4AD7-8A20-786D247CA599}"/>
              </a:ext>
            </a:extLst>
          </p:cNvPr>
          <p:cNvSpPr txBox="1"/>
          <p:nvPr/>
        </p:nvSpPr>
        <p:spPr>
          <a:xfrm>
            <a:off x="8131618" y="393350"/>
            <a:ext cx="102657" cy="24416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dirty="0"/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7383A76-993F-4153-9CAE-40ECE31EF07B}"/>
              </a:ext>
            </a:extLst>
          </p:cNvPr>
          <p:cNvSpPr/>
          <p:nvPr/>
        </p:nvSpPr>
        <p:spPr>
          <a:xfrm>
            <a:off x="251665" y="38787"/>
            <a:ext cx="127531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3200" b="1" i="1" dirty="0">
                <a:solidFill>
                  <a:schemeClr val="tx2">
                    <a:lumMod val="10000"/>
                  </a:schemeClr>
                </a:solidFill>
              </a:rPr>
              <a:t>Несмотря на все вышеперечисленное, уровень загрязнения воздуха в Заволжье соответствует нормам. По данным ФГБУ «Нижегородский ЦГМС-Р» </a:t>
            </a:r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(Федеральное Государственное бюджетное учреждение «Нижегородский центр по гидрометеорологии и мониторингу окружающей среды с региональными функциями). За 2017г.</a:t>
            </a:r>
            <a:endParaRPr lang="ru-RU" sz="3200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F43FE270-40AE-424A-B6A1-4BC36182E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9986608"/>
              </p:ext>
            </p:extLst>
          </p:nvPr>
        </p:nvGraphicFramePr>
        <p:xfrm>
          <a:off x="793868" y="2792628"/>
          <a:ext cx="11817007" cy="65313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967128">
                  <a:extLst>
                    <a:ext uri="{9D8B030D-6E8A-4147-A177-3AD203B41FA5}">
                      <a16:colId xmlns:a16="http://schemas.microsoft.com/office/drawing/2014/main" xmlns="" val="1140804944"/>
                    </a:ext>
                  </a:extLst>
                </a:gridCol>
                <a:gridCol w="6849879">
                  <a:extLst>
                    <a:ext uri="{9D8B030D-6E8A-4147-A177-3AD203B41FA5}">
                      <a16:colId xmlns:a16="http://schemas.microsoft.com/office/drawing/2014/main" xmlns="" val="690032622"/>
                    </a:ext>
                  </a:extLst>
                </a:gridCol>
              </a:tblGrid>
              <a:tr h="1480040">
                <a:tc>
                  <a:txBody>
                    <a:bodyPr/>
                    <a:lstStyle/>
                    <a:p>
                      <a:r>
                        <a:rPr lang="ru-RU" sz="3600" dirty="0"/>
                        <a:t>Город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Уровень загрязнения воздуха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9354499"/>
                  </a:ext>
                </a:extLst>
              </a:tr>
              <a:tr h="864275">
                <a:tc>
                  <a:txBody>
                    <a:bodyPr/>
                    <a:lstStyle/>
                    <a:p>
                      <a:pPr algn="ctr"/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Н. Новгород</a:t>
                      </a:r>
                      <a:endParaRPr lang="ru-RU" sz="115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Повышенный</a:t>
                      </a:r>
                      <a:endParaRPr lang="ru-RU" sz="4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42387260"/>
                  </a:ext>
                </a:extLst>
              </a:tr>
              <a:tr h="904011">
                <a:tc>
                  <a:txBody>
                    <a:bodyPr/>
                    <a:lstStyle/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Дзержинск</a:t>
                      </a:r>
                      <a:endParaRPr lang="ru-RU" sz="4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Очень высокий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34008163"/>
                  </a:ext>
                </a:extLst>
              </a:tr>
              <a:tr h="864275">
                <a:tc>
                  <a:txBody>
                    <a:bodyPr/>
                    <a:lstStyle/>
                    <a:p>
                      <a:pPr algn="ctr"/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Арзамас</a:t>
                      </a:r>
                      <a:endParaRPr lang="ru-RU" sz="4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Повышенный</a:t>
                      </a:r>
                      <a:endParaRPr lang="ru-RU" sz="4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3208980"/>
                  </a:ext>
                </a:extLst>
              </a:tr>
              <a:tr h="864275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solidFill>
                            <a:schemeClr val="bg1"/>
                          </a:solidFill>
                        </a:rPr>
                        <a:t>Заволжье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Средний умеренный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83068417"/>
                  </a:ext>
                </a:extLst>
              </a:tr>
              <a:tr h="1420923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solidFill>
                            <a:schemeClr val="bg1"/>
                          </a:solidFill>
                        </a:rPr>
                        <a:t>Пос. Зеленый город (Н.Н.)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Низкий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4193613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6C1F7A9-1B06-4FC5-B6DC-41E62E15BBAC}"/>
              </a:ext>
            </a:extLst>
          </p:cNvPr>
          <p:cNvSpPr/>
          <p:nvPr/>
        </p:nvSpPr>
        <p:spPr>
          <a:xfrm>
            <a:off x="77496" y="137469"/>
            <a:ext cx="1284980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	Ежегодно министерством экологии Нижегородской области проводятся наблюдения за состоянием загрязнения атмосферного воздуха на территории 9 промышленных городов Нижегородской области – Арзамас, Балахна, Богородск, Бор, Выкса, Городец, Заволжье, Кстово, Павлово. Контроль качества атмосферного воздуха ведется по основным загрязняющим веществам.</a:t>
            </a:r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                     </a:t>
            </a:r>
            <a:r>
              <a:rPr lang="ru-RU" altLang="ru-RU" sz="2800" b="1" i="1" u="sng" dirty="0">
                <a:solidFill>
                  <a:schemeClr val="tx2">
                    <a:lumMod val="10000"/>
                  </a:schemeClr>
                </a:solidFill>
              </a:rPr>
              <a:t> Данные по г. Заволжье (2017г.)</a:t>
            </a:r>
            <a:endParaRPr lang="ru-RU" sz="2800" u="sng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95F671A1-FC4C-493E-B111-07D014015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5200632"/>
              </p:ext>
            </p:extLst>
          </p:nvPr>
        </p:nvGraphicFramePr>
        <p:xfrm>
          <a:off x="410892" y="3042417"/>
          <a:ext cx="12183015" cy="661329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061005">
                  <a:extLst>
                    <a:ext uri="{9D8B030D-6E8A-4147-A177-3AD203B41FA5}">
                      <a16:colId xmlns:a16="http://schemas.microsoft.com/office/drawing/2014/main" xmlns="" val="365179685"/>
                    </a:ext>
                  </a:extLst>
                </a:gridCol>
                <a:gridCol w="4061005">
                  <a:extLst>
                    <a:ext uri="{9D8B030D-6E8A-4147-A177-3AD203B41FA5}">
                      <a16:colId xmlns:a16="http://schemas.microsoft.com/office/drawing/2014/main" xmlns="" val="3755816899"/>
                    </a:ext>
                  </a:extLst>
                </a:gridCol>
                <a:gridCol w="4061005">
                  <a:extLst>
                    <a:ext uri="{9D8B030D-6E8A-4147-A177-3AD203B41FA5}">
                      <a16:colId xmlns:a16="http://schemas.microsoft.com/office/drawing/2014/main" xmlns="" val="3439020948"/>
                    </a:ext>
                  </a:extLst>
                </a:gridCol>
              </a:tblGrid>
              <a:tr h="751648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Загрязняющее вещество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Концентрация в </a:t>
                      </a:r>
                    </a:p>
                    <a:p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Г. Заволжье (ПДК)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Максимально допустимая концентрация (ПДК)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512762"/>
                  </a:ext>
                </a:extLst>
              </a:tr>
              <a:tr h="678072">
                <a:tc>
                  <a:txBody>
                    <a:bodyPr/>
                    <a:lstStyle/>
                    <a:p>
                      <a:r>
                        <a:rPr lang="ru-RU" sz="2800" b="0" i="0" u="sng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Диоксида азота </a:t>
                      </a:r>
                      <a:endParaRPr lang="ru-RU" sz="28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u="sng" dirty="0">
                          <a:solidFill>
                            <a:schemeClr val="bg1"/>
                          </a:solidFill>
                        </a:rPr>
                        <a:t>0,16 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u="sng" dirty="0">
                          <a:solidFill>
                            <a:schemeClr val="bg1"/>
                          </a:solidFill>
                        </a:rPr>
                        <a:t>0,085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4111621"/>
                  </a:ext>
                </a:extLst>
              </a:tr>
              <a:tr h="67807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Диоксид серы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0,024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0,5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759911"/>
                  </a:ext>
                </a:extLst>
              </a:tr>
              <a:tr h="67807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Оксид </a:t>
                      </a:r>
                      <a:r>
                        <a:rPr lang="ru-RU" sz="2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углорода</a:t>
                      </a:r>
                      <a:endParaRPr lang="ru-RU" sz="2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0,16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5,0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0974065"/>
                  </a:ext>
                </a:extLst>
              </a:tr>
              <a:tr h="67807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1"/>
                          </a:solidFill>
                        </a:rPr>
                        <a:t>Фенол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1"/>
                          </a:solidFill>
                        </a:rPr>
                        <a:t>0,05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1"/>
                          </a:solidFill>
                        </a:rPr>
                        <a:t>0,01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8319994"/>
                  </a:ext>
                </a:extLst>
              </a:tr>
              <a:tr h="67807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1"/>
                          </a:solidFill>
                        </a:rPr>
                        <a:t>Формальдегид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1"/>
                          </a:solidFill>
                        </a:rPr>
                        <a:t>0,04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1"/>
                          </a:solidFill>
                        </a:rPr>
                        <a:t>0,035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1474844"/>
                  </a:ext>
                </a:extLst>
              </a:tr>
              <a:tr h="67807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Сероводород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&lt;0,75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0,8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8827536"/>
                  </a:ext>
                </a:extLst>
              </a:tr>
              <a:tr h="67807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Бензол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&lt;0,3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0,8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170533"/>
                  </a:ext>
                </a:extLst>
              </a:tr>
              <a:tr h="67807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Метан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0,03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0,07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4421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8059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6C1F7A9-1B06-4FC5-B6DC-41E62E15BBAC}"/>
              </a:ext>
            </a:extLst>
          </p:cNvPr>
          <p:cNvSpPr/>
          <p:nvPr/>
        </p:nvSpPr>
        <p:spPr>
          <a:xfrm>
            <a:off x="77496" y="1525661"/>
            <a:ext cx="1284980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 	</a:t>
            </a:r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В районе проводятся мероприятия по улучшению экологической обстановки.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В промышленности: На «Заволжском моторном заводе» приоритетным направлением является снижение выбросов вредных веществ в атмосферу за счёт внедрения новых технологий. В литейном производстве планируется перейти на изготовление форм и стержней по новой технологи. Это позволит уменьшить выбросы фенола и формальдегида.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 Развитие общественного транспорта (может в Заволжье запустить трамваи??), а также строительство объездных дорог </a:t>
            </a:r>
          </a:p>
          <a:p>
            <a:pPr algn="just"/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    (2-х или 3-х полосных).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Перевод  сельских котельных на газовое отопление;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Создание системы сбора, утилизации и захоронения бытовых отходов;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Охрана и восстановление лесов, зелёных зон городов и памятников природы ( например, «Изумрудные острова»).</a:t>
            </a:r>
          </a:p>
          <a:p>
            <a:pPr algn="just"/>
            <a:r>
              <a:rPr lang="ru-RU" altLang="ru-RU" sz="2800" b="1" i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altLang="ru-RU" sz="240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Введение">
            <a:extLst>
              <a:ext uri="{FF2B5EF4-FFF2-40B4-BE49-F238E27FC236}">
                <a16:creationId xmlns:a16="http://schemas.microsoft.com/office/drawing/2014/main" xmlns="" id="{2F2CD4FA-3CEE-49D2-95EB-EE47276A36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496" y="-780996"/>
            <a:ext cx="12849808" cy="25492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sz="6000" b="1" u="sng" dirty="0">
                <a:solidFill>
                  <a:schemeClr val="bg1"/>
                </a:solidFill>
              </a:rPr>
              <a:t>Меры по очищению воздуха</a:t>
            </a:r>
            <a:endParaRPr sz="6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793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ведение">
            <a:extLst>
              <a:ext uri="{FF2B5EF4-FFF2-40B4-BE49-F238E27FC236}">
                <a16:creationId xmlns:a16="http://schemas.microsoft.com/office/drawing/2014/main" xmlns="" id="{2F2CD4FA-3CEE-49D2-95EB-EE47276A36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558461"/>
            <a:ext cx="12849808" cy="2549253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sz="6000" b="1" u="sng" dirty="0">
                <a:solidFill>
                  <a:schemeClr val="bg1"/>
                </a:solidFill>
              </a:rPr>
              <a:t>Вывод. </a:t>
            </a:r>
            <a:br>
              <a:rPr lang="ru-RU" sz="6000" b="1" u="sng" dirty="0">
                <a:solidFill>
                  <a:schemeClr val="bg1"/>
                </a:solidFill>
              </a:rPr>
            </a:br>
            <a:r>
              <a:rPr lang="ru-RU" sz="6000" b="1" u="sng" dirty="0">
                <a:solidFill>
                  <a:schemeClr val="bg1"/>
                </a:solidFill>
              </a:rPr>
              <a:t>Как может помочь любой человек ?</a:t>
            </a:r>
            <a:endParaRPr sz="6000" b="1" u="sng" dirty="0">
              <a:solidFill>
                <a:schemeClr val="bg1"/>
              </a:solidFill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xmlns="" id="{EF6D3F27-1369-4B21-AEA6-ADC89FC9E1FF}"/>
              </a:ext>
            </a:extLst>
          </p:cNvPr>
          <p:cNvSpPr/>
          <p:nvPr/>
        </p:nvSpPr>
        <p:spPr>
          <a:xfrm>
            <a:off x="3815183" y="1982757"/>
            <a:ext cx="5374433" cy="75017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Helvetica Light"/>
              </a:rPr>
              <a:t>Здоровый воздух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xmlns="" id="{72F39734-F939-49C7-81C9-D8960FD4CB57}"/>
              </a:ext>
            </a:extLst>
          </p:cNvPr>
          <p:cNvSpPr/>
          <p:nvPr/>
        </p:nvSpPr>
        <p:spPr>
          <a:xfrm>
            <a:off x="-11316" y="2988320"/>
            <a:ext cx="5120591" cy="326036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2400" dirty="0"/>
              <a:t>Знать об основных факторах загрязнения воздуха (промышленные предприятия, автомобили, бытовые и промышленные отходы)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25400" dist="23998" dir="2700000" rotWithShape="0">
                  <a:srgbClr val="000000">
                    <a:alpha val="31034"/>
                  </a:srgbClr>
                </a:outerShdw>
              </a:effectLst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96F868CF-6EF8-48DA-A434-63133E018D6C}"/>
              </a:ext>
            </a:extLst>
          </p:cNvPr>
          <p:cNvSpPr/>
          <p:nvPr/>
        </p:nvSpPr>
        <p:spPr>
          <a:xfrm>
            <a:off x="2417674" y="6346423"/>
            <a:ext cx="4273421" cy="326036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2400" dirty="0"/>
              <a:t>Чаще проветривать помещения, потому что для дыхания нужен свежий воздух, насыщенный кислородом.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25400" dist="23998" dir="2700000" rotWithShape="0">
                  <a:srgbClr val="000000">
                    <a:alpha val="31034"/>
                  </a:srgbClr>
                </a:outerShdw>
              </a:effectLst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EE042F31-4365-4411-A2D8-D9EB7019330F}"/>
              </a:ext>
            </a:extLst>
          </p:cNvPr>
          <p:cNvSpPr/>
          <p:nvPr/>
        </p:nvSpPr>
        <p:spPr>
          <a:xfrm>
            <a:off x="8753861" y="5228004"/>
            <a:ext cx="4273421" cy="4299069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2400" dirty="0"/>
              <a:t>Нельзя курить, потому что курение вредит не только курящему человеку, но и окружающим его людям, а также загрязняет атмосферу в целом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25400" dist="23998" dir="2700000" rotWithShape="0">
                  <a:srgbClr val="000000">
                    <a:alpha val="31034"/>
                  </a:srgbClr>
                </a:outerShdw>
              </a:effectLst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DC6330B-A8E7-48BA-9094-D84BE7395388}"/>
              </a:ext>
            </a:extLst>
          </p:cNvPr>
          <p:cNvSpPr/>
          <p:nvPr/>
        </p:nvSpPr>
        <p:spPr>
          <a:xfrm>
            <a:off x="5316205" y="4463752"/>
            <a:ext cx="3646323" cy="118296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2400" dirty="0"/>
              <a:t>Не накапливать мусор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25400" dist="23998" dir="2700000" rotWithShape="0">
                  <a:srgbClr val="000000">
                    <a:alpha val="31034"/>
                  </a:srgbClr>
                </a:outerShdw>
              </a:effectLst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744A9A4E-E0B9-4ED9-9B19-97C910872EFB}"/>
              </a:ext>
            </a:extLst>
          </p:cNvPr>
          <p:cNvSpPr/>
          <p:nvPr/>
        </p:nvSpPr>
        <p:spPr>
          <a:xfrm>
            <a:off x="9408636" y="2258047"/>
            <a:ext cx="3596163" cy="170231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2400" dirty="0"/>
              <a:t> Высаживать разнообразные растения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25400" dist="23998" dir="2700000" rotWithShape="0">
                  <a:srgbClr val="000000">
                    <a:alpha val="31034"/>
                  </a:srgbClr>
                </a:outerShdw>
              </a:effectLst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xmlns="" id="{4E3BF4F0-BAF0-4237-B21A-EC6ABFE8C985}"/>
              </a:ext>
            </a:extLst>
          </p:cNvPr>
          <p:cNvSpPr/>
          <p:nvPr/>
        </p:nvSpPr>
        <p:spPr>
          <a:xfrm rot="5195658">
            <a:off x="6101961" y="3316210"/>
            <a:ext cx="1717952" cy="55139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23998" dir="2700000" rotWithShape="0">
                  <a:srgbClr val="000000">
                    <a:alpha val="31034"/>
                  </a:srgbClr>
                </a:outerShdw>
              </a:effectLst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xmlns="" id="{F939956F-3C8B-4867-B77A-BE291CAAB0A1}"/>
              </a:ext>
            </a:extLst>
          </p:cNvPr>
          <p:cNvSpPr/>
          <p:nvPr/>
        </p:nvSpPr>
        <p:spPr>
          <a:xfrm rot="5886083">
            <a:off x="3309118" y="4216505"/>
            <a:ext cx="3717948" cy="55139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23998" dir="2700000" rotWithShape="0">
                  <a:srgbClr val="000000">
                    <a:alpha val="31034"/>
                  </a:srgbClr>
                </a:outerShdw>
              </a:effectLst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xmlns="" id="{E2B365D0-A928-447A-BE6F-815AB969B392}"/>
              </a:ext>
            </a:extLst>
          </p:cNvPr>
          <p:cNvSpPr/>
          <p:nvPr/>
        </p:nvSpPr>
        <p:spPr>
          <a:xfrm rot="1859728">
            <a:off x="8974934" y="2424901"/>
            <a:ext cx="614310" cy="55139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23998" dir="2700000" rotWithShape="0">
                  <a:srgbClr val="000000">
                    <a:alpha val="31034"/>
                  </a:srgbClr>
                </a:outerShdw>
              </a:effectLst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xmlns="" id="{67B68900-814B-4682-B15F-659268298B8B}"/>
              </a:ext>
            </a:extLst>
          </p:cNvPr>
          <p:cNvSpPr/>
          <p:nvPr/>
        </p:nvSpPr>
        <p:spPr>
          <a:xfrm rot="4007937">
            <a:off x="7541637" y="3840299"/>
            <a:ext cx="3094473" cy="55139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23998" dir="2700000" rotWithShape="0">
                  <a:srgbClr val="000000">
                    <a:alpha val="31034"/>
                  </a:srgbClr>
                </a:outerShdw>
              </a:effectLst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xmlns="" id="{A365957C-288F-4AF2-9AA9-9AFB1F7FD897}"/>
              </a:ext>
            </a:extLst>
          </p:cNvPr>
          <p:cNvSpPr/>
          <p:nvPr/>
        </p:nvSpPr>
        <p:spPr>
          <a:xfrm rot="8765447">
            <a:off x="3754082" y="2606815"/>
            <a:ext cx="1060663" cy="55139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23998" dir="2700000" rotWithShape="0">
                  <a:srgbClr val="000000">
                    <a:alpha val="31034"/>
                  </a:srgbClr>
                </a:outerShdw>
              </a:effectLst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82973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Введение"/>
          <p:cNvSpPr txBox="1">
            <a:spLocks noGrp="1"/>
          </p:cNvSpPr>
          <p:nvPr>
            <p:ph type="title"/>
          </p:nvPr>
        </p:nvSpPr>
        <p:spPr>
          <a:xfrm>
            <a:off x="1270000" y="-459196"/>
            <a:ext cx="10464800" cy="2549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b="1" dirty="0" err="1">
                <a:solidFill>
                  <a:schemeClr val="bg1"/>
                </a:solidFill>
              </a:rPr>
              <a:t>Введение</a:t>
            </a:r>
            <a:r>
              <a:rPr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3" name="Каждый день , идя в школу и домой , я вижу хотя бы одну проезжающую машину . А сколько углекислого газа вырабатывается за один день ? Я решила это узнать ."/>
          <p:cNvSpPr txBox="1"/>
          <p:nvPr/>
        </p:nvSpPr>
        <p:spPr>
          <a:xfrm>
            <a:off x="435359" y="1390781"/>
            <a:ext cx="12134081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200">
                <a:solidFill>
                  <a:srgbClr val="000000"/>
                </a:solidFill>
              </a:defRPr>
            </a:lvl1pPr>
          </a:lstStyle>
          <a:p>
            <a:r>
              <a:rPr sz="4800" b="1" i="1" dirty="0" err="1">
                <a:latin typeface="Arial Black" panose="020B0A04020102020204" pitchFamily="34" charset="0"/>
              </a:rPr>
              <a:t>Каждый</a:t>
            </a:r>
            <a:r>
              <a:rPr sz="4800" b="1" i="1" dirty="0">
                <a:latin typeface="Arial Black" panose="020B0A04020102020204" pitchFamily="34" charset="0"/>
              </a:rPr>
              <a:t> </a:t>
            </a:r>
            <a:r>
              <a:rPr sz="4800" b="1" i="1" dirty="0" err="1">
                <a:latin typeface="Arial Black" panose="020B0A04020102020204" pitchFamily="34" charset="0"/>
              </a:rPr>
              <a:t>день</a:t>
            </a:r>
            <a:r>
              <a:rPr sz="4800" b="1" i="1" dirty="0">
                <a:latin typeface="Arial Black" panose="020B0A04020102020204" pitchFamily="34" charset="0"/>
              </a:rPr>
              <a:t>, </a:t>
            </a:r>
            <a:r>
              <a:rPr lang="ru-RU" sz="4800" b="1" i="1" dirty="0">
                <a:latin typeface="Arial Black" panose="020B0A04020102020204" pitchFamily="34" charset="0"/>
              </a:rPr>
              <a:t>когда я иду </a:t>
            </a:r>
            <a:r>
              <a:rPr sz="4800" b="1" i="1" dirty="0">
                <a:latin typeface="Arial Black" panose="020B0A04020102020204" pitchFamily="34" charset="0"/>
              </a:rPr>
              <a:t> в </a:t>
            </a:r>
            <a:r>
              <a:rPr sz="4800" b="1" i="1" dirty="0" err="1">
                <a:latin typeface="Arial Black" panose="020B0A04020102020204" pitchFamily="34" charset="0"/>
              </a:rPr>
              <a:t>школу</a:t>
            </a:r>
            <a:r>
              <a:rPr sz="4800" b="1" i="1" dirty="0">
                <a:latin typeface="Arial Black" panose="020B0A04020102020204" pitchFamily="34" charset="0"/>
              </a:rPr>
              <a:t> и </a:t>
            </a:r>
            <a:r>
              <a:rPr sz="4800" b="1" i="1" dirty="0" err="1">
                <a:latin typeface="Arial Black" panose="020B0A04020102020204" pitchFamily="34" charset="0"/>
              </a:rPr>
              <a:t>домой</a:t>
            </a:r>
            <a:r>
              <a:rPr sz="4800" b="1" i="1" dirty="0">
                <a:latin typeface="Arial Black" panose="020B0A04020102020204" pitchFamily="34" charset="0"/>
              </a:rPr>
              <a:t>, я </a:t>
            </a:r>
            <a:r>
              <a:rPr sz="4800" b="1" i="1" dirty="0" err="1">
                <a:latin typeface="Arial Black" panose="020B0A04020102020204" pitchFamily="34" charset="0"/>
              </a:rPr>
              <a:t>вижу</a:t>
            </a:r>
            <a:r>
              <a:rPr sz="4800" b="1" i="1" dirty="0">
                <a:latin typeface="Arial Black" panose="020B0A04020102020204" pitchFamily="34" charset="0"/>
              </a:rPr>
              <a:t> </a:t>
            </a:r>
            <a:r>
              <a:rPr sz="4800" b="1" i="1" dirty="0" err="1">
                <a:latin typeface="Arial Black" panose="020B0A04020102020204" pitchFamily="34" charset="0"/>
              </a:rPr>
              <a:t>хо</a:t>
            </a:r>
            <a:r>
              <a:rPr lang="ru-RU" sz="4800" b="1" i="1" dirty="0" err="1">
                <a:latin typeface="Arial Black" panose="020B0A04020102020204" pitchFamily="34" charset="0"/>
              </a:rPr>
              <a:t>тя</a:t>
            </a:r>
            <a:r>
              <a:rPr lang="ru-RU" sz="4800" b="1" i="1" dirty="0">
                <a:latin typeface="Arial Black" panose="020B0A04020102020204" pitchFamily="34" charset="0"/>
              </a:rPr>
              <a:t> бы о</a:t>
            </a:r>
            <a:r>
              <a:rPr sz="4800" b="1" i="1" dirty="0" err="1">
                <a:latin typeface="Arial Black" panose="020B0A04020102020204" pitchFamily="34" charset="0"/>
              </a:rPr>
              <a:t>дну</a:t>
            </a:r>
            <a:r>
              <a:rPr sz="4800" b="1" i="1" dirty="0">
                <a:latin typeface="Arial Black" panose="020B0A04020102020204" pitchFamily="34" charset="0"/>
              </a:rPr>
              <a:t> </a:t>
            </a:r>
            <a:r>
              <a:rPr sz="4800" b="1" i="1" dirty="0" err="1">
                <a:latin typeface="Arial Black" panose="020B0A04020102020204" pitchFamily="34" charset="0"/>
              </a:rPr>
              <a:t>проезжающую</a:t>
            </a:r>
            <a:r>
              <a:rPr sz="4800" b="1" i="1" dirty="0">
                <a:latin typeface="Arial Black" panose="020B0A04020102020204" pitchFamily="34" charset="0"/>
              </a:rPr>
              <a:t> </a:t>
            </a:r>
            <a:r>
              <a:rPr sz="4800" b="1" i="1" dirty="0" err="1">
                <a:latin typeface="Arial Black" panose="020B0A04020102020204" pitchFamily="34" charset="0"/>
              </a:rPr>
              <a:t>машину</a:t>
            </a:r>
            <a:r>
              <a:rPr sz="4800" b="1" i="1" dirty="0">
                <a:latin typeface="Arial Black" panose="020B0A04020102020204" pitchFamily="34" charset="0"/>
              </a:rPr>
              <a:t>. </a:t>
            </a:r>
            <a:r>
              <a:rPr lang="ru-RU" sz="4800" b="1" i="1" dirty="0">
                <a:latin typeface="Arial Black" panose="020B0A04020102020204" pitchFamily="34" charset="0"/>
              </a:rPr>
              <a:t>А сколько  выхлопного газа вырабатывает  каждая машина за один день? </a:t>
            </a:r>
            <a:r>
              <a:rPr lang="ru-RU" altLang="ru-RU" sz="4800" b="1" i="1" dirty="0">
                <a:latin typeface="Arial Black" panose="020B0A04020102020204" pitchFamily="34" charset="0"/>
              </a:rPr>
              <a:t>Каким воздухом дышу я, мои родственники, одноклассники и все жители нашего маленького городка?</a:t>
            </a:r>
          </a:p>
          <a:p>
            <a:r>
              <a:rPr sz="4800" b="1" i="1" dirty="0">
                <a:latin typeface="Arial Black" panose="020B0A04020102020204" pitchFamily="34" charset="0"/>
              </a:rPr>
              <a:t>Я </a:t>
            </a:r>
            <a:r>
              <a:rPr sz="4800" b="1" i="1" dirty="0" err="1">
                <a:latin typeface="Arial Black" panose="020B0A04020102020204" pitchFamily="34" charset="0"/>
              </a:rPr>
              <a:t>решила</a:t>
            </a:r>
            <a:r>
              <a:rPr sz="4800" b="1" i="1" dirty="0">
                <a:latin typeface="Arial Black" panose="020B0A04020102020204" pitchFamily="34" charset="0"/>
              </a:rPr>
              <a:t> </a:t>
            </a:r>
            <a:r>
              <a:rPr sz="4800" b="1" i="1" dirty="0" err="1">
                <a:latin typeface="Arial Black" panose="020B0A04020102020204" pitchFamily="34" charset="0"/>
              </a:rPr>
              <a:t>это</a:t>
            </a:r>
            <a:r>
              <a:rPr sz="4800" b="1" i="1" dirty="0">
                <a:latin typeface="Arial Black" panose="020B0A04020102020204" pitchFamily="34" charset="0"/>
              </a:rPr>
              <a:t> </a:t>
            </a:r>
            <a:r>
              <a:rPr sz="4800" b="1" i="1" dirty="0" err="1">
                <a:latin typeface="Arial Black" panose="020B0A04020102020204" pitchFamily="34" charset="0"/>
              </a:rPr>
              <a:t>узнать</a:t>
            </a:r>
            <a:r>
              <a:rPr sz="4800" b="1" i="1" dirty="0">
                <a:latin typeface="Arial Black" panose="020B0A04020102020204" pitchFamily="34" charset="0"/>
              </a:rPr>
              <a:t> .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Гипотеза :…"/>
          <p:cNvSpPr txBox="1">
            <a:spLocks noGrp="1"/>
          </p:cNvSpPr>
          <p:nvPr>
            <p:ph type="body" idx="1"/>
          </p:nvPr>
        </p:nvSpPr>
        <p:spPr>
          <a:xfrm>
            <a:off x="439886" y="1119673"/>
            <a:ext cx="12125028" cy="716585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>
                <a:solidFill>
                  <a:srgbClr val="000000"/>
                </a:solidFill>
              </a:defRPr>
            </a:pPr>
            <a:r>
              <a:rPr dirty="0" err="1"/>
              <a:t>Гипотеза</a:t>
            </a:r>
            <a:r>
              <a:rPr lang="ru-RU" dirty="0"/>
              <a:t>: если люди будут знать причины загрязнения воздуха, они будут стремиться к его очищению и охране окружающей среды. </a:t>
            </a:r>
            <a:r>
              <a:rPr dirty="0"/>
              <a:t>  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dirty="0" err="1"/>
              <a:t>Цель</a:t>
            </a:r>
            <a:r>
              <a:rPr dirty="0"/>
              <a:t> : </a:t>
            </a:r>
            <a:r>
              <a:rPr lang="ru-RU" dirty="0"/>
              <a:t> рассказать о причинах загрязнения воздуха  и определить меры по его очищению.</a:t>
            </a:r>
            <a:endParaRPr dirty="0"/>
          </a:p>
          <a:p>
            <a:pPr>
              <a:defRPr>
                <a:solidFill>
                  <a:srgbClr val="000000"/>
                </a:solidFill>
              </a:defRPr>
            </a:pPr>
            <a:r>
              <a:rPr dirty="0" err="1"/>
              <a:t>Задачи</a:t>
            </a:r>
            <a:r>
              <a:rPr dirty="0"/>
              <a:t> : </a:t>
            </a:r>
            <a:endParaRPr lang="ru-RU" dirty="0"/>
          </a:p>
          <a:p>
            <a:pPr marL="0" indent="0">
              <a:buNone/>
              <a:defRPr>
                <a:solidFill>
                  <a:srgbClr val="000000"/>
                </a:solidFill>
              </a:defRPr>
            </a:pPr>
            <a:r>
              <a:rPr lang="ru-RU" dirty="0"/>
              <a:t>1. Узнать о состоянии экологии в Нижегородской области.</a:t>
            </a:r>
          </a:p>
          <a:p>
            <a:pPr marL="0" indent="0">
              <a:buNone/>
              <a:defRPr>
                <a:solidFill>
                  <a:srgbClr val="000000"/>
                </a:solidFill>
              </a:defRPr>
            </a:pPr>
            <a:r>
              <a:rPr lang="ru-RU" dirty="0"/>
              <a:t>2.  Выяснить какие факторы влияют на загрязнение воздуха в Заволжье.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146252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ждый день , идя в школу и домой , я вижу хотя бы одну проезжающую машину . А сколько углекислого газа вырабатывается за один день ? Я решила это узнать .">
            <a:extLst>
              <a:ext uri="{FF2B5EF4-FFF2-40B4-BE49-F238E27FC236}">
                <a16:creationId xmlns:a16="http://schemas.microsoft.com/office/drawing/2014/main" xmlns="" id="{2689EC12-7A16-4132-9795-128818A83BC7}"/>
              </a:ext>
            </a:extLst>
          </p:cNvPr>
          <p:cNvSpPr txBox="1"/>
          <p:nvPr/>
        </p:nvSpPr>
        <p:spPr>
          <a:xfrm>
            <a:off x="753762" y="1996996"/>
            <a:ext cx="11647727" cy="4165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6200">
                <a:solidFill>
                  <a:srgbClr val="000000"/>
                </a:solidFill>
              </a:defRPr>
            </a:lvl1pPr>
          </a:lstStyle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	По итогам 2018 г. Нижегородская область заняла 64 место из 83 возможных в экологическом рейтинге субъектов РФ. При этом на территории региона располагается самый экологически неблагополучный город России Дзержинск с многолетними захоронениями химических отходов и входящий в четвёрку грязнейших мест на планете </a:t>
            </a:r>
            <a:r>
              <a:rPr lang="ru-RU" altLang="ru-RU" sz="2400" b="1" i="1" dirty="0" err="1">
                <a:solidFill>
                  <a:schemeClr val="tx2">
                    <a:lumMod val="10000"/>
                  </a:schemeClr>
                </a:solidFill>
              </a:rPr>
              <a:t>Игумновский</a:t>
            </a:r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 полигон.</a:t>
            </a:r>
          </a:p>
          <a:p>
            <a:pPr algn="just"/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	 По данным Министерства экологии и природных ресурсов Нижегородской области, в наибольшей степени воздух региона загрязняют выхлопные </a:t>
            </a:r>
            <a:r>
              <a:rPr lang="ru-RU" altLang="ru-RU" sz="2400" b="1" i="1" dirty="0" err="1">
                <a:solidFill>
                  <a:schemeClr val="tx2">
                    <a:lumMod val="10000"/>
                  </a:schemeClr>
                </a:solidFill>
              </a:rPr>
              <a:t>газы</a:t>
            </a:r>
            <a:r>
              <a:rPr lang="ru-RU" altLang="ru-RU" sz="2400" b="1" i="1" dirty="0">
                <a:solidFill>
                  <a:schemeClr val="tx2">
                    <a:lumMod val="10000"/>
                  </a:schemeClr>
                </a:solidFill>
              </a:rPr>
              <a:t> автомобилей. Ежегодно автотранспорт выбрасывает в атмосферу области порядка 345 000 т вредных веществ.</a:t>
            </a:r>
          </a:p>
        </p:txBody>
      </p:sp>
      <p:pic>
        <p:nvPicPr>
          <p:cNvPr id="5" name="Рисунок 4" descr="Изображение выглядит как фабрика, небо, внешний, здание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B5D9387C-7C56-4831-83BC-C823D762BC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588" y="6750566"/>
            <a:ext cx="4153329" cy="2758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9034FF0-5270-4EB9-82E9-A865C7E90073}"/>
              </a:ext>
            </a:extLst>
          </p:cNvPr>
          <p:cNvSpPr txBox="1"/>
          <p:nvPr/>
        </p:nvSpPr>
        <p:spPr>
          <a:xfrm>
            <a:off x="5301981" y="7113071"/>
            <a:ext cx="6475444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altLang="ru-RU" sz="4800" b="1" i="1" u="sng" dirty="0">
                <a:solidFill>
                  <a:schemeClr val="bg1"/>
                </a:solidFill>
              </a:rPr>
              <a:t>А как дело обстоит в Заволжье?</a:t>
            </a:r>
            <a:endParaRPr kumimoji="0" lang="ru-RU" sz="4400" b="0" i="0" u="sng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30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4AF884B-199E-4C75-95A3-9F26750C3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3297" y="-766219"/>
            <a:ext cx="11099800" cy="528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200" b="1" i="1" dirty="0">
                <a:solidFill>
                  <a:schemeClr val="tx2">
                    <a:lumMod val="10000"/>
                  </a:schemeClr>
                </a:solidFill>
              </a:rPr>
              <a:t>Заволжье  является одним из антропогенных (человеческих) загрязнителей атмосферы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" name="Рисунок 4" descr="Изображение выглядит как трава, небо, внешний, здание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E5A2B3AC-5DCA-46E4-833F-0BA8263555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865" y="6307495"/>
            <a:ext cx="5429066" cy="3348446"/>
          </a:xfrm>
          <a:prstGeom prst="rect">
            <a:avLst/>
          </a:prstGeom>
        </p:spPr>
      </p:pic>
      <p:pic>
        <p:nvPicPr>
          <p:cNvPr id="11" name="Рисунок 10" descr="Изображение выглядит как внешний, небо, трава, приро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9A1EABD2-4978-4C4B-B32F-F6F05A759A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865" y="2522896"/>
            <a:ext cx="5057240" cy="3348446"/>
          </a:xfrm>
          <a:prstGeom prst="rect">
            <a:avLst/>
          </a:prstGeom>
        </p:spPr>
      </p:pic>
      <p:pic>
        <p:nvPicPr>
          <p:cNvPr id="13" name="Рисунок 12" descr="Изображение выглядит как небо, внешний, приро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CBE725CE-B905-40F7-A3B9-E1AFA1E5E2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3243" y="2303439"/>
            <a:ext cx="5214048" cy="3367601"/>
          </a:xfrm>
          <a:prstGeom prst="rect">
            <a:avLst/>
          </a:prstGeom>
        </p:spPr>
      </p:pic>
      <p:pic>
        <p:nvPicPr>
          <p:cNvPr id="17" name="Рисунок 16" descr="Изображение выглядит как внешний, небо, дерево, дорог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FACE4708-DB73-4808-9D4A-C84B01F4311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8225" y="6307495"/>
            <a:ext cx="5429066" cy="3506474"/>
          </a:xfrm>
          <a:prstGeom prst="rect">
            <a:avLst/>
          </a:prstGeom>
        </p:spPr>
      </p:pic>
      <p:pic>
        <p:nvPicPr>
          <p:cNvPr id="9" name="Рисунок 8" descr="Изображение выглядит как небо, вода, внешни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FC1F6746-DF6D-46E9-8A57-77DE43E61E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0368" y="4896796"/>
            <a:ext cx="4864063" cy="3006525"/>
          </a:xfrm>
          <a:prstGeom prst="rect">
            <a:avLst/>
          </a:prstGeom>
        </p:spPr>
      </p:pic>
      <p:sp>
        <p:nvSpPr>
          <p:cNvPr id="19" name="Введение">
            <a:extLst>
              <a:ext uri="{FF2B5EF4-FFF2-40B4-BE49-F238E27FC236}">
                <a16:creationId xmlns:a16="http://schemas.microsoft.com/office/drawing/2014/main" xmlns="" id="{16598E6E-37F0-4A01-A7DD-8B1D593223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65" y="-694457"/>
            <a:ext cx="12915935" cy="217449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sz="4800" b="1" u="sng" dirty="0">
                <a:solidFill>
                  <a:schemeClr val="bg1"/>
                </a:solidFill>
              </a:rPr>
              <a:t>Факторы, влияющие на загрязнение воздуха</a:t>
            </a:r>
            <a:r>
              <a:rPr sz="4800" b="1" u="sng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98639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4AF884B-199E-4C75-95A3-9F26750C3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908" y="-653143"/>
            <a:ext cx="12240984" cy="45346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3600" b="1" i="1" dirty="0">
                <a:solidFill>
                  <a:schemeClr val="tx2">
                    <a:lumMod val="10000"/>
                  </a:schemeClr>
                </a:solidFill>
              </a:rPr>
              <a:t>Рядом с Заволжьем проходит региональная  Трасса Р152 </a:t>
            </a:r>
            <a:r>
              <a:rPr lang="ru-RU" altLang="ru-RU" sz="3600" b="1" i="1" dirty="0" err="1">
                <a:solidFill>
                  <a:schemeClr val="tx2">
                    <a:lumMod val="10000"/>
                  </a:schemeClr>
                </a:solidFill>
              </a:rPr>
              <a:t>Ростов</a:t>
            </a:r>
            <a:r>
              <a:rPr lang="ru-RU" altLang="ru-RU" sz="3600" b="1" i="1" dirty="0">
                <a:solidFill>
                  <a:schemeClr val="tx2">
                    <a:lumMod val="10000"/>
                  </a:schemeClr>
                </a:solidFill>
              </a:rPr>
              <a:t> - Иваново - Нижний Новгород. А с автовокзала города регулярно ходят автобусы в Дзержинск, Нижний Новгород, Ковернино, Чкаловск и другие населенные пункты области.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7" name="Рисунок 6" descr="Изображение выглядит как небо, дорога, внешний, дерево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90068EE0-76BA-4ED9-8D2F-0C54BFC169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827" y="3081371"/>
            <a:ext cx="6326705" cy="4215167"/>
          </a:xfrm>
          <a:prstGeom prst="rect">
            <a:avLst/>
          </a:prstGeom>
        </p:spPr>
      </p:pic>
      <p:pic>
        <p:nvPicPr>
          <p:cNvPr id="11" name="Рисунок 10" descr="Изображение выглядит как внешний, дорога, небо, грузови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321B45C5-186D-4A2E-8531-F479C387D9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8924" y="4462305"/>
            <a:ext cx="6436049" cy="514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35008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здание, небо, внешний, улиц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4B3D17E5-19E1-4A8D-8789-F6B6D79D85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2" y="4401205"/>
            <a:ext cx="6926089" cy="4715069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873BB4D-C4BC-4D92-828E-4C89087DC53D}"/>
              </a:ext>
            </a:extLst>
          </p:cNvPr>
          <p:cNvSpPr/>
          <p:nvPr/>
        </p:nvSpPr>
        <p:spPr>
          <a:xfrm>
            <a:off x="20092" y="0"/>
            <a:ext cx="1298470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4000" b="1" i="1" dirty="0">
                <a:solidFill>
                  <a:schemeClr val="tx2">
                    <a:lumMod val="10000"/>
                  </a:schemeClr>
                </a:solidFill>
              </a:rPr>
              <a:t> 	Основным промышленным предприятием является моторный завод. У него значительны выбросы фосфора (17,83 %). </a:t>
            </a:r>
          </a:p>
          <a:p>
            <a:pPr algn="just"/>
            <a:r>
              <a:rPr lang="ru-RU" altLang="ru-RU" sz="4000" b="1" i="1" dirty="0">
                <a:solidFill>
                  <a:schemeClr val="tx2">
                    <a:lumMod val="10000"/>
                  </a:schemeClr>
                </a:solidFill>
              </a:rPr>
              <a:t>	Технологические процессы на литейном заводе «</a:t>
            </a:r>
            <a:r>
              <a:rPr lang="ru-RU" altLang="ru-RU" sz="4000" b="1" i="1" dirty="0" err="1">
                <a:solidFill>
                  <a:schemeClr val="tx2">
                    <a:lumMod val="10000"/>
                  </a:schemeClr>
                </a:solidFill>
              </a:rPr>
              <a:t>РосАЛит</a:t>
            </a:r>
            <a:r>
              <a:rPr lang="ru-RU" altLang="ru-RU" sz="4000" b="1" i="1" dirty="0">
                <a:solidFill>
                  <a:schemeClr val="tx2">
                    <a:lumMod val="10000"/>
                  </a:schemeClr>
                </a:solidFill>
              </a:rPr>
              <a:t>» характеризуются большим числом операций, при выполнении которых выделяются пыль, аэрозоли и </a:t>
            </a:r>
            <a:r>
              <a:rPr lang="ru-RU" altLang="ru-RU" sz="4000" b="1" i="1" dirty="0" err="1">
                <a:solidFill>
                  <a:schemeClr val="tx2">
                    <a:lumMod val="10000"/>
                  </a:schemeClr>
                </a:solidFill>
              </a:rPr>
              <a:t>газы</a:t>
            </a:r>
            <a:r>
              <a:rPr lang="ru-RU" altLang="ru-RU" sz="4000" b="1" i="1" dirty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dirty="0"/>
          </a:p>
        </p:txBody>
      </p:sp>
      <p:pic>
        <p:nvPicPr>
          <p:cNvPr id="15" name="Рисунок 14" descr="Изображение выглядит как красный, небо, здание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7F9CB84E-F395-4A49-8BD3-2103FA18E9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6517" y="5038531"/>
            <a:ext cx="6291173" cy="471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4312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4AF884B-199E-4C75-95A3-9F26750C3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908" y="0"/>
            <a:ext cx="12240984" cy="29200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altLang="ru-RU" sz="3600" b="1" i="1" dirty="0">
                <a:solidFill>
                  <a:schemeClr val="tx2">
                    <a:lumMod val="10000"/>
                  </a:schemeClr>
                </a:solidFill>
              </a:rPr>
              <a:t>Но самым вредоносным для атмосферы Заволжья на мой взгляд, является завод теплоизоляционных материалов ТЕПЛЕКС. Он производит </a:t>
            </a:r>
            <a:r>
              <a:rPr lang="ru-RU" altLang="ru-RU" sz="3600" b="1" i="1" dirty="0" err="1">
                <a:solidFill>
                  <a:schemeClr val="tx2">
                    <a:lumMod val="10000"/>
                  </a:schemeClr>
                </a:solidFill>
              </a:rPr>
              <a:t>пенополистерол</a:t>
            </a:r>
            <a:r>
              <a:rPr lang="ru-RU" altLang="ru-RU" sz="3600" b="1" i="1" dirty="0">
                <a:solidFill>
                  <a:schemeClr val="tx2">
                    <a:lumMod val="10000"/>
                  </a:schemeClr>
                </a:solidFill>
              </a:rPr>
              <a:t> и утеплитель на его основе, а значит химические продукты, выхлопы которых наносят огромный вред воздуху города.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8" name="Рисунок 7" descr="Изображение выглядит как дерево, внешний, трава, дорог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0F3C8F9-AF1D-466E-8A40-187C35FE04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908" y="3104379"/>
            <a:ext cx="6769033" cy="354484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1C8F91A-387B-4E83-A49C-74CDFFAF49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2400" y="4876800"/>
            <a:ext cx="63373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5923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4AF884B-199E-4C75-95A3-9F26750C3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908" y="-1626636"/>
            <a:ext cx="12240984" cy="54708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3200" b="1" i="1" dirty="0">
                <a:solidFill>
                  <a:schemeClr val="tx2">
                    <a:lumMod val="10000"/>
                  </a:schemeClr>
                </a:solidFill>
              </a:rPr>
              <a:t>Станция Заволжье является конечным остановочным пунктом электропоездов по маршрутам Заволжье — Нижний Новгород. Ежедневно около 20-ти электричек в одну сторону. Кроме того по путям проходят грузовые поезда и цистерны.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8" name="Рисунок 7" descr="Изображение выглядит как трава, внешний, поезд, тре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8DBAA4C-9B05-41BC-B694-602B3C51A2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5759" y="5467739"/>
            <a:ext cx="7260289" cy="4083913"/>
          </a:xfrm>
          <a:prstGeom prst="rect">
            <a:avLst/>
          </a:prstGeom>
        </p:spPr>
      </p:pic>
      <p:pic>
        <p:nvPicPr>
          <p:cNvPr id="16" name="Рисунок 15" descr="Изображение выглядит как небо, внешний, дерево, поезд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AFA68DB1-3159-4563-BCE7-EDF1E13544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908" y="2376487"/>
            <a:ext cx="66675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36209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Choice xmlns:p15="http://schemas.microsoft.com/office/powerpoint/2012/main"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449</Words>
  <Application>Microsoft Office PowerPoint</Application>
  <PresentationFormat>Произвольный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Gradient</vt:lpstr>
      <vt:lpstr>Проект на тему </vt:lpstr>
      <vt:lpstr>Введение </vt:lpstr>
      <vt:lpstr>Слайд 3</vt:lpstr>
      <vt:lpstr>Слайд 4</vt:lpstr>
      <vt:lpstr>Факторы, влияющие на загрязнение воздуха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Меры по очищению воздуха</vt:lpstr>
      <vt:lpstr>Вывод.  Как может помочь любой человек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 </dc:title>
  <cp:lastModifiedBy>bob</cp:lastModifiedBy>
  <cp:revision>63</cp:revision>
  <dcterms:modified xsi:type="dcterms:W3CDTF">2019-02-14T06:05:23Z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1036885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