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5"/>
  </p:notesMasterIdLst>
  <p:sldIdLst>
    <p:sldId id="373" r:id="rId2"/>
    <p:sldId id="257" r:id="rId3"/>
    <p:sldId id="258" r:id="rId4"/>
    <p:sldId id="259" r:id="rId5"/>
    <p:sldId id="261" r:id="rId6"/>
    <p:sldId id="260" r:id="rId7"/>
    <p:sldId id="377" r:id="rId8"/>
    <p:sldId id="263" r:id="rId9"/>
    <p:sldId id="266" r:id="rId10"/>
    <p:sldId id="268" r:id="rId11"/>
    <p:sldId id="274" r:id="rId12"/>
    <p:sldId id="283" r:id="rId13"/>
    <p:sldId id="37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73" autoAdjust="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43A7F67-4DEA-4BF4-8E90-E3A9D42F5CB5}" type="datetimeFigureOut">
              <a:rPr lang="ru-RU"/>
              <a:pPr>
                <a:defRPr/>
              </a:pPr>
              <a:t>05.06.2018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40CAC0E-C39E-47F3-89D7-770564BBF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DD49EEE-26E4-4C79-AB3E-2AA544CA60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3A0FE-558E-4369-BB17-ABF75E0AEC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53649-D8FA-448F-B282-D28B16E0D0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0D75E-2355-415E-BB1B-C9A45CB3B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4793EBE-9120-44CA-9824-29697511EC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93F8C-B8AD-428A-A9BD-44E4E8E774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8E3D8-6F8B-4D67-A9F4-263D10FAE8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731DE24B-FBFA-485F-9E41-CD15AC4CF1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7030-5BF1-43FB-96AD-6AAA6B1AA8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C81E2-B961-44A5-8364-34EDDBB3AB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69C85-D304-4EAA-B834-FCC51993DC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2C421-6C03-4FD9-A716-EFBF02EA5C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72E3BA-FDCD-4DC5-A5D4-4FFD775A78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0;&#1045;&#1053;&#1053;&#1048;%20&#1044;&#1046;&#1048;\Fausto_Papetti_i_Kenni_Dzhi-Sentimentalnaya.mp3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685800" y="4572000"/>
            <a:ext cx="4495800" cy="179705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Выполнила воспитатель 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МБДОУ №4  детский сад «теремок» 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г.Искитима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Новосибирской области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якушева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ксения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евгеньевна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4294967295"/>
          </p:nvPr>
        </p:nvSpPr>
        <p:spPr>
          <a:xfrm>
            <a:off x="4191000" y="2133600"/>
            <a:ext cx="4724400" cy="23812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ДИДАКТИЧЕСКИЕ ИГРЫ В РАЗВИТИИ РЕЧИ ДОШКОЛЬНИКОВ</a:t>
            </a:r>
            <a:endParaRPr lang="ru-RU" sz="3600" b="1" dirty="0"/>
          </a:p>
        </p:txBody>
      </p:sp>
      <p:pic>
        <p:nvPicPr>
          <p:cNvPr id="14" name="Fausto_Papetti_i_Kenni_Dzhi-Sentimentaln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Рисунок 6" descr="IMG_20180530_090644_BURS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334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381000"/>
            <a:ext cx="60960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СОЛНЦЕ ИЛИ ДОЖДИК?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2296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C0000"/>
                </a:solidFill>
                <a:latin typeface="Arial Narrow" pitchFamily="34" charset="0"/>
              </a:rPr>
              <a:t>Цель:</a:t>
            </a:r>
            <a:r>
              <a:rPr lang="ru-RU" sz="2400" dirty="0" smtClean="0">
                <a:solidFill>
                  <a:srgbClr val="CC0000"/>
                </a:solidFill>
                <a:latin typeface="Arial Narrow" pitchFamily="34" charset="0"/>
              </a:rPr>
              <a:t> Развивать умение переключать слуховое внимание, выполнять действия согласно различному звучанию бубна.</a:t>
            </a:r>
            <a:endParaRPr lang="ru-RU" sz="2400" b="1" dirty="0" smtClean="0">
              <a:solidFill>
                <a:srgbClr val="CC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C0000"/>
                </a:solidFill>
                <a:latin typeface="Arial Narrow" pitchFamily="34" charset="0"/>
              </a:rPr>
              <a:t>Оборудование:</a:t>
            </a:r>
            <a:r>
              <a:rPr lang="ru-RU" sz="2400" dirty="0" smtClean="0">
                <a:solidFill>
                  <a:srgbClr val="CC0000"/>
                </a:solidFill>
                <a:latin typeface="Arial Narrow" pitchFamily="34" charset="0"/>
              </a:rPr>
              <a:t> Бубен, картинки с изображением прогулки детей при ярком солнце и убегающих от дождя.</a:t>
            </a:r>
            <a:endParaRPr lang="ru-RU" sz="2400" b="1" dirty="0" smtClean="0">
              <a:solidFill>
                <a:srgbClr val="CC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C0000"/>
                </a:solidFill>
                <a:latin typeface="Arial Narrow" pitchFamily="34" charset="0"/>
              </a:rPr>
              <a:t>Ход:</a:t>
            </a:r>
            <a:r>
              <a:rPr lang="ru-RU" sz="2400" dirty="0" smtClean="0">
                <a:solidFill>
                  <a:srgbClr val="CC0000"/>
                </a:solidFill>
                <a:latin typeface="Arial Narrow" pitchFamily="34" charset="0"/>
              </a:rPr>
              <a:t> Воспитатель говорит: «Сейчас мы пойдем на прогулку. Дождя нет, светит солнышко. Ты гуляй, а я буду звенеть бубном. Если начнется дождь, я буду в бубен стучать, а ты, услышав стук, беги в дом. Слушай внимательно, когда бубен звенит, а когда я буду стучать в него». Можно повторять игру, меняя звучание бубна 3 – 4 раза.</a:t>
            </a:r>
          </a:p>
        </p:txBody>
      </p:sp>
      <p:pic>
        <p:nvPicPr>
          <p:cNvPr id="4" name="Рисунок 3" descr="KZxI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228600"/>
            <a:ext cx="1905000" cy="1559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Татьяна\Desktop\презинтации\фоны\времена года\550d1c88bb03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48006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0000"/>
                </a:solidFill>
                <a:latin typeface="Arial Narrow" pitchFamily="34" charset="0"/>
              </a:rPr>
              <a:t>НЕ РАЗБУДИ КУКЛУ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040188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CC0000"/>
                </a:solidFill>
                <a:latin typeface="Arial Narrow" pitchFamily="34" charset="0"/>
              </a:rPr>
              <a:t>Цель:</a:t>
            </a:r>
            <a:r>
              <a:rPr lang="ru-RU" sz="2000" dirty="0" smtClean="0">
                <a:solidFill>
                  <a:srgbClr val="CC0000"/>
                </a:solidFill>
                <a:latin typeface="Arial Narrow" pitchFamily="34" charset="0"/>
              </a:rPr>
              <a:t> Развивать умение пользоваться тихим голосом.</a:t>
            </a:r>
            <a:endParaRPr lang="ru-RU" sz="2000" b="1" i="1" dirty="0" smtClean="0">
              <a:solidFill>
                <a:srgbClr val="CC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CC0000"/>
                </a:solidFill>
                <a:latin typeface="Arial Narrow" pitchFamily="34" charset="0"/>
              </a:rPr>
              <a:t>Оборудование:</a:t>
            </a:r>
            <a:r>
              <a:rPr lang="ru-RU" sz="2000" dirty="0" smtClean="0">
                <a:solidFill>
                  <a:srgbClr val="CC0000"/>
                </a:solidFill>
                <a:latin typeface="Arial Narrow" pitchFamily="34" charset="0"/>
              </a:rPr>
              <a:t> Кукла с закрывающимися глазами, кроватка с постельными принадлежностями, мелкие игрушки (кубик, мячик, машинка и др.), коробка для игрушек.</a:t>
            </a:r>
            <a:endParaRPr lang="ru-RU" sz="2000" b="1" i="1" dirty="0" smtClean="0">
              <a:solidFill>
                <a:srgbClr val="CC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CC0000"/>
                </a:solidFill>
                <a:latin typeface="Arial Narrow" pitchFamily="34" charset="0"/>
              </a:rPr>
              <a:t>Ход:</a:t>
            </a:r>
            <a:r>
              <a:rPr lang="ru-RU" sz="2000" dirty="0" smtClean="0">
                <a:solidFill>
                  <a:srgbClr val="CC0000"/>
                </a:solidFill>
                <a:latin typeface="Arial Narrow" pitchFamily="34" charset="0"/>
              </a:rPr>
              <a:t> Воспитатель говорит, показывая на кроватку со спящей куклой: «Катя много гуляла, устала, пообедала и уснула. А нам надо убрать игрушки, но очень тихо, чтобы не разбудить Катю. Скажи мне тихо, какую игрушку надо убрать в коробку». Ребенок тихо называет игрушку. </a:t>
            </a:r>
            <a:r>
              <a:rPr lang="ru-RU" sz="2000" b="1" dirty="0" smtClean="0">
                <a:solidFill>
                  <a:srgbClr val="CC0000"/>
                </a:solidFill>
                <a:latin typeface="Arial Narrow" pitchFamily="34" charset="0"/>
              </a:rPr>
              <a:t>Важно </a:t>
            </a:r>
            <a:r>
              <a:rPr lang="ru-RU" sz="2000" dirty="0" smtClean="0">
                <a:solidFill>
                  <a:srgbClr val="CC0000"/>
                </a:solidFill>
                <a:latin typeface="Arial Narrow" pitchFamily="34" charset="0"/>
              </a:rPr>
              <a:t>следить, чтобы малыш говорил тихо, но не шептал. </a:t>
            </a:r>
          </a:p>
        </p:txBody>
      </p:sp>
      <p:pic>
        <p:nvPicPr>
          <p:cNvPr id="21508" name="Picture 8" descr="00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76799" y="1981200"/>
            <a:ext cx="4914801" cy="312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КОРАБЛИК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/>
              <a:t>Цель :</a:t>
            </a:r>
            <a:r>
              <a:rPr lang="ru-RU" sz="2000" dirty="0" smtClean="0"/>
              <a:t> Вырабатывать длительное, направленное, плавное ротового выдоха. Активизировать мышцы губ.</a:t>
            </a:r>
            <a:endParaRPr lang="ru-RU" sz="20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/>
              <a:t>Оборудование:</a:t>
            </a:r>
            <a:r>
              <a:rPr lang="ru-RU" sz="2000" dirty="0" smtClean="0"/>
              <a:t> Таз с водой и бумажные кораблики.</a:t>
            </a:r>
            <a:endParaRPr lang="ru-RU" sz="20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/>
              <a:t>Ход:</a:t>
            </a:r>
            <a:r>
              <a:rPr lang="ru-RU" sz="2000" dirty="0" smtClean="0"/>
              <a:t> Таз с водой должен стоять так, чтобы ребенку было удобно дуть на кораблик. Воспитатель объясняет, что для того, чтобы кораблик двигался, на него нужно дуть плавно и длительно.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Ветерок, ветерок,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Натяни парусок!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Кораблик гони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До Волги-реки!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 (Русская народная приговорка) </a:t>
            </a:r>
          </a:p>
        </p:txBody>
      </p:sp>
      <p:pic>
        <p:nvPicPr>
          <p:cNvPr id="5" name="Рисунок 4" descr="47553618_ma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4297" y="3200400"/>
            <a:ext cx="2783903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мммммммммм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295400"/>
            <a:ext cx="4279900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321336_5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495800"/>
            <a:ext cx="1514475" cy="1257300"/>
          </a:xfrm>
          <a:prstGeom prst="rect">
            <a:avLst/>
          </a:prstGeom>
        </p:spPr>
      </p:pic>
      <p:pic>
        <p:nvPicPr>
          <p:cNvPr id="8" name="Рисунок 7" descr="ramka_169_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АНИМЕ СПАСИБО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04800"/>
            <a:ext cx="4572000" cy="1524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600" y="533400"/>
            <a:ext cx="838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200">
              <a:latin typeface="Arial" charset="0"/>
            </a:endParaRP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2514600" y="228600"/>
            <a:ext cx="6477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Malgun Gothic" pitchFamily="34" charset="-127"/>
              </a:rPr>
              <a:t>ЗНАЧЕНИЕ ДИДАКТИЧЕСКИХ ИГР И УПРАЖНЕНИЙ </a:t>
            </a:r>
            <a:endParaRPr lang="ru-RU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Malgun Gothic" pitchFamily="34" charset="-127"/>
            </a:endParaRPr>
          </a:p>
          <a:p>
            <a:pPr indent="450850" algn="just"/>
            <a:r>
              <a:rPr lang="ru-RU" sz="1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1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indent="450850" algn="just"/>
            <a:r>
              <a:rPr lang="ru-RU" sz="1600" dirty="0">
                <a:latin typeface="Arial" charset="0"/>
              </a:rPr>
              <a:t>В раннем детстве дети приобретают умение различать предметы по их внешним признакам (форма, величина, цвет и др.) и правильно с ними действовать.</a:t>
            </a:r>
          </a:p>
          <a:p>
            <a:pPr indent="450850" algn="just"/>
            <a:r>
              <a:rPr lang="ru-RU" sz="1600" dirty="0">
                <a:latin typeface="Arial" charset="0"/>
              </a:rPr>
              <a:t>В </a:t>
            </a:r>
            <a:r>
              <a:rPr lang="ru-RU" sz="1600" dirty="0" smtClean="0">
                <a:latin typeface="Arial" charset="0"/>
              </a:rPr>
              <a:t> году детстве ребенок овладевает величайшим достижением человечества – речью. На втором  </a:t>
            </a:r>
            <a:r>
              <a:rPr lang="ru-RU" sz="1600" dirty="0">
                <a:latin typeface="Arial" charset="0"/>
              </a:rPr>
              <a:t>он понимает обращенную к нему речь, сам начинает говорить и к трем годам довольно свободно объясняется с окружающими.</a:t>
            </a:r>
          </a:p>
          <a:p>
            <a:pPr indent="450850" algn="just"/>
            <a:r>
              <a:rPr lang="ru-RU" sz="1600" dirty="0">
                <a:latin typeface="Arial" charset="0"/>
              </a:rPr>
              <a:t>Этот бурный  процесс не происходит сам собой, только благодаря природным возможностям организма. Для правильного развития ребенка необходимо активное воздействие на него окружающих взрослых людей.</a:t>
            </a:r>
          </a:p>
          <a:p>
            <a:pPr indent="450850" algn="just"/>
            <a:r>
              <a:rPr lang="ru-RU" sz="1600" dirty="0">
                <a:latin typeface="Arial" charset="0"/>
              </a:rPr>
              <a:t>Маленький ребенок многое усваивает путем непосредственного подражания окружающим его людям, а так же непосредственно соприкасаясь с разными предметами. Это самостоятельно добытый опыт имеет большое воспитательное значение: будит любопытство, умственную активность, доставляет много конкретных впечатлений.</a:t>
            </a:r>
          </a:p>
          <a:p>
            <a:pPr indent="450850" algn="just"/>
            <a:r>
              <a:rPr lang="ru-RU" sz="1600" dirty="0">
                <a:latin typeface="Arial" charset="0"/>
              </a:rPr>
              <a:t>Но наиболее благоприятно развитие ребенка протекает под влиянием продуманного воспитания и обучения, осуществляемого с учетом возрастных особенностей детей. Чтобы маленькие дети овладели необходимыми движениями, речью, разными жизненно необходимыми умениями, их этому надо учить.</a:t>
            </a:r>
          </a:p>
        </p:txBody>
      </p:sp>
      <p:pic>
        <p:nvPicPr>
          <p:cNvPr id="4" name="Рисунок 3" descr="DSCF2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234315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85800" y="3238500"/>
            <a:ext cx="800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endParaRPr lang="ru-RU" sz="1400">
              <a:latin typeface="Arial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28600" y="304800"/>
            <a:ext cx="5181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/>
            <a:r>
              <a:rPr lang="ru-RU" sz="1400" b="1" dirty="0">
                <a:latin typeface="Arial" charset="0"/>
              </a:rPr>
              <a:t>Ценность раннего обучающего воздействия давно подмечена народом; им созданы детские песенки, </a:t>
            </a:r>
            <a:r>
              <a:rPr lang="ru-RU" sz="1400" b="1" dirty="0" err="1">
                <a:latin typeface="Arial" charset="0"/>
              </a:rPr>
              <a:t>Потешки</a:t>
            </a:r>
            <a:r>
              <a:rPr lang="ru-RU" sz="1400" b="1" dirty="0">
                <a:latin typeface="Arial" charset="0"/>
              </a:rPr>
              <a:t>, игрушки и игры, которые забавляют и учат маленького ребенка.</a:t>
            </a:r>
          </a:p>
          <a:p>
            <a:pPr indent="450850"/>
            <a:r>
              <a:rPr lang="ru-RU" sz="1400" b="1" dirty="0">
                <a:latin typeface="Arial" charset="0"/>
              </a:rPr>
              <a:t>Народ создал чудесные произведения – </a:t>
            </a:r>
            <a:r>
              <a:rPr lang="ru-RU" sz="1400" b="1" dirty="0" err="1">
                <a:latin typeface="Arial" charset="0"/>
              </a:rPr>
              <a:t>потешки</a:t>
            </a:r>
            <a:r>
              <a:rPr lang="ru-RU" sz="1400" b="1" dirty="0">
                <a:latin typeface="Arial" charset="0"/>
              </a:rPr>
              <a:t>, прибаутки, с тем, чтобы дети в игре словом учились тонкостям родного языка. Некоторые прибаутки побуждают подражать несложным звукосочетаниям, овладевать разными интонациями речи. Другие включают в себя незаменимый материал для упражнения детей в произнесении звуков.</a:t>
            </a:r>
          </a:p>
          <a:p>
            <a:pPr indent="450850"/>
            <a:r>
              <a:rPr lang="ru-RU" sz="1400" b="1" dirty="0" smtClean="0">
                <a:latin typeface="Arial" charset="0"/>
              </a:rPr>
              <a:t>Богатые </a:t>
            </a:r>
            <a:r>
              <a:rPr lang="ru-RU" sz="1400" b="1" dirty="0">
                <a:latin typeface="Arial" charset="0"/>
              </a:rPr>
              <a:t>возможности для сенсорного развития и совершенствования ловкости рук таят в себе народные игрушки: башенки, матрешки, неваляшки, разборные шары, яйца и многие другие. Детей привлекают красочность этих игрушек, забавность действий с ними. Играя, ребенок приобретает умение действовать на основе различения формы, величины, цвета предметов, овладевают разнообразными новыми движениями, действиями. И все это своеобразное обучение элементарным знаниям и умениям осуществляется в формах увлекательных, доступных ребенку.</a:t>
            </a:r>
          </a:p>
          <a:p>
            <a:pPr indent="450850"/>
            <a:r>
              <a:rPr lang="ru-RU" sz="1400" b="1" dirty="0">
                <a:latin typeface="Arial" charset="0"/>
              </a:rPr>
              <a:t>Народная мудрость создала дидактическую игру, которая является для маленького ребенка наиболее подходящей формой обучения</a:t>
            </a:r>
            <a:r>
              <a:rPr lang="ru-RU" sz="1400" b="1" dirty="0" smtClean="0">
                <a:latin typeface="Arial" charset="0"/>
              </a:rPr>
              <a:t>.</a:t>
            </a:r>
            <a:endParaRPr lang="ru-RU" sz="1400" b="1" dirty="0">
              <a:latin typeface="Arial" charset="0"/>
            </a:endParaRPr>
          </a:p>
        </p:txBody>
      </p:sp>
      <p:pic>
        <p:nvPicPr>
          <p:cNvPr id="6" name="Рисунок 5" descr="0_62e3f_e96c652a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561479"/>
            <a:ext cx="1238250" cy="129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180530_090155_BURS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6002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28600" y="304800"/>
            <a:ext cx="86106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>
              <a:tabLst>
                <a:tab pos="228600" algn="l"/>
              </a:tabLst>
            </a:pPr>
            <a:r>
              <a:rPr lang="ru-RU" b="1" dirty="0">
                <a:solidFill>
                  <a:srgbClr val="FF3300"/>
                </a:solidFill>
                <a:latin typeface="Arial" charset="0"/>
              </a:rPr>
              <a:t>Игровая форма обучения</a:t>
            </a:r>
            <a:r>
              <a:rPr lang="ru-RU" sz="1600" b="1" dirty="0">
                <a:latin typeface="Arial" charset="0"/>
              </a:rPr>
              <a:t> – ведущая на ступени раннего детства. Но уже в этом возрасте она не является единственной. На втором году жизни внимание ребенка привлекает многое из того, что его окружает: ребенок может длительно рассматривать картинки, домашних животных, движущийся на улице транспорт. Он с интересом следит за действиями взрослых. Чтобы удовлетворить пробуждающийся интерес детей к окружающему, направить их внимание на определенные явления, дать нужные сведения, пояснения, воспитателю необходимо организовать с детьми самостоятельные наблюдения за окружающим и говорить с ними по поводу увиденного.</a:t>
            </a:r>
          </a:p>
          <a:p>
            <a:pPr indent="450850">
              <a:tabLst>
                <a:tab pos="228600" algn="l"/>
              </a:tabLst>
            </a:pPr>
            <a:r>
              <a:rPr lang="ru-RU" sz="1600" b="1" dirty="0">
                <a:latin typeface="Arial" charset="0"/>
              </a:rPr>
              <a:t>Дидактические игры и упражнения дадут хороший результат лишь в том случае, если воспитатель ясно представляет, какие задачи могут быть решены в процессе их проведения и в чем особенности их организации на ступени раннего детства</a:t>
            </a:r>
            <a:r>
              <a:rPr lang="ru-RU" sz="1600" b="1" dirty="0" smtClean="0">
                <a:latin typeface="Arial" charset="0"/>
              </a:rPr>
              <a:t>.</a:t>
            </a:r>
            <a:endParaRPr lang="ru-RU" sz="1600" b="1" dirty="0">
              <a:latin typeface="Arial" charset="0"/>
            </a:endParaRPr>
          </a:p>
        </p:txBody>
      </p:sp>
      <p:pic>
        <p:nvPicPr>
          <p:cNvPr id="3" name="Рисунок 2" descr="ппппппппп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764328"/>
            <a:ext cx="3505200" cy="265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лл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4266508"/>
            <a:ext cx="2238651" cy="2242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533400" y="228600"/>
            <a:ext cx="8077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 b="1" dirty="0" smtClean="0">
                <a:latin typeface="Arial" charset="0"/>
              </a:rPr>
              <a:t>Дидактические </a:t>
            </a:r>
            <a:r>
              <a:rPr lang="ru-RU" b="1" dirty="0">
                <a:latin typeface="Arial" charset="0"/>
              </a:rPr>
              <a:t>игры и упражнения имеют определенное значение и в нравственном воспитании детей. У них постепенно вырабатывается умение действовать в среде сверстников, что вначале дается нелегко. Сначала ребенок приучается делать что-то рядом с другими детьми, не мешая им, не забирая у них игрушек и сам не отвлекаясь. Затем он привыкнет к совместной с другими детьми деятельности: вместе смотреть игрушки, картинки, животных, вместе плясать, ходить и т.д. Зарождается первый интерес к действиям другого ребенка, радость общих переживаний</a:t>
            </a:r>
            <a:r>
              <a:rPr lang="ru-RU" sz="1600" b="1" dirty="0">
                <a:latin typeface="Arial" charset="0"/>
              </a:rPr>
              <a:t>.</a:t>
            </a:r>
          </a:p>
        </p:txBody>
      </p:sp>
      <p:pic>
        <p:nvPicPr>
          <p:cNvPr id="4" name="Рисунок 3" descr="0b17ab51fd8fcfb999955069153a707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038600"/>
            <a:ext cx="1761118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180530_090334_BURS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3528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57200" y="3276600"/>
            <a:ext cx="800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>
              <a:tabLst>
                <a:tab pos="228600" algn="l"/>
              </a:tabLst>
            </a:pPr>
            <a:endParaRPr lang="ru-RU" sz="1400" b="1">
              <a:latin typeface="Arial" charset="0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04800" y="228600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>
              <a:tabLst>
                <a:tab pos="228600" algn="l"/>
              </a:tabLst>
            </a:pPr>
            <a:r>
              <a:rPr lang="ru-RU" sz="1400" b="1" dirty="0" smtClean="0">
                <a:latin typeface="Arial" charset="0"/>
              </a:rPr>
              <a:t>Дидактические </a:t>
            </a:r>
            <a:r>
              <a:rPr lang="ru-RU" sz="1400" b="1" dirty="0">
                <a:latin typeface="Arial" charset="0"/>
              </a:rPr>
              <a:t>игры и упражнения имеют значения и для эстетического воспитания маленьких детей. Подбор и оформления дидактического материала, игрушек, картинок должны служить целям воспитания хорошего вкуса, любви к прекрасному. Содержание некоторых игр и упражнения  прямо направлено на выполнение задач художественного воспитания: слушание сказок, </a:t>
            </a:r>
            <a:r>
              <a:rPr lang="ru-RU" sz="1400" b="1" dirty="0" err="1">
                <a:latin typeface="Arial" charset="0"/>
              </a:rPr>
              <a:t>потешек</a:t>
            </a:r>
            <a:r>
              <a:rPr lang="ru-RU" sz="1400" b="1" dirty="0">
                <a:latin typeface="Arial" charset="0"/>
              </a:rPr>
              <a:t>, стихов, музыки и т.п. </a:t>
            </a:r>
          </a:p>
          <a:p>
            <a:pPr indent="450850">
              <a:tabLst>
                <a:tab pos="228600" algn="l"/>
              </a:tabLst>
            </a:pPr>
            <a:r>
              <a:rPr lang="ru-RU" sz="1400" b="1" dirty="0">
                <a:latin typeface="Arial" charset="0"/>
              </a:rPr>
              <a:t>При проведении дидактических игр и упражнений воспитателю надо помнить, что нельзя переутомлять детей, всегда необходимо следить за правильной позой ребенка, нельзя водить детей для наблюдений в такие места, где им может грозить какая-либо опасность.</a:t>
            </a:r>
          </a:p>
          <a:p>
            <a:pPr indent="450850">
              <a:tabLst>
                <a:tab pos="228600" algn="l"/>
              </a:tabLst>
            </a:pPr>
            <a:r>
              <a:rPr lang="ru-RU" sz="1400" b="1" dirty="0">
                <a:latin typeface="Arial" charset="0"/>
              </a:rPr>
              <a:t>Очень важно помнить, что дидактически игры и упражнения должны создавать у детей хорошее настроение, вызвать радость: ребенок радуется тому, что узнал что-то новое, радуется своему достижению, умению произнести слово, что-то сделать, добиться результата, радуется первым совместным с другими детьми действиям и переживаниям. Эта радость является залогом успешного развития детей на ступени раннего возраста и имеет большое значение для дальнейшего воспитания. </a:t>
            </a:r>
          </a:p>
          <a:p>
            <a:pPr indent="450850" eaLnBrk="0" hangingPunct="0">
              <a:tabLst>
                <a:tab pos="228600" algn="l"/>
              </a:tabLst>
            </a:pPr>
            <a:r>
              <a:rPr lang="ru-RU" sz="1400" b="1" dirty="0">
                <a:latin typeface="Arial" charset="0"/>
              </a:rPr>
              <a:t>     </a:t>
            </a:r>
          </a:p>
        </p:txBody>
      </p:sp>
      <p:pic>
        <p:nvPicPr>
          <p:cNvPr id="6" name="Рисунок 5" descr="прозрассс.png"/>
          <p:cNvPicPr>
            <a:picLocks noChangeAspect="1"/>
          </p:cNvPicPr>
          <p:nvPr/>
        </p:nvPicPr>
        <p:blipFill>
          <a:blip r:embed="rId2" cstate="print"/>
          <a:srcRect l="4841" t="14608" r="5597" b="5047"/>
          <a:stretch>
            <a:fillRect/>
          </a:stretch>
        </p:blipFill>
        <p:spPr>
          <a:xfrm>
            <a:off x="4876799" y="3733800"/>
            <a:ext cx="307570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оооооооо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788283"/>
            <a:ext cx="3162300" cy="2861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по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219200"/>
            <a:ext cx="5243195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vakit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038600"/>
            <a:ext cx="3457575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94108626_202NdZ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152400"/>
            <a:ext cx="2445544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57200" y="3292475"/>
            <a:ext cx="807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200">
              <a:latin typeface="Arial" charset="0"/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КТО ЧТО УСЛЫШИТ?</a:t>
            </a: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4018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CC0000"/>
                </a:solidFill>
                <a:latin typeface="Arial Narrow" pitchFamily="34" charset="0"/>
              </a:rPr>
              <a:t>Цель: </a:t>
            </a:r>
            <a:r>
              <a:rPr lang="ru-RU" sz="1800" dirty="0" smtClean="0">
                <a:solidFill>
                  <a:srgbClr val="CC0000"/>
                </a:solidFill>
                <a:latin typeface="Arial Narrow" pitchFamily="34" charset="0"/>
              </a:rPr>
              <a:t>Развивать слуховое внимание, пополнять активный словарь, развивать фразовую речь.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CC0000"/>
                </a:solidFill>
                <a:latin typeface="Arial Narrow" pitchFamily="34" charset="0"/>
              </a:rPr>
              <a:t>Оборудование:</a:t>
            </a:r>
            <a:r>
              <a:rPr lang="ru-RU" sz="1800" dirty="0" smtClean="0">
                <a:solidFill>
                  <a:srgbClr val="CC0000"/>
                </a:solidFill>
                <a:latin typeface="Arial Narrow" pitchFamily="34" charset="0"/>
              </a:rPr>
              <a:t> Ширма, колокольчик, бубен, молоточек, «</a:t>
            </a:r>
            <a:r>
              <a:rPr lang="ru-RU" sz="1800" dirty="0" err="1" smtClean="0">
                <a:solidFill>
                  <a:srgbClr val="CC0000"/>
                </a:solidFill>
                <a:latin typeface="Arial Narrow" pitchFamily="34" charset="0"/>
              </a:rPr>
              <a:t>шумелка</a:t>
            </a:r>
            <a:r>
              <a:rPr lang="ru-RU" sz="1800" dirty="0" smtClean="0">
                <a:solidFill>
                  <a:srgbClr val="CC0000"/>
                </a:solidFill>
                <a:latin typeface="Arial Narrow" pitchFamily="34" charset="0"/>
              </a:rPr>
              <a:t>», барабан и т.п.</a:t>
            </a:r>
            <a:endParaRPr lang="ru-RU" sz="1800" b="1" dirty="0" smtClean="0">
              <a:solidFill>
                <a:srgbClr val="CC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CC0000"/>
                </a:solidFill>
                <a:latin typeface="Arial Narrow" pitchFamily="34" charset="0"/>
              </a:rPr>
              <a:t>Ход: </a:t>
            </a:r>
            <a:r>
              <a:rPr lang="ru-RU" sz="1800" dirty="0" smtClean="0">
                <a:solidFill>
                  <a:srgbClr val="CC0000"/>
                </a:solidFill>
                <a:latin typeface="Arial Narrow" pitchFamily="34" charset="0"/>
              </a:rPr>
              <a:t>Воспитатель за ширмой по очереди издает звуки выше перечисленными предметами и предлагает детям отгадать, каким предметом произведен звук. Звуки </a:t>
            </a:r>
            <a:r>
              <a:rPr lang="ru-RU" sz="1800" b="1" dirty="0" smtClean="0">
                <a:solidFill>
                  <a:srgbClr val="CC0000"/>
                </a:solidFill>
                <a:latin typeface="Arial Narrow" pitchFamily="34" charset="0"/>
              </a:rPr>
              <a:t>должны быть </a:t>
            </a:r>
            <a:r>
              <a:rPr lang="ru-RU" sz="1800" dirty="0" smtClean="0">
                <a:solidFill>
                  <a:srgbClr val="CC0000"/>
                </a:solidFill>
                <a:latin typeface="Arial Narrow" pitchFamily="34" charset="0"/>
              </a:rPr>
              <a:t>ясными и контрастными, чтобы ребенок мог их угадать.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>
              <a:solidFill>
                <a:srgbClr val="CC0000"/>
              </a:solidFill>
              <a:latin typeface="Arial Narrow" pitchFamily="34" charset="0"/>
            </a:endParaRPr>
          </a:p>
        </p:txBody>
      </p:sp>
      <p:pic>
        <p:nvPicPr>
          <p:cNvPr id="12293" name="Picture 16" descr="DSC003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7614" r="5661" b="14856"/>
          <a:stretch>
            <a:fillRect/>
          </a:stretch>
        </p:blipFill>
        <p:spPr>
          <a:xfrm>
            <a:off x="4648200" y="2057400"/>
            <a:ext cx="381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УГАДАЙ, ЧТО ДЕЛАТЬ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876800" cy="4191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atin typeface="Arial Narrow" pitchFamily="34" charset="0"/>
              </a:rPr>
              <a:t>Цель:</a:t>
            </a:r>
            <a:r>
              <a:rPr lang="ru-RU" sz="1800" dirty="0" smtClean="0">
                <a:latin typeface="Arial Narrow" pitchFamily="34" charset="0"/>
              </a:rPr>
              <a:t> Развивать умение переключать слуховое внимание. Развивать координацию движений, умение соотносить свои действия со звучанием бубна.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atin typeface="Arial Narrow" pitchFamily="34" charset="0"/>
              </a:rPr>
              <a:t>Оборудование:</a:t>
            </a:r>
            <a:r>
              <a:rPr lang="ru-RU" sz="1800" dirty="0" smtClean="0">
                <a:latin typeface="Arial Narrow" pitchFamily="34" charset="0"/>
              </a:rPr>
              <a:t> Бубен, два флажка.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atin typeface="Arial Narrow" pitchFamily="34" charset="0"/>
              </a:rPr>
              <a:t>Ход:</a:t>
            </a:r>
            <a:r>
              <a:rPr lang="ru-RU" sz="1800" dirty="0" smtClean="0">
                <a:latin typeface="Arial Narrow" pitchFamily="34" charset="0"/>
              </a:rPr>
              <a:t> У ребенка в руках два флажка.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Arial Narrow" pitchFamily="34" charset="0"/>
              </a:rPr>
              <a:t>Если воспитатель громко звенит в бубен, малыш поднимает флажки вверх и машет ими, а если бубен звучит тихо – опускает флажки вниз.</a:t>
            </a:r>
            <a:endParaRPr lang="ru-RU" sz="1800" b="1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atin typeface="Arial Narrow" pitchFamily="34" charset="0"/>
              </a:rPr>
              <a:t>Важно</a:t>
            </a:r>
            <a:r>
              <a:rPr lang="ru-RU" sz="1800" dirty="0" smtClean="0">
                <a:latin typeface="Arial Narrow" pitchFamily="34" charset="0"/>
              </a:rPr>
              <a:t> следить за правильной осанкой детей и точным выполнением движений. Чередовать громкое и тихое звучание бубна нужно не более 4 раз, чтобы ребенок мог легко выполнять упражнение.</a:t>
            </a:r>
            <a:endParaRPr lang="ru-RU" sz="1800" b="1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atin typeface="Arial Narrow" pitchFamily="34" charset="0"/>
              </a:rPr>
              <a:t/>
            </a:r>
            <a:br>
              <a:rPr lang="ru-RU" sz="1800" b="1" dirty="0" smtClean="0">
                <a:latin typeface="Arial Narrow" pitchFamily="34" charset="0"/>
              </a:rPr>
            </a:br>
            <a:endParaRPr lang="ru-RU" sz="1800" b="1" dirty="0" smtClean="0">
              <a:latin typeface="Arial Narrow" pitchFamily="34" charset="0"/>
            </a:endParaRPr>
          </a:p>
        </p:txBody>
      </p:sp>
      <p:pic>
        <p:nvPicPr>
          <p:cNvPr id="4" name="Рисунок 3" descr="цук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6620" y="2667000"/>
            <a:ext cx="3704506" cy="3926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606</TotalTime>
  <Words>1194</Words>
  <Application>Microsoft Office PowerPoint</Application>
  <PresentationFormat>Экран (4:3)</PresentationFormat>
  <Paragraphs>50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Выполнила воспитатель  МБДОУ №4  детский сад «теремок»  г.Искитима  Новосибирской области якушева ксения евгеньевна </vt:lpstr>
      <vt:lpstr>Слайд 2</vt:lpstr>
      <vt:lpstr>Слайд 3</vt:lpstr>
      <vt:lpstr>Слайд 4</vt:lpstr>
      <vt:lpstr>Слайд 5</vt:lpstr>
      <vt:lpstr>Слайд 6</vt:lpstr>
      <vt:lpstr>Слайд 7</vt:lpstr>
      <vt:lpstr>КТО ЧТО УСЛЫШИТ?</vt:lpstr>
      <vt:lpstr>УГАДАЙ, ЧТО ДЕЛАТЬ</vt:lpstr>
      <vt:lpstr>СОЛНЦЕ ИЛИ ДОЖДИК?</vt:lpstr>
      <vt:lpstr>НЕ РАЗБУДИ КУКЛУ</vt:lpstr>
      <vt:lpstr>КОРАБЛИК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Татьяна</dc:creator>
  <cp:lastModifiedBy>User01</cp:lastModifiedBy>
  <cp:revision>44</cp:revision>
  <cp:lastPrinted>1601-01-01T00:00:00Z</cp:lastPrinted>
  <dcterms:created xsi:type="dcterms:W3CDTF">2010-01-30T12:51:17Z</dcterms:created>
  <dcterms:modified xsi:type="dcterms:W3CDTF">2018-06-05T07:10:43Z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4621832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  <property fmtid="{D5CDD505-2E9C-101B-9397-08002B2CF9AE}" name="Version" pid="5">
    <vt:i4>1</vt:i4>
  </property>
</Properties>
</file>