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7" r:id="rId6"/>
    <p:sldId id="264" r:id="rId7"/>
    <p:sldId id="261" r:id="rId8"/>
    <p:sldId id="262" r:id="rId9"/>
    <p:sldId id="263" r:id="rId10"/>
    <p:sldId id="265" r:id="rId11"/>
    <p:sldId id="266" r:id="rId12"/>
    <p:sldId id="268" r:id="rId13"/>
    <p:sldId id="269" r:id="rId14"/>
    <p:sldId id="25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ера" initials="В" lastIdx="1" clrIdx="0">
    <p:extLst>
      <p:ext uri="{19B8F6BF-5375-455C-9EA6-DF929625EA0E}">
        <p15:presenceInfo xmlns:p15="http://schemas.microsoft.com/office/powerpoint/2012/main" userId="Вер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kreditbe.ru/uroven-bezrabotitsy-v-rossii/" TargetMode="External"/><Relationship Id="rId2" Type="http://schemas.openxmlformats.org/officeDocument/2006/relationships/hyperlink" Target="https://scienceforum.ru/2018/article/201800317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udopedya.ru/2-4515.html" TargetMode="External"/><Relationship Id="rId5" Type="http://schemas.openxmlformats.org/officeDocument/2006/relationships/hyperlink" Target="https://www.kakprosto.ru/kak-924304-poleznye-sovety-vypuskniku-vuza-kak-stat-konkurentosposobnym-na-rynke-truda" TargetMode="External"/><Relationship Id="rId4" Type="http://schemas.openxmlformats.org/officeDocument/2006/relationships/hyperlink" Target="https://studwood.ru/1311518/ekonomika/zanyatost_bezrabotitsa_molodezhnom_rynke_trud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5623" y="2125014"/>
            <a:ext cx="9018989" cy="2652367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Молодежь на рынке труда, как не стать безработным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477918" y="5332164"/>
            <a:ext cx="5026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Потемкина Вера Николаевна, учитель истории и обществознания МБОУ СОШ №37 города Костромы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4687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Особенности молодежной безработицы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03" y="2225151"/>
            <a:ext cx="4313237" cy="323492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06291" y="2126221"/>
            <a:ext cx="6198320" cy="4510105"/>
          </a:xfrm>
        </p:spPr>
        <p:txBody>
          <a:bodyPr>
            <a:normAutofit fontScale="62500" lnSpcReduction="20000"/>
          </a:bodyPr>
          <a:lstStyle/>
          <a:p>
            <a:r>
              <a:rPr lang="ru-RU" sz="4000" dirty="0"/>
              <a:t>по продолжительности безработица среди молодежи значительно короче, чем у лиц старших </a:t>
            </a:r>
            <a:r>
              <a:rPr lang="ru-RU" sz="4000" dirty="0" smtClean="0"/>
              <a:t>возрастов;</a:t>
            </a:r>
          </a:p>
          <a:p>
            <a:r>
              <a:rPr lang="ru-RU" sz="4000" dirty="0"/>
              <a:t>безработица среди молодых людей выше по частоте, чем среди лиц старших возрастов</a:t>
            </a:r>
            <a:r>
              <a:rPr lang="ru-RU" sz="4000" dirty="0" smtClean="0"/>
              <a:t>.</a:t>
            </a:r>
          </a:p>
          <a:p>
            <a:r>
              <a:rPr lang="ru-RU" sz="4000" dirty="0"/>
              <a:t>Широкое распространение имеет фрикционная («поисковая») безработица среди молодежи.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199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Пути решения проблемы молодежной безработицы: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42" y="2634575"/>
            <a:ext cx="3657600" cy="244144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8214" y="2126222"/>
            <a:ext cx="6636397" cy="377762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введения квот на рабочие места для выпускников высших учебных </a:t>
            </a:r>
            <a:r>
              <a:rPr lang="ru-RU" dirty="0" smtClean="0"/>
              <a:t>заведений;</a:t>
            </a:r>
          </a:p>
          <a:p>
            <a:r>
              <a:rPr lang="ru-RU" dirty="0" smtClean="0"/>
              <a:t>введение </a:t>
            </a:r>
            <a:r>
              <a:rPr lang="ru-RU" dirty="0"/>
              <a:t>налоговых льгот на муниципальном уровне для работодателей, которые принимают на работу выпускников высших учебных </a:t>
            </a:r>
            <a:r>
              <a:rPr lang="ru-RU" dirty="0" smtClean="0"/>
              <a:t>заведений;</a:t>
            </a:r>
          </a:p>
          <a:p>
            <a:r>
              <a:rPr lang="ru-RU" dirty="0" smtClean="0"/>
              <a:t>фиксация временной занятости </a:t>
            </a:r>
            <a:r>
              <a:rPr lang="ru-RU" dirty="0"/>
              <a:t>выпускников на общественных работах, в маркетинговых исследованиях, рекламных акций, прохождении производственной практики, деятельности в качестве волонтеров, это позволит получить опыт и заработать </a:t>
            </a:r>
            <a:r>
              <a:rPr lang="ru-RU" dirty="0" smtClean="0"/>
              <a:t>репутацию;</a:t>
            </a:r>
          </a:p>
          <a:p>
            <a:r>
              <a:rPr lang="ru-RU" dirty="0"/>
              <a:t> поддержка участия молодежи в предпринимательс­кой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118813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стать </a:t>
            </a:r>
            <a:r>
              <a:rPr lang="ru-RU" dirty="0" err="1" smtClean="0"/>
              <a:t>конкурентноспособным</a:t>
            </a:r>
            <a:r>
              <a:rPr lang="ru-RU" dirty="0" smtClean="0"/>
              <a:t> на рынке труда? Рекомендации.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23" y="2468620"/>
            <a:ext cx="4313237" cy="287638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18975" y="2126222"/>
            <a:ext cx="6185636" cy="4545034"/>
          </a:xfrm>
        </p:spPr>
        <p:txBody>
          <a:bodyPr>
            <a:normAutofit/>
          </a:bodyPr>
          <a:lstStyle/>
          <a:p>
            <a:r>
              <a:rPr lang="ru-RU" dirty="0"/>
              <a:t>1.       Знание специфических программ и умение работать с ними.  Ваша задача освоить хотя бы некоторые из них на высоком уровне.</a:t>
            </a:r>
          </a:p>
          <a:p>
            <a:r>
              <a:rPr lang="ru-RU" dirty="0" smtClean="0"/>
              <a:t>2. Позаботьтесь </a:t>
            </a:r>
            <a:r>
              <a:rPr lang="ru-RU" dirty="0"/>
              <a:t>о получении дополнительного профессионального образования в сфере вашей специальности. Это могут быть, например,  курсы повышения квалификации. </a:t>
            </a:r>
            <a:endParaRPr lang="ru-RU" dirty="0" smtClean="0"/>
          </a:p>
          <a:p>
            <a:r>
              <a:rPr lang="ru-RU" dirty="0" smtClean="0"/>
              <a:t>3. Наличие сертификатов о прохождении тренингов, связанных с профессиональной деятельностью, а также формированием личной эффективности и работоспособности.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847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стать </a:t>
            </a:r>
            <a:r>
              <a:rPr lang="ru-RU" dirty="0" err="1"/>
              <a:t>конкурентноспособным</a:t>
            </a:r>
            <a:r>
              <a:rPr lang="ru-RU" dirty="0"/>
              <a:t> на рынке труда? Рекомендации.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79" y="2719182"/>
            <a:ext cx="4313237" cy="224647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28068" y="2126221"/>
            <a:ext cx="5876543" cy="4326093"/>
          </a:xfrm>
        </p:spPr>
        <p:txBody>
          <a:bodyPr>
            <a:normAutofit/>
          </a:bodyPr>
          <a:lstStyle/>
          <a:p>
            <a:r>
              <a:rPr lang="ru-RU" dirty="0"/>
              <a:t>Чтобы вас можно было  характеризовать как упорного и профессионально настроенного человека, не боящегося конкуренции, позаботьтесь о наличие дипломов, грамот и прочих наград, в том числе спортивных. </a:t>
            </a:r>
          </a:p>
          <a:p>
            <a:r>
              <a:rPr lang="ru-RU" dirty="0"/>
              <a:t>Конкурентным преимуществом может быть даже тема выпускной работы, которая должна максимально соответствовать требованиям должности, на которую вы претендуете</a:t>
            </a:r>
            <a:r>
              <a:rPr lang="ru-RU" dirty="0" smtClean="0"/>
              <a:t>.</a:t>
            </a:r>
          </a:p>
          <a:p>
            <a:r>
              <a:rPr lang="ru-RU" dirty="0"/>
              <a:t>Опыт работы в похожих организациях может быть накоплен во время прохождения ежегодных учебно-производственных практик.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691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источников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584101"/>
            <a:ext cx="8915400" cy="4327121"/>
          </a:xfrm>
        </p:spPr>
        <p:txBody>
          <a:bodyPr/>
          <a:lstStyle/>
          <a:p>
            <a:r>
              <a:rPr lang="ru-RU" dirty="0" smtClean="0"/>
              <a:t>1. </a:t>
            </a:r>
            <a:r>
              <a:rPr lang="ru-RU" dirty="0" err="1"/>
              <a:t>Рацлаф</a:t>
            </a:r>
            <a:r>
              <a:rPr lang="ru-RU" dirty="0"/>
              <a:t> А. А., Седова А. В. Молодежная безработица // Молодой ученый. — 2015. — №11. — С. 959-961. — URL https://moluch.ru/archive/91/19832/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scienceforum.ru/2018/article/2018003174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https://vkreditbe.ru/uroven-bezrabotitsy-v-rossii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studwood.ru/1311518/ekonomika/zanyatost_bezrabotitsa_molodezhnom_rynke_truda</a:t>
            </a:r>
            <a:endParaRPr lang="ru-RU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www.kakprosto.ru/kak-924304-poleznye-sovety-vypuskniku-vuza-kak-stat-konkurentosposobnym-na-rynke-truda</a:t>
            </a:r>
            <a:endParaRPr lang="ru-RU" dirty="0" smtClean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studopedya.ru/2-4515.html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357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6808"/>
          </a:xfrm>
        </p:spPr>
        <p:txBody>
          <a:bodyPr/>
          <a:lstStyle/>
          <a:p>
            <a:r>
              <a:rPr lang="ru-RU" dirty="0" smtClean="0"/>
              <a:t>Основные понятия: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1825" y="1545465"/>
            <a:ext cx="10422787" cy="493260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b="1" dirty="0"/>
              <a:t>Молодёжь</a:t>
            </a:r>
            <a:r>
              <a:rPr lang="ru-RU" sz="2400" dirty="0"/>
              <a:t> — </a:t>
            </a:r>
            <a:r>
              <a:rPr lang="ru-RU" sz="2400" dirty="0">
                <a:solidFill>
                  <a:schemeClr val="tx1"/>
                </a:solidFill>
              </a:rPr>
              <a:t>это особая социально-возрастная группа, отличающаяся </a:t>
            </a:r>
            <a:r>
              <a:rPr lang="ru-RU" sz="2400" dirty="0" smtClean="0">
                <a:solidFill>
                  <a:schemeClr val="tx1"/>
                </a:solidFill>
              </a:rPr>
              <a:t>возрастными</a:t>
            </a:r>
            <a:r>
              <a:rPr lang="ru-RU" sz="2400" dirty="0">
                <a:solidFill>
                  <a:schemeClr val="tx1"/>
                </a:solidFill>
              </a:rPr>
              <a:t> рамками и своим статусом в обществе: переход от </a:t>
            </a:r>
            <a:r>
              <a:rPr lang="ru-RU" sz="2400" dirty="0" smtClean="0">
                <a:solidFill>
                  <a:schemeClr val="tx1"/>
                </a:solidFill>
              </a:rPr>
              <a:t>детства</a:t>
            </a:r>
            <a:r>
              <a:rPr lang="ru-RU" sz="2400" dirty="0">
                <a:solidFill>
                  <a:schemeClr val="tx1"/>
                </a:solidFill>
              </a:rPr>
              <a:t> и </a:t>
            </a:r>
            <a:r>
              <a:rPr lang="ru-RU" sz="2400" dirty="0" smtClean="0">
                <a:solidFill>
                  <a:schemeClr val="tx1"/>
                </a:solidFill>
              </a:rPr>
              <a:t>юности</a:t>
            </a:r>
            <a:r>
              <a:rPr lang="ru-RU" sz="2400" dirty="0">
                <a:solidFill>
                  <a:schemeClr val="tx1"/>
                </a:solidFill>
              </a:rPr>
              <a:t> к социальной ответственности</a:t>
            </a:r>
            <a:r>
              <a:rPr lang="ru-RU" sz="2400" dirty="0" smtClean="0">
                <a:solidFill>
                  <a:schemeClr val="tx1"/>
                </a:solidFill>
              </a:rPr>
              <a:t>. В РФ законодателем определено, что к данной категории относятся лица в возрасте 14-30 лет. </a:t>
            </a:r>
          </a:p>
          <a:p>
            <a:pPr algn="just"/>
            <a:r>
              <a:rPr lang="ru-RU" sz="2400" b="1" dirty="0"/>
              <a:t>Безработица</a:t>
            </a:r>
            <a:r>
              <a:rPr lang="ru-RU" sz="2400" dirty="0"/>
              <a:t> - это социально-экономическое явление, при котором часть рабочей силы (экономически активного населения) не занята в производстве товаров и услуг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b="1" dirty="0"/>
              <a:t>Уровень безработицы</a:t>
            </a:r>
            <a:r>
              <a:rPr lang="ru-RU" sz="2400" dirty="0"/>
              <a:t> — отношение численности безработных определенной возрастной группы к численности </a:t>
            </a:r>
            <a:r>
              <a:rPr lang="ru-RU" sz="2400" dirty="0" smtClean="0"/>
              <a:t>экономически активного населения</a:t>
            </a:r>
            <a:r>
              <a:rPr lang="ru-RU" sz="2400" dirty="0"/>
              <a:t> соответствующей возрастной группы</a:t>
            </a:r>
            <a:endParaRPr lang="ru-RU" sz="2400" dirty="0" smtClean="0"/>
          </a:p>
          <a:p>
            <a:pPr algn="just"/>
            <a:r>
              <a:rPr lang="ru-RU" sz="2400" b="1" dirty="0"/>
              <a:t>Рынок труда </a:t>
            </a:r>
            <a:r>
              <a:rPr lang="ru-RU" sz="2400" dirty="0"/>
              <a:t>— совокупность общественных отношений, связанных с наймом и предложением труда, т. е. отношений между реальными и потенциальными продавцами и покупателями труда</a:t>
            </a:r>
            <a:r>
              <a:rPr lang="ru-RU" sz="2400" dirty="0" smtClean="0"/>
              <a:t>.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12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797" y="624110"/>
            <a:ext cx="10100815" cy="1280890"/>
          </a:xfrm>
        </p:spPr>
        <p:txBody>
          <a:bodyPr/>
          <a:lstStyle/>
          <a:p>
            <a:pPr algn="ctr"/>
            <a:r>
              <a:rPr lang="ru-RU" dirty="0" smtClean="0"/>
              <a:t>Показатели уровня безработицы</a:t>
            </a:r>
            <a:br>
              <a:rPr lang="ru-RU" dirty="0" smtClean="0"/>
            </a:br>
            <a:r>
              <a:rPr lang="ru-RU" dirty="0" smtClean="0"/>
              <a:t> в РФ за 2018 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1673" y="1751527"/>
            <a:ext cx="10959921" cy="494548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600" dirty="0"/>
              <a:t>По данным </a:t>
            </a:r>
            <a:r>
              <a:rPr lang="ru-RU" sz="2600" dirty="0" smtClean="0"/>
              <a:t>Росстата,</a:t>
            </a:r>
            <a:r>
              <a:rPr lang="ru-RU" sz="2600" dirty="0"/>
              <a:t> </a:t>
            </a:r>
            <a:r>
              <a:rPr lang="ru-RU" sz="2600" b="1" dirty="0"/>
              <a:t>за второй квартал 2018 года безработица в России составила 4,8%</a:t>
            </a:r>
            <a:r>
              <a:rPr lang="ru-RU" sz="2600" dirty="0"/>
              <a:t>. Это один из самых </a:t>
            </a:r>
            <a:r>
              <a:rPr lang="ru-RU" sz="2600" dirty="0" smtClean="0"/>
              <a:t>низких </a:t>
            </a:r>
            <a:r>
              <a:rPr lang="ru-RU" sz="2600" dirty="0"/>
              <a:t>показателей за всю историю РФ</a:t>
            </a:r>
            <a:r>
              <a:rPr lang="ru-RU" sz="2600" dirty="0" smtClean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600" dirty="0"/>
              <a:t>Самый высокий уровень безработицы в России наблюдался среди недавних выпускников школ - городской молодежи в возрасте 15-19 лет (29,2%) и молодежи сельской (25,6%). Почти вдвое меньше - среди молодых людей в возрасте 20-24 лет (12,5% и 15% соответственно</a:t>
            </a:r>
            <a:r>
              <a:rPr lang="ru-RU" sz="2600" dirty="0" smtClean="0"/>
              <a:t>).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600" dirty="0" smtClean="0"/>
              <a:t>Безработица </a:t>
            </a:r>
            <a:r>
              <a:rPr lang="ru-RU" sz="2600" dirty="0"/>
              <a:t>среди молодежи 15-24 лет превышает уровень среди людей среднего возраста (30-49 лет) в 3,7 раза, в том числе среди городского населения - в 4,2 раза, сельского населения - в 2,6 раза</a:t>
            </a:r>
            <a:r>
              <a:rPr lang="ru-RU" sz="2600" dirty="0" smtClean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600" dirty="0"/>
              <a:t>32,5% всех безработных не имеют опыта трудовой деятельности. </a:t>
            </a:r>
            <a:r>
              <a:rPr lang="ru-RU" sz="2600" dirty="0" smtClean="0"/>
              <a:t>В </a:t>
            </a:r>
            <a:r>
              <a:rPr lang="ru-RU" sz="2600" dirty="0"/>
              <a:t>числе безработных, не имеющих опыта трудовой деятельности, 16,7% составляет молодежь до 20 лет, 51,5% - от 20 до 24 лет, 15,0% - от 25 до 29 лет</a:t>
            </a:r>
            <a:r>
              <a:rPr lang="ru-RU" sz="2600" dirty="0" smtClean="0"/>
              <a:t>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2600" dirty="0" smtClean="0">
              <a:solidFill>
                <a:schemeClr val="accent1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accent1"/>
                </a:solidFill>
              </a:rPr>
              <a:t>Положение молодежи </a:t>
            </a:r>
            <a:r>
              <a:rPr lang="ru-RU" sz="2600" dirty="0">
                <a:solidFill>
                  <a:schemeClr val="accent1"/>
                </a:solidFill>
              </a:rPr>
              <a:t>на рынке </a:t>
            </a:r>
            <a:r>
              <a:rPr lang="ru-RU" sz="2600" dirty="0" smtClean="0">
                <a:solidFill>
                  <a:schemeClr val="accent1"/>
                </a:solidFill>
              </a:rPr>
              <a:t>труда является противоречивым : </a:t>
            </a:r>
            <a:r>
              <a:rPr lang="ru-RU" sz="2600" dirty="0">
                <a:solidFill>
                  <a:schemeClr val="accent1"/>
                </a:solidFill>
              </a:rPr>
              <a:t>с одной стороны, существует высокая потребность в молодежном труде, с другой стороны, уровень молодежной безработицы остается очень высоким.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894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Особенности экономического положения  молодежи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415" y="2126222"/>
            <a:ext cx="3048000" cy="2682240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862946" y="2126222"/>
            <a:ext cx="6641666" cy="4371560"/>
          </a:xfrm>
        </p:spPr>
        <p:txBody>
          <a:bodyPr>
            <a:normAutofit fontScale="92500"/>
          </a:bodyPr>
          <a:lstStyle/>
          <a:p>
            <a:r>
              <a:rPr lang="ru-RU" sz="2200" dirty="0"/>
              <a:t>Представители молодёжи в возрасте 14-18 лет не имеют права получить работу с полным рабочим днём, а следовательно полным окладом</a:t>
            </a:r>
            <a:r>
              <a:rPr lang="ru-RU" sz="2200" dirty="0" smtClean="0"/>
              <a:t>.</a:t>
            </a:r>
          </a:p>
          <a:p>
            <a:r>
              <a:rPr lang="ru-RU" sz="2200" dirty="0"/>
              <a:t>молодёжь зависима от института </a:t>
            </a:r>
            <a:r>
              <a:rPr lang="ru-RU" sz="2200" dirty="0" smtClean="0"/>
              <a:t>образования</a:t>
            </a:r>
          </a:p>
          <a:p>
            <a:r>
              <a:rPr lang="ru-RU" sz="2200" dirty="0" smtClean="0"/>
              <a:t>Отсутствие квалификации, рекомендаций, реального опыта работы делает молодых людей наименее </a:t>
            </a:r>
            <a:r>
              <a:rPr lang="ru-RU" sz="2200" dirty="0" err="1" smtClean="0"/>
              <a:t>конкурентноспособными</a:t>
            </a:r>
            <a:r>
              <a:rPr lang="ru-RU" sz="2200" dirty="0" smtClean="0"/>
              <a:t>.</a:t>
            </a:r>
          </a:p>
          <a:p>
            <a:r>
              <a:rPr lang="ru-RU" sz="2200" dirty="0"/>
              <a:t>Более половины выпускников </a:t>
            </a:r>
            <a:r>
              <a:rPr lang="ru-RU" sz="2200" dirty="0" smtClean="0"/>
              <a:t>ВУЗов не </a:t>
            </a:r>
            <a:r>
              <a:rPr lang="ru-RU" sz="2200" dirty="0"/>
              <a:t>могут устроиться на работу по специальности</a:t>
            </a:r>
            <a:endParaRPr lang="ru-RU" sz="22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6781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Молодежь как рабочая сила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Преимущества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2589212" y="2548965"/>
            <a:ext cx="4342893" cy="410941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/>
              <a:t>— максимальный период предстоящей трудоспособности; </a:t>
            </a:r>
            <a:endParaRPr lang="ru-RU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— </a:t>
            </a:r>
            <a:r>
              <a:rPr lang="ru-RU" dirty="0"/>
              <a:t>высокие показатели физического здоровья и выносливости; </a:t>
            </a:r>
            <a:endParaRPr lang="ru-RU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— </a:t>
            </a:r>
            <a:r>
              <a:rPr lang="ru-RU" dirty="0"/>
              <a:t>сравнительно высокий общеобразовательный уровень; </a:t>
            </a:r>
            <a:endParaRPr lang="ru-RU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— </a:t>
            </a:r>
            <a:r>
              <a:rPr lang="ru-RU" dirty="0"/>
              <a:t>высокая миграционная мобиль­ность; </a:t>
            </a:r>
            <a:endParaRPr lang="ru-RU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— </a:t>
            </a:r>
            <a:r>
              <a:rPr lang="ru-RU" dirty="0"/>
              <a:t>способность к адаптации, к изме­нениям в сфере информатизации и технологии</a:t>
            </a:r>
            <a:r>
              <a:rPr lang="ru-RU" dirty="0" smtClean="0"/>
              <a:t>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 </a:t>
            </a:r>
            <a:r>
              <a:rPr lang="ru-RU" dirty="0"/>
              <a:t>— способность овладевать новыми навыками, знаниями и умениями как фактор эффективности инвестиций в их профессиональную подготовку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Недостатки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91945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— несоответствие их пред­ставлений реальности, идеа­лизм, инфантилизм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— недостаточная квалифици­рованность, завышенные притязания и ожидания в отноше­нии будущей работы и оплаты труда, психологическая него­товность к профессиональному труду; </a:t>
            </a:r>
            <a:endParaRPr lang="ru-RU" dirty="0" smtClean="0"/>
          </a:p>
          <a:p>
            <a:r>
              <a:rPr lang="ru-RU" dirty="0" smtClean="0"/>
              <a:t>— </a:t>
            </a:r>
            <a:r>
              <a:rPr lang="ru-RU" dirty="0"/>
              <a:t>ориентация на высокий уровень потребления без увязки его с необходимостью участия в профессиональной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247246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Молодежь на рынке труда включает в себя 3 группы: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57" y="2253369"/>
            <a:ext cx="4313237" cy="2873694"/>
          </a:xfrm>
        </p:spPr>
      </p:pic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5597236" y="2563090"/>
            <a:ext cx="6303819" cy="334075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1. в возрасте 14-20 лет;</a:t>
            </a:r>
          </a:p>
          <a:p>
            <a:r>
              <a:rPr lang="ru-RU" sz="3600" dirty="0" smtClean="0"/>
              <a:t>2. в возрасте 20-24 лет;</a:t>
            </a:r>
          </a:p>
          <a:p>
            <a:r>
              <a:rPr lang="ru-RU" sz="3600" dirty="0" smtClean="0"/>
              <a:t>3. в возрасте 25-30 лет.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0712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830617"/>
          </a:xfrm>
        </p:spPr>
        <p:txBody>
          <a:bodyPr/>
          <a:lstStyle/>
          <a:p>
            <a:r>
              <a:rPr lang="ru-RU" dirty="0" smtClean="0"/>
              <a:t>Причины молодежной безработицы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95" y="1620983"/>
            <a:ext cx="4313237" cy="428286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70632" y="1454727"/>
            <a:ext cx="6799695" cy="520930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200" dirty="0" smtClean="0"/>
              <a:t> </a:t>
            </a:r>
            <a:r>
              <a:rPr lang="ru-RU" sz="2400" dirty="0" smtClean="0"/>
              <a:t>рост </a:t>
            </a:r>
            <a:r>
              <a:rPr lang="ru-RU" sz="2400" dirty="0"/>
              <a:t>общей численности безработных;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/>
              <a:t> банкротство </a:t>
            </a:r>
            <a:r>
              <a:rPr lang="ru-RU" sz="2400" dirty="0"/>
              <a:t>значительной части государственных и частных предприятий;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/>
              <a:t>отсутствие </a:t>
            </a:r>
            <a:r>
              <a:rPr lang="ru-RU" sz="2400" dirty="0"/>
              <a:t>у молодых людей достаточного опыта, в связи с чем их в последнюю очередь принимают на работу при наличии вакантных должностей, и первыми сокращают при снижении объемов производства;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614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Причины молодежной безработицы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2" y="1905000"/>
            <a:ext cx="4088679" cy="416329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8582" y="1905000"/>
            <a:ext cx="6373091" cy="4634345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000" dirty="0"/>
              <a:t>недостаточный уровень </a:t>
            </a:r>
            <a:r>
              <a:rPr lang="ru-RU" sz="2000" dirty="0" err="1"/>
              <a:t>профориентационной</a:t>
            </a:r>
            <a:r>
              <a:rPr lang="ru-RU" sz="2000" dirty="0"/>
              <a:t> работы с молодежью в старших классах школы;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000" dirty="0"/>
              <a:t>увеличение в структуре предложения рабочей силы доли лиц, не имеющих профессий (иностранные граждане) и падение престижа рабочих профессий;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000" dirty="0"/>
              <a:t>слабая заинтересованность работодателей в повышении квалификации и переподготовке работающих специалистов.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000" dirty="0"/>
              <a:t>несоответствия спроса и предложения рабочей силы.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8719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Причины, по которым молодежь покидает село: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31" y="2126222"/>
            <a:ext cx="4313237" cy="323492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06291" y="2126222"/>
            <a:ext cx="6198320" cy="377762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Неразвитость социальной инфраструктуры</a:t>
            </a:r>
          </a:p>
          <a:p>
            <a:r>
              <a:rPr lang="ru-RU" sz="2800" dirty="0" smtClean="0"/>
              <a:t>Высокий уровень сезонной безработицы</a:t>
            </a:r>
          </a:p>
          <a:p>
            <a:r>
              <a:rPr lang="ru-RU" sz="2800" dirty="0" smtClean="0"/>
              <a:t>Низкий уровень доходов сельских жителей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62008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389</TotalTime>
  <Words>641</Words>
  <Application>Microsoft Office PowerPoint</Application>
  <PresentationFormat>Широкоэкранный</PresentationFormat>
  <Paragraphs>76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Легкий дым</vt:lpstr>
      <vt:lpstr>Молодежь на рынке труда, как не стать безработным</vt:lpstr>
      <vt:lpstr>Основные понятия:</vt:lpstr>
      <vt:lpstr>Показатели уровня безработицы  в РФ за 2018 год</vt:lpstr>
      <vt:lpstr>Особенности экономического положения  молодежи</vt:lpstr>
      <vt:lpstr>Молодежь как рабочая сила</vt:lpstr>
      <vt:lpstr>Молодежь на рынке труда включает в себя 3 группы:</vt:lpstr>
      <vt:lpstr>Причины молодежной безработицы</vt:lpstr>
      <vt:lpstr>Причины молодежной безработицы</vt:lpstr>
      <vt:lpstr>Причины, по которым молодежь покидает село:</vt:lpstr>
      <vt:lpstr>Особенности молодежной безработицы</vt:lpstr>
      <vt:lpstr>Пути решения проблемы молодежной безработицы:</vt:lpstr>
      <vt:lpstr>Как стать конкурентноспособным на рынке труда? Рекомендации.</vt:lpstr>
      <vt:lpstr>Как стать конкурентноспособным на рынке труда? Рекомендации.</vt:lpstr>
      <vt:lpstr>Список источников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Молодежь на рынке труда, как не стать безработным</dc:title>
  <dc:creator>Вера</dc:creator>
  <cp:lastModifiedBy>Вера</cp:lastModifiedBy>
  <cp:revision>18</cp:revision>
  <dcterms:created xsi:type="dcterms:W3CDTF">2019-01-19T15:34:39Z</dcterms:created>
  <dcterms:modified xsi:type="dcterms:W3CDTF">2020-10-27T14:52:16Z</dcterms:modified>
</cp:coreProperties>
</file>