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78"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8D44538C-86A8-492A-A19F-C89C700ABD10}" type="datetimeFigureOut">
              <a:rPr lang="ru-RU" smtClean="0"/>
              <a:t>18.06.2010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01B96E-DBA8-4F99-B52B-C0ED1B63237D}"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44538C-86A8-492A-A19F-C89C700ABD10}" type="datetimeFigureOut">
              <a:rPr lang="ru-RU" smtClean="0"/>
              <a:t>18.06.2010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01B96E-DBA8-4F99-B52B-C0ED1B63237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44538C-86A8-492A-A19F-C89C700ABD10}" type="datetimeFigureOut">
              <a:rPr lang="ru-RU" smtClean="0"/>
              <a:t>18.06.2010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01B96E-DBA8-4F99-B52B-C0ED1B63237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44538C-86A8-492A-A19F-C89C700ABD10}" type="datetimeFigureOut">
              <a:rPr lang="ru-RU" smtClean="0"/>
              <a:t>18.06.2010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01B96E-DBA8-4F99-B52B-C0ED1B63237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D44538C-86A8-492A-A19F-C89C700ABD10}" type="datetimeFigureOut">
              <a:rPr lang="ru-RU" smtClean="0"/>
              <a:t>18.06.2010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01B96E-DBA8-4F99-B52B-C0ED1B63237D}"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D44538C-86A8-492A-A19F-C89C700ABD10}" type="datetimeFigureOut">
              <a:rPr lang="ru-RU" smtClean="0"/>
              <a:t>18.06.2010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01B96E-DBA8-4F99-B52B-C0ED1B63237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D44538C-86A8-492A-A19F-C89C700ABD10}" type="datetimeFigureOut">
              <a:rPr lang="ru-RU" smtClean="0"/>
              <a:t>18.06.2010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01B96E-DBA8-4F99-B52B-C0ED1B63237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D44538C-86A8-492A-A19F-C89C700ABD10}" type="datetimeFigureOut">
              <a:rPr lang="ru-RU" smtClean="0"/>
              <a:t>18.06.2010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01B96E-DBA8-4F99-B52B-C0ED1B63237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D44538C-86A8-492A-A19F-C89C700ABD10}" type="datetimeFigureOut">
              <a:rPr lang="ru-RU" smtClean="0"/>
              <a:t>18.06.2010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01B96E-DBA8-4F99-B52B-C0ED1B63237D}"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D44538C-86A8-492A-A19F-C89C700ABD10}" type="datetimeFigureOut">
              <a:rPr lang="ru-RU" smtClean="0"/>
              <a:t>18.06.2010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01B96E-DBA8-4F99-B52B-C0ED1B63237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8D44538C-86A8-492A-A19F-C89C700ABD10}" type="datetimeFigureOut">
              <a:rPr lang="ru-RU" smtClean="0"/>
              <a:t>18.06.2010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01B96E-DBA8-4F99-B52B-C0ED1B63237D}"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44538C-86A8-492A-A19F-C89C700ABD10}" type="datetimeFigureOut">
              <a:rPr lang="ru-RU" smtClean="0"/>
              <a:t>18.06.2010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01B96E-DBA8-4F99-B52B-C0ED1B63237D}"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0"/>
            <a:ext cx="7406640" cy="1472184"/>
          </a:xfrm>
        </p:spPr>
        <p:txBody>
          <a:bodyPr/>
          <a:lstStyle/>
          <a:p>
            <a:r>
              <a:rPr lang="en-US" dirty="0" smtClean="0"/>
              <a:t>The Oval Office</a:t>
            </a:r>
            <a:endParaRPr lang="ru-RU" dirty="0"/>
          </a:p>
        </p:txBody>
      </p:sp>
      <p:sp>
        <p:nvSpPr>
          <p:cNvPr id="3" name="Подзаголовок 2"/>
          <p:cNvSpPr>
            <a:spLocks noGrp="1"/>
          </p:cNvSpPr>
          <p:nvPr>
            <p:ph type="subTitle" idx="1"/>
          </p:nvPr>
        </p:nvSpPr>
        <p:spPr>
          <a:xfrm>
            <a:off x="1214414" y="1850064"/>
            <a:ext cx="7643866" cy="4793646"/>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2000" dirty="0" smtClean="0"/>
              <a:t>the </a:t>
            </a:r>
            <a:r>
              <a:rPr lang="en-US" sz="2000" dirty="0" smtClean="0"/>
              <a:t>official office of the President of the United States</a:t>
            </a:r>
            <a:endParaRPr lang="ru-RU" sz="2000" dirty="0" smtClean="0"/>
          </a:p>
          <a:p>
            <a:endParaRPr lang="en-US" dirty="0" smtClean="0"/>
          </a:p>
        </p:txBody>
      </p:sp>
      <p:pic>
        <p:nvPicPr>
          <p:cNvPr id="6" name="Рисунок 5" descr="oval-office-2009-obama-first-day.jpg"/>
          <p:cNvPicPr>
            <a:picLocks noChangeAspect="1"/>
          </p:cNvPicPr>
          <p:nvPr/>
        </p:nvPicPr>
        <p:blipFill>
          <a:blip r:embed="rId2"/>
          <a:stretch>
            <a:fillRect/>
          </a:stretch>
        </p:blipFill>
        <p:spPr>
          <a:xfrm>
            <a:off x="1571604" y="1659226"/>
            <a:ext cx="6429420" cy="42755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0"/>
            <a:ext cx="7498080" cy="1143000"/>
          </a:xfrm>
        </p:spPr>
        <p:txBody>
          <a:bodyPr/>
          <a:lstStyle/>
          <a:p>
            <a:r>
              <a:rPr lang="en-US" dirty="0" smtClean="0"/>
              <a:t>History</a:t>
            </a:r>
            <a:endParaRPr lang="ru-RU" dirty="0"/>
          </a:p>
        </p:txBody>
      </p:sp>
      <p:sp>
        <p:nvSpPr>
          <p:cNvPr id="3" name="Содержимое 2"/>
          <p:cNvSpPr>
            <a:spLocks noGrp="1"/>
          </p:cNvSpPr>
          <p:nvPr>
            <p:ph idx="1"/>
          </p:nvPr>
        </p:nvSpPr>
        <p:spPr>
          <a:xfrm>
            <a:off x="1214414" y="1000108"/>
            <a:ext cx="7719274" cy="5248292"/>
          </a:xfrm>
        </p:spPr>
        <p:txBody>
          <a:bodyPr>
            <a:normAutofit/>
          </a:bodyPr>
          <a:lstStyle/>
          <a:p>
            <a:pPr>
              <a:buNone/>
            </a:pPr>
            <a:r>
              <a:rPr lang="en-US" sz="2400" dirty="0" smtClean="0"/>
              <a:t>Use of the Oval Office for television broadcasts is rare and reserved for occasions with a sense of </a:t>
            </a:r>
            <a:r>
              <a:rPr lang="en-US" sz="2400" dirty="0" smtClean="0"/>
              <a:t>gravity</a:t>
            </a:r>
            <a:endParaRPr lang="ru-RU" sz="2400" dirty="0" smtClean="0"/>
          </a:p>
        </p:txBody>
      </p:sp>
      <p:pic>
        <p:nvPicPr>
          <p:cNvPr id="4" name="Рисунок 3" descr="Reagan gives a televised address from the Oval Office.jpg"/>
          <p:cNvPicPr>
            <a:picLocks noChangeAspect="1"/>
          </p:cNvPicPr>
          <p:nvPr/>
        </p:nvPicPr>
        <p:blipFill>
          <a:blip r:embed="rId2"/>
          <a:stretch>
            <a:fillRect/>
          </a:stretch>
        </p:blipFill>
        <p:spPr>
          <a:xfrm>
            <a:off x="1428728" y="2000240"/>
            <a:ext cx="5618455" cy="38355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Прямоугольник 4"/>
          <p:cNvSpPr/>
          <p:nvPr/>
        </p:nvSpPr>
        <p:spPr>
          <a:xfrm>
            <a:off x="1357290" y="6072206"/>
            <a:ext cx="4572000" cy="646331"/>
          </a:xfrm>
          <a:prstGeom prst="rect">
            <a:avLst/>
          </a:prstGeom>
        </p:spPr>
        <p:txBody>
          <a:bodyPr>
            <a:spAutoFit/>
          </a:bodyPr>
          <a:lstStyle/>
          <a:p>
            <a:pPr>
              <a:buNone/>
            </a:pPr>
            <a:r>
              <a:rPr lang="en-US" dirty="0" smtClean="0"/>
              <a:t>Ronald Reagan gives a televised </a:t>
            </a:r>
            <a:r>
              <a:rPr lang="en-US" dirty="0" err="1" smtClean="0"/>
              <a:t>adress</a:t>
            </a:r>
            <a:r>
              <a:rPr lang="en-US" dirty="0" smtClean="0"/>
              <a:t> from </a:t>
            </a:r>
          </a:p>
          <a:p>
            <a:pPr>
              <a:buNone/>
            </a:pPr>
            <a:r>
              <a:rPr lang="en-US" dirty="0" smtClean="0"/>
              <a:t>the Oval Office</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142852"/>
            <a:ext cx="7498080" cy="1143000"/>
          </a:xfrm>
        </p:spPr>
        <p:txBody>
          <a:bodyPr/>
          <a:lstStyle/>
          <a:p>
            <a:r>
              <a:rPr lang="en-US" dirty="0" smtClean="0"/>
              <a:t>Main</a:t>
            </a:r>
            <a:endParaRPr lang="ru-RU" dirty="0"/>
          </a:p>
        </p:txBody>
      </p:sp>
      <p:sp>
        <p:nvSpPr>
          <p:cNvPr id="3" name="Содержимое 2"/>
          <p:cNvSpPr>
            <a:spLocks noGrp="1"/>
          </p:cNvSpPr>
          <p:nvPr>
            <p:ph idx="1"/>
          </p:nvPr>
        </p:nvSpPr>
        <p:spPr>
          <a:xfrm>
            <a:off x="1357290" y="1214422"/>
            <a:ext cx="7498080" cy="4800600"/>
          </a:xfrm>
        </p:spPr>
        <p:txBody>
          <a:bodyPr>
            <a:normAutofit/>
          </a:bodyPr>
          <a:lstStyle/>
          <a:p>
            <a:r>
              <a:rPr lang="en-US" sz="2000" dirty="0" smtClean="0"/>
              <a:t>Created in 1909 as part of an overall expansion of the West Wing of the White House during the administration of William Howard Taft</a:t>
            </a:r>
            <a:endParaRPr lang="ru-RU" sz="2000" dirty="0"/>
          </a:p>
        </p:txBody>
      </p:sp>
      <p:pic>
        <p:nvPicPr>
          <p:cNvPr id="4" name="Рисунок 3" descr="The first Oval Office, designed by Nathan C. Wyeth for President William Howard Taft.jpg"/>
          <p:cNvPicPr>
            <a:picLocks noChangeAspect="1"/>
          </p:cNvPicPr>
          <p:nvPr/>
        </p:nvPicPr>
        <p:blipFill>
          <a:blip r:embed="rId2"/>
          <a:stretch>
            <a:fillRect/>
          </a:stretch>
        </p:blipFill>
        <p:spPr>
          <a:xfrm>
            <a:off x="1857356" y="2357430"/>
            <a:ext cx="5753100" cy="36861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Прямоугольник 4"/>
          <p:cNvSpPr/>
          <p:nvPr/>
        </p:nvSpPr>
        <p:spPr>
          <a:xfrm>
            <a:off x="1857356" y="6273225"/>
            <a:ext cx="4572000" cy="584775"/>
          </a:xfrm>
          <a:prstGeom prst="rect">
            <a:avLst/>
          </a:prstGeom>
        </p:spPr>
        <p:txBody>
          <a:bodyPr wrap="square">
            <a:spAutoFit/>
          </a:bodyPr>
          <a:lstStyle/>
          <a:p>
            <a:r>
              <a:rPr lang="en-US" sz="1600" dirty="0" smtClean="0"/>
              <a:t>the 1st Oval Office, designed by Nathan </a:t>
            </a:r>
            <a:r>
              <a:rPr lang="en-US" sz="1600" dirty="0" err="1" smtClean="0"/>
              <a:t>C.Wyeth</a:t>
            </a:r>
            <a:r>
              <a:rPr lang="en-US" sz="1600" dirty="0" smtClean="0"/>
              <a:t> for President William Howard Taft</a:t>
            </a:r>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
            </a:r>
            <a:br>
              <a:rPr lang="en-US" dirty="0" smtClean="0"/>
            </a:br>
            <a:r>
              <a:rPr lang="en-US" dirty="0" smtClean="0"/>
              <a:t>Architecture and furnishings</a:t>
            </a:r>
            <a:endParaRPr lang="ru-RU" dirty="0"/>
          </a:p>
        </p:txBody>
      </p:sp>
      <p:sp>
        <p:nvSpPr>
          <p:cNvPr id="3" name="Содержимое 2"/>
          <p:cNvSpPr>
            <a:spLocks noGrp="1"/>
          </p:cNvSpPr>
          <p:nvPr>
            <p:ph idx="1"/>
          </p:nvPr>
        </p:nvSpPr>
        <p:spPr>
          <a:xfrm>
            <a:off x="1285852" y="1447800"/>
            <a:ext cx="7647836" cy="5195910"/>
          </a:xfrm>
        </p:spPr>
        <p:txBody>
          <a:bodyPr>
            <a:normAutofit/>
          </a:bodyPr>
          <a:lstStyle/>
          <a:p>
            <a:r>
              <a:rPr lang="en-US" sz="1800" dirty="0" smtClean="0"/>
              <a:t>was </a:t>
            </a:r>
            <a:r>
              <a:rPr lang="en-US" sz="1800" dirty="0" smtClean="0"/>
              <a:t>inspired by the elliptical Blue Room </a:t>
            </a:r>
            <a:endParaRPr lang="en-US" sz="1800" dirty="0" smtClean="0"/>
          </a:p>
          <a:p>
            <a:r>
              <a:rPr lang="en-US" sz="1800" dirty="0" smtClean="0"/>
              <a:t>three </a:t>
            </a:r>
            <a:r>
              <a:rPr lang="en-US" sz="1800" dirty="0" smtClean="0"/>
              <a:t>large south-facing windows behind the president's desk and a fireplace at the north end of the </a:t>
            </a:r>
            <a:r>
              <a:rPr lang="en-US" sz="1800" dirty="0" smtClean="0"/>
              <a:t>room</a:t>
            </a:r>
          </a:p>
          <a:p>
            <a:r>
              <a:rPr lang="en-US" sz="1800" dirty="0" smtClean="0"/>
              <a:t>The Oval Office has four </a:t>
            </a:r>
            <a:r>
              <a:rPr lang="en-US" sz="1800" dirty="0" smtClean="0"/>
              <a:t>doors</a:t>
            </a:r>
          </a:p>
          <a:p>
            <a:r>
              <a:rPr lang="en-US" sz="1800" dirty="0" smtClean="0"/>
              <a:t>An oval interior space is a Baroque concept that was adapted by Neoclassicism</a:t>
            </a:r>
            <a:endParaRPr lang="ru-RU" sz="1800" dirty="0"/>
          </a:p>
        </p:txBody>
      </p:sp>
      <p:pic>
        <p:nvPicPr>
          <p:cNvPr id="4" name="Рисунок 3" descr="ovaloffover.jpg"/>
          <p:cNvPicPr>
            <a:picLocks noChangeAspect="1"/>
          </p:cNvPicPr>
          <p:nvPr/>
        </p:nvPicPr>
        <p:blipFill>
          <a:blip r:embed="rId2"/>
          <a:stretch>
            <a:fillRect/>
          </a:stretch>
        </p:blipFill>
        <p:spPr>
          <a:xfrm>
            <a:off x="2643174" y="3571876"/>
            <a:ext cx="4288548" cy="29707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Architecture and furnishings</a:t>
            </a:r>
            <a:endParaRPr lang="ru-RU" dirty="0"/>
          </a:p>
        </p:txBody>
      </p:sp>
      <p:sp>
        <p:nvSpPr>
          <p:cNvPr id="3" name="Содержимое 2"/>
          <p:cNvSpPr>
            <a:spLocks noGrp="1"/>
          </p:cNvSpPr>
          <p:nvPr>
            <p:ph idx="1"/>
          </p:nvPr>
        </p:nvSpPr>
        <p:spPr>
          <a:xfrm>
            <a:off x="1435608" y="1447800"/>
            <a:ext cx="7494110" cy="5195910"/>
          </a:xfrm>
        </p:spPr>
        <p:txBody>
          <a:bodyPr>
            <a:normAutofit/>
          </a:bodyPr>
          <a:lstStyle/>
          <a:p>
            <a:r>
              <a:rPr lang="en-US" sz="2000" dirty="0" smtClean="0"/>
              <a:t>December 24, 1929 - a fire damaged the West Wing. President Franklin D. Roosevelt engaged a staff architect, Eric </a:t>
            </a:r>
            <a:r>
              <a:rPr lang="en-US" sz="2000" dirty="0" err="1" smtClean="0"/>
              <a:t>Gugler</a:t>
            </a:r>
            <a:r>
              <a:rPr lang="en-US" sz="2000" dirty="0" smtClean="0"/>
              <a:t>, to redesign the West Wing with the Oval Office placed in the southeast </a:t>
            </a:r>
            <a:r>
              <a:rPr lang="en-US" sz="2000" dirty="0" smtClean="0"/>
              <a:t>corner more </a:t>
            </a:r>
            <a:r>
              <a:rPr lang="en-US" sz="2000" dirty="0" smtClean="0"/>
              <a:t>robust Georgian details</a:t>
            </a:r>
            <a:endParaRPr lang="ru-RU" sz="2000" dirty="0"/>
          </a:p>
        </p:txBody>
      </p:sp>
      <p:pic>
        <p:nvPicPr>
          <p:cNvPr id="4" name="Рисунок 3" descr="oval-office-1929-burnedChristmas Eve fire in the old West Wing, 1929. oval-office-1929-burned..jpg"/>
          <p:cNvPicPr>
            <a:picLocks noChangeAspect="1"/>
          </p:cNvPicPr>
          <p:nvPr/>
        </p:nvPicPr>
        <p:blipFill>
          <a:blip r:embed="rId2"/>
          <a:stretch>
            <a:fillRect/>
          </a:stretch>
        </p:blipFill>
        <p:spPr>
          <a:xfrm>
            <a:off x="1857356" y="3143248"/>
            <a:ext cx="2428892" cy="33640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descr="oval-office-c1925.jpg"/>
          <p:cNvPicPr>
            <a:picLocks noChangeAspect="1"/>
          </p:cNvPicPr>
          <p:nvPr/>
        </p:nvPicPr>
        <p:blipFill>
          <a:blip r:embed="rId3"/>
          <a:stretch>
            <a:fillRect/>
          </a:stretch>
        </p:blipFill>
        <p:spPr>
          <a:xfrm>
            <a:off x="4786314" y="3183253"/>
            <a:ext cx="3934640" cy="28329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Architecture and furnishings</a:t>
            </a:r>
            <a:endParaRPr lang="ru-RU" dirty="0"/>
          </a:p>
        </p:txBody>
      </p:sp>
      <p:sp>
        <p:nvSpPr>
          <p:cNvPr id="3" name="Содержимое 2"/>
          <p:cNvSpPr>
            <a:spLocks noGrp="1"/>
          </p:cNvSpPr>
          <p:nvPr>
            <p:ph idx="1"/>
          </p:nvPr>
        </p:nvSpPr>
        <p:spPr/>
        <p:txBody>
          <a:bodyPr>
            <a:normAutofit/>
          </a:bodyPr>
          <a:lstStyle/>
          <a:p>
            <a:pPr>
              <a:buNone/>
            </a:pPr>
            <a:r>
              <a:rPr lang="en-US" sz="1800" dirty="0" smtClean="0"/>
              <a:t>Traditional decorations:</a:t>
            </a:r>
          </a:p>
          <a:p>
            <a:r>
              <a:rPr lang="en-US" sz="1800" dirty="0" smtClean="0"/>
              <a:t>the Resolute desk, so named because it was built from the timbers of the British frigate HMS Resolute </a:t>
            </a:r>
          </a:p>
          <a:p>
            <a:r>
              <a:rPr lang="en-US" sz="1800" dirty="0" smtClean="0"/>
              <a:t>a </a:t>
            </a:r>
            <a:r>
              <a:rPr lang="en-US" sz="1800" dirty="0" smtClean="0"/>
              <a:t>portrait of George Washington over the mantel on the north end of the room </a:t>
            </a:r>
            <a:endParaRPr lang="en-US" sz="1800" dirty="0" smtClean="0"/>
          </a:p>
          <a:p>
            <a:r>
              <a:rPr lang="en-US" sz="1800" dirty="0" smtClean="0"/>
              <a:t>a </a:t>
            </a:r>
            <a:r>
              <a:rPr lang="en-US" sz="1800" dirty="0" smtClean="0"/>
              <a:t>tradition of displaying potted Swedish ivy (</a:t>
            </a:r>
            <a:r>
              <a:rPr lang="en-US" sz="1800" dirty="0" err="1" smtClean="0"/>
              <a:t>Plectranthus</a:t>
            </a:r>
            <a:r>
              <a:rPr lang="en-US" sz="1800" dirty="0" smtClean="0"/>
              <a:t> </a:t>
            </a:r>
            <a:r>
              <a:rPr lang="en-US" sz="1800" dirty="0" err="1" smtClean="0"/>
              <a:t>verticillatus</a:t>
            </a:r>
            <a:r>
              <a:rPr lang="en-US" sz="1800" dirty="0" smtClean="0"/>
              <a:t>) atop the mantel</a:t>
            </a:r>
            <a:endParaRPr lang="ru-RU" sz="1800" dirty="0"/>
          </a:p>
        </p:txBody>
      </p:sp>
      <p:pic>
        <p:nvPicPr>
          <p:cNvPr id="4" name="Рисунок 3" descr="Resolute_desk.jpg"/>
          <p:cNvPicPr>
            <a:picLocks noChangeAspect="1"/>
          </p:cNvPicPr>
          <p:nvPr/>
        </p:nvPicPr>
        <p:blipFill>
          <a:blip r:embed="rId2"/>
          <a:stretch>
            <a:fillRect/>
          </a:stretch>
        </p:blipFill>
        <p:spPr>
          <a:xfrm>
            <a:off x="1500166" y="4000504"/>
            <a:ext cx="3071834" cy="20581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descr="swedishivy.jpg"/>
          <p:cNvPicPr>
            <a:picLocks noChangeAspect="1"/>
          </p:cNvPicPr>
          <p:nvPr/>
        </p:nvPicPr>
        <p:blipFill>
          <a:blip r:embed="rId3" cstate="print"/>
          <a:stretch>
            <a:fillRect/>
          </a:stretch>
        </p:blipFill>
        <p:spPr>
          <a:xfrm>
            <a:off x="6929454" y="4000504"/>
            <a:ext cx="1718634" cy="22145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Рисунок 5" descr="1173191367_2860.jpg"/>
          <p:cNvPicPr>
            <a:picLocks noChangeAspect="1"/>
          </p:cNvPicPr>
          <p:nvPr/>
        </p:nvPicPr>
        <p:blipFill>
          <a:blip r:embed="rId4"/>
          <a:stretch>
            <a:fillRect/>
          </a:stretch>
        </p:blipFill>
        <p:spPr>
          <a:xfrm>
            <a:off x="4857752" y="3643314"/>
            <a:ext cx="1857372" cy="27860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Architecture and furnishings</a:t>
            </a:r>
            <a:endParaRPr lang="ru-RU" dirty="0"/>
          </a:p>
        </p:txBody>
      </p:sp>
      <p:sp>
        <p:nvSpPr>
          <p:cNvPr id="3" name="Содержимое 2"/>
          <p:cNvSpPr>
            <a:spLocks noGrp="1"/>
          </p:cNvSpPr>
          <p:nvPr>
            <p:ph idx="1"/>
          </p:nvPr>
        </p:nvSpPr>
        <p:spPr>
          <a:xfrm>
            <a:off x="1435608" y="1447800"/>
            <a:ext cx="7494110" cy="5410200"/>
          </a:xfrm>
        </p:spPr>
        <p:txBody>
          <a:bodyPr>
            <a:normAutofit/>
          </a:bodyPr>
          <a:lstStyle/>
          <a:p>
            <a:r>
              <a:rPr lang="en-US" sz="1800" dirty="0" smtClean="0"/>
              <a:t>A series of bronze sculptures of horses and Western themes by Frederic </a:t>
            </a:r>
            <a:r>
              <a:rPr lang="en-US" sz="1800" dirty="0" smtClean="0"/>
              <a:t>Remington</a:t>
            </a:r>
          </a:p>
          <a:p>
            <a:r>
              <a:rPr lang="en-US" sz="1800" dirty="0" smtClean="0"/>
              <a:t>A large case clock, commonly called a grandfather clock, built in Boston by John </a:t>
            </a:r>
            <a:r>
              <a:rPr lang="en-US" sz="1800" dirty="0" smtClean="0"/>
              <a:t>and </a:t>
            </a:r>
            <a:r>
              <a:rPr lang="en-US" sz="1800" dirty="0" smtClean="0"/>
              <a:t>Thomas Seymour, c. 1795-1805</a:t>
            </a:r>
            <a:endParaRPr lang="ru-RU" sz="1800" dirty="0"/>
          </a:p>
        </p:txBody>
      </p:sp>
      <p:pic>
        <p:nvPicPr>
          <p:cNvPr id="4" name="Рисунок 3" descr="0343.jpg"/>
          <p:cNvPicPr>
            <a:picLocks noChangeAspect="1"/>
          </p:cNvPicPr>
          <p:nvPr/>
        </p:nvPicPr>
        <p:blipFill>
          <a:blip r:embed="rId2"/>
          <a:stretch>
            <a:fillRect/>
          </a:stretch>
        </p:blipFill>
        <p:spPr>
          <a:xfrm>
            <a:off x="1500166" y="2857496"/>
            <a:ext cx="2847975" cy="36290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descr="103-68.jpg"/>
          <p:cNvPicPr>
            <a:picLocks noChangeAspect="1"/>
          </p:cNvPicPr>
          <p:nvPr/>
        </p:nvPicPr>
        <p:blipFill>
          <a:blip r:embed="rId3"/>
          <a:stretch>
            <a:fillRect/>
          </a:stretch>
        </p:blipFill>
        <p:spPr>
          <a:xfrm>
            <a:off x="5072066" y="3214686"/>
            <a:ext cx="3620477" cy="30003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1143000"/>
          </a:xfrm>
        </p:spPr>
        <p:txBody>
          <a:bodyPr>
            <a:normAutofit fontScale="90000"/>
          </a:bodyPr>
          <a:lstStyle/>
          <a:p>
            <a:r>
              <a:rPr lang="en-US" dirty="0" smtClean="0"/>
              <a:t/>
            </a:r>
            <a:br>
              <a:rPr lang="en-US" dirty="0" smtClean="0"/>
            </a:br>
            <a:r>
              <a:rPr lang="en-US" dirty="0" smtClean="0"/>
              <a:t>Architecture and furnishings</a:t>
            </a:r>
            <a:endParaRPr lang="ru-RU" dirty="0"/>
          </a:p>
        </p:txBody>
      </p:sp>
      <p:sp>
        <p:nvSpPr>
          <p:cNvPr id="3" name="Содержимое 2"/>
          <p:cNvSpPr>
            <a:spLocks noGrp="1"/>
          </p:cNvSpPr>
          <p:nvPr>
            <p:ph idx="1"/>
          </p:nvPr>
        </p:nvSpPr>
        <p:spPr>
          <a:xfrm>
            <a:off x="1214414" y="1142984"/>
            <a:ext cx="7498080" cy="4800600"/>
          </a:xfrm>
        </p:spPr>
        <p:txBody>
          <a:bodyPr>
            <a:normAutofit/>
          </a:bodyPr>
          <a:lstStyle/>
          <a:p>
            <a:pPr>
              <a:buNone/>
            </a:pPr>
            <a:r>
              <a:rPr lang="en-US" sz="1800" dirty="0" smtClean="0"/>
              <a:t>Since </a:t>
            </a:r>
            <a:r>
              <a:rPr lang="en-US" sz="1800" dirty="0" smtClean="0"/>
              <a:t>President </a:t>
            </a:r>
            <a:r>
              <a:rPr lang="en-US" sz="1800" dirty="0" err="1" smtClean="0"/>
              <a:t>Barack</a:t>
            </a:r>
            <a:r>
              <a:rPr lang="en-US" sz="1800" dirty="0" smtClean="0"/>
              <a:t> </a:t>
            </a:r>
            <a:r>
              <a:rPr lang="en-US" sz="1800" dirty="0" err="1" smtClean="0"/>
              <a:t>Obama</a:t>
            </a:r>
            <a:r>
              <a:rPr lang="en-US" sz="1800" dirty="0" smtClean="0"/>
              <a:t> took office in </a:t>
            </a:r>
            <a:r>
              <a:rPr lang="en-US" sz="1800" dirty="0" smtClean="0"/>
              <a:t>2009 he made  some changes   </a:t>
            </a:r>
          </a:p>
          <a:p>
            <a:pPr>
              <a:buNone/>
            </a:pPr>
            <a:r>
              <a:rPr lang="en-US" sz="1800" dirty="0" smtClean="0"/>
              <a:t>and subtle additions  in the decorations</a:t>
            </a:r>
          </a:p>
          <a:p>
            <a:pPr>
              <a:buNone/>
            </a:pPr>
            <a:endParaRPr lang="ru-RU" sz="1800" dirty="0"/>
          </a:p>
        </p:txBody>
      </p:sp>
      <p:pic>
        <p:nvPicPr>
          <p:cNvPr id="4" name="Рисунок 3" descr="hassam184.jpg"/>
          <p:cNvPicPr>
            <a:picLocks noChangeAspect="1"/>
          </p:cNvPicPr>
          <p:nvPr/>
        </p:nvPicPr>
        <p:blipFill>
          <a:blip r:embed="rId2"/>
          <a:stretch>
            <a:fillRect/>
          </a:stretch>
        </p:blipFill>
        <p:spPr>
          <a:xfrm>
            <a:off x="1285852" y="2071678"/>
            <a:ext cx="1949652" cy="37433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descr="eop3145_full.jpg"/>
          <p:cNvPicPr>
            <a:picLocks noChangeAspect="1"/>
          </p:cNvPicPr>
          <p:nvPr/>
        </p:nvPicPr>
        <p:blipFill>
          <a:blip r:embed="rId3"/>
          <a:stretch>
            <a:fillRect/>
          </a:stretch>
        </p:blipFill>
        <p:spPr>
          <a:xfrm>
            <a:off x="6286512" y="3286124"/>
            <a:ext cx="2452688" cy="24526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Рисунок 5" descr="ss-100105-oval-office-10ss_full1.jpg"/>
          <p:cNvPicPr>
            <a:picLocks noChangeAspect="1"/>
          </p:cNvPicPr>
          <p:nvPr/>
        </p:nvPicPr>
        <p:blipFill>
          <a:blip r:embed="rId4"/>
          <a:stretch>
            <a:fillRect/>
          </a:stretch>
        </p:blipFill>
        <p:spPr>
          <a:xfrm>
            <a:off x="3571868" y="2071678"/>
            <a:ext cx="2392316" cy="37147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Прямоугольник 6"/>
          <p:cNvSpPr/>
          <p:nvPr/>
        </p:nvSpPr>
        <p:spPr>
          <a:xfrm>
            <a:off x="1142976" y="6072207"/>
            <a:ext cx="3643338" cy="584775"/>
          </a:xfrm>
          <a:prstGeom prst="rect">
            <a:avLst/>
          </a:prstGeom>
        </p:spPr>
        <p:txBody>
          <a:bodyPr wrap="square">
            <a:spAutoFit/>
          </a:bodyPr>
          <a:lstStyle/>
          <a:p>
            <a:r>
              <a:rPr lang="en-US" sz="1600" dirty="0" smtClean="0"/>
              <a:t>Childe Hassam ,The Avenue in the Rain and Norman</a:t>
            </a:r>
            <a:endParaRPr lang="ru-RU" sz="1600" dirty="0"/>
          </a:p>
        </p:txBody>
      </p:sp>
      <p:sp>
        <p:nvSpPr>
          <p:cNvPr id="8" name="Прямоугольник 7"/>
          <p:cNvSpPr/>
          <p:nvPr/>
        </p:nvSpPr>
        <p:spPr>
          <a:xfrm>
            <a:off x="6072198" y="1928803"/>
            <a:ext cx="2786082" cy="584775"/>
          </a:xfrm>
          <a:prstGeom prst="rect">
            <a:avLst/>
          </a:prstGeom>
        </p:spPr>
        <p:txBody>
          <a:bodyPr wrap="square">
            <a:spAutoFit/>
          </a:bodyPr>
          <a:lstStyle/>
          <a:p>
            <a:r>
              <a:rPr lang="en-US" sz="1600" dirty="0" smtClean="0"/>
              <a:t>Norman Rockwell,  The Statue of Liberty</a:t>
            </a:r>
            <a:endParaRPr lang="ru-RU" sz="1600" dirty="0"/>
          </a:p>
        </p:txBody>
      </p:sp>
      <p:sp>
        <p:nvSpPr>
          <p:cNvPr id="9" name="Прямоугольник 8"/>
          <p:cNvSpPr/>
          <p:nvPr/>
        </p:nvSpPr>
        <p:spPr>
          <a:xfrm>
            <a:off x="5500662" y="5934670"/>
            <a:ext cx="3643338" cy="584775"/>
          </a:xfrm>
          <a:prstGeom prst="rect">
            <a:avLst/>
          </a:prstGeom>
        </p:spPr>
        <p:txBody>
          <a:bodyPr wrap="square">
            <a:spAutoFit/>
          </a:bodyPr>
          <a:lstStyle/>
          <a:p>
            <a:r>
              <a:rPr lang="en-US" sz="1600" dirty="0" smtClean="0"/>
              <a:t>a hand-carved wooden sculpture from Kenya, symbolizing the fragility of power</a:t>
            </a:r>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0"/>
            <a:ext cx="7498080" cy="1143000"/>
          </a:xfrm>
        </p:spPr>
        <p:txBody>
          <a:bodyPr>
            <a:normAutofit fontScale="90000"/>
          </a:bodyPr>
          <a:lstStyle/>
          <a:p>
            <a:r>
              <a:rPr lang="en-US" dirty="0" smtClean="0"/>
              <a:t/>
            </a:r>
            <a:br>
              <a:rPr lang="en-US" dirty="0" smtClean="0"/>
            </a:br>
            <a:r>
              <a:rPr lang="en-US" dirty="0" smtClean="0"/>
              <a:t>Architecture and furnishings</a:t>
            </a:r>
            <a:endParaRPr lang="ru-RU" dirty="0"/>
          </a:p>
        </p:txBody>
      </p:sp>
      <p:sp>
        <p:nvSpPr>
          <p:cNvPr id="3" name="Содержимое 2"/>
          <p:cNvSpPr>
            <a:spLocks noGrp="1"/>
          </p:cNvSpPr>
          <p:nvPr>
            <p:ph sz="half" idx="1"/>
          </p:nvPr>
        </p:nvSpPr>
        <p:spPr>
          <a:xfrm>
            <a:off x="1285852" y="1214422"/>
            <a:ext cx="3929090" cy="5357850"/>
          </a:xfrm>
        </p:spPr>
        <p:txBody>
          <a:bodyPr/>
          <a:lstStyle/>
          <a:p>
            <a:pPr>
              <a:buNone/>
            </a:pPr>
            <a:r>
              <a:rPr lang="en-US" dirty="0" smtClean="0"/>
              <a:t>Oval Office carpet</a:t>
            </a:r>
          </a:p>
          <a:p>
            <a:pPr>
              <a:buNone/>
            </a:pPr>
            <a:r>
              <a:rPr lang="en-US" sz="1800" dirty="0" smtClean="0"/>
              <a:t>The </a:t>
            </a:r>
            <a:r>
              <a:rPr lang="en-US" sz="1800" dirty="0" smtClean="0"/>
              <a:t>carpet of the oval </a:t>
            </a:r>
            <a:endParaRPr lang="en-US" sz="1800" dirty="0" smtClean="0"/>
          </a:p>
          <a:p>
            <a:pPr>
              <a:buNone/>
            </a:pPr>
            <a:r>
              <a:rPr lang="en-US" sz="1800" dirty="0" smtClean="0"/>
              <a:t>office </a:t>
            </a:r>
            <a:r>
              <a:rPr lang="en-US" sz="1800" dirty="0" smtClean="0"/>
              <a:t>bears the Seal of </a:t>
            </a:r>
            <a:endParaRPr lang="en-US" sz="1800" dirty="0" smtClean="0"/>
          </a:p>
          <a:p>
            <a:pPr>
              <a:buNone/>
            </a:pPr>
            <a:r>
              <a:rPr lang="en-US" sz="1800" dirty="0" smtClean="0"/>
              <a:t>the </a:t>
            </a:r>
            <a:r>
              <a:rPr lang="en-US" sz="1800" dirty="0" smtClean="0"/>
              <a:t>President</a:t>
            </a:r>
            <a:endParaRPr lang="ru-RU" sz="1800" dirty="0"/>
          </a:p>
        </p:txBody>
      </p:sp>
      <p:sp>
        <p:nvSpPr>
          <p:cNvPr id="4" name="Содержимое 3"/>
          <p:cNvSpPr>
            <a:spLocks noGrp="1"/>
          </p:cNvSpPr>
          <p:nvPr>
            <p:ph sz="half" idx="2"/>
          </p:nvPr>
        </p:nvSpPr>
        <p:spPr>
          <a:xfrm>
            <a:off x="5214942" y="1524000"/>
            <a:ext cx="3718746" cy="5119710"/>
          </a:xfrm>
        </p:spPr>
        <p:txBody>
          <a:bodyPr>
            <a:normAutofit/>
          </a:bodyPr>
          <a:lstStyle/>
          <a:p>
            <a:pPr>
              <a:buNone/>
            </a:pPr>
            <a:r>
              <a:rPr lang="en-US" sz="1800" dirty="0" smtClean="0"/>
              <a:t>Plaster </a:t>
            </a:r>
            <a:r>
              <a:rPr lang="en-US" sz="1800" dirty="0" err="1" smtClean="0"/>
              <a:t>celling</a:t>
            </a:r>
            <a:r>
              <a:rPr lang="en-US" sz="1800" dirty="0" smtClean="0"/>
              <a:t> medallion (since 1934)</a:t>
            </a:r>
            <a:endParaRPr lang="ru-RU" sz="1800" dirty="0"/>
          </a:p>
        </p:txBody>
      </p:sp>
      <p:pic>
        <p:nvPicPr>
          <p:cNvPr id="6" name="Рисунок 5" descr="carpet.jpg"/>
          <p:cNvPicPr>
            <a:picLocks noChangeAspect="1"/>
          </p:cNvPicPr>
          <p:nvPr/>
        </p:nvPicPr>
        <p:blipFill>
          <a:blip r:embed="rId2"/>
          <a:stretch>
            <a:fillRect/>
          </a:stretch>
        </p:blipFill>
        <p:spPr>
          <a:xfrm>
            <a:off x="1428728" y="2855395"/>
            <a:ext cx="2406698" cy="36454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Рисунок 6" descr="Plaster ceiling medallion installed in 1934 includes elements of the Seal of the President of the United States..jpg"/>
          <p:cNvPicPr>
            <a:picLocks noChangeAspect="1"/>
          </p:cNvPicPr>
          <p:nvPr/>
        </p:nvPicPr>
        <p:blipFill>
          <a:blip r:embed="rId3"/>
          <a:stretch>
            <a:fillRect/>
          </a:stretch>
        </p:blipFill>
        <p:spPr>
          <a:xfrm>
            <a:off x="5572132" y="2214554"/>
            <a:ext cx="3089008" cy="421484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History</a:t>
            </a:r>
            <a:endParaRPr lang="ru-RU" dirty="0"/>
          </a:p>
        </p:txBody>
      </p:sp>
      <p:sp>
        <p:nvSpPr>
          <p:cNvPr id="3" name="Содержимое 2"/>
          <p:cNvSpPr>
            <a:spLocks noGrp="1"/>
          </p:cNvSpPr>
          <p:nvPr>
            <p:ph idx="1"/>
          </p:nvPr>
        </p:nvSpPr>
        <p:spPr>
          <a:xfrm>
            <a:off x="1285852" y="1285860"/>
            <a:ext cx="4000528" cy="5572140"/>
          </a:xfrm>
        </p:spPr>
        <p:txBody>
          <a:bodyPr>
            <a:normAutofit fontScale="77500" lnSpcReduction="20000"/>
          </a:bodyPr>
          <a:lstStyle/>
          <a:p>
            <a:r>
              <a:rPr lang="en-US" dirty="0" smtClean="0"/>
              <a:t>The Oval Office </a:t>
            </a:r>
            <a:r>
              <a:rPr lang="en-US" dirty="0" smtClean="0"/>
              <a:t>is associated </a:t>
            </a:r>
            <a:r>
              <a:rPr lang="en-US" dirty="0" smtClean="0"/>
              <a:t>in Americans' minds with the presidency itself through memorable images, such as a young John F. Kennedy, Jr. peering through the front panel of his father's desk, Richard Nixon speaking by telephone with the Apollo 11 astronauts after their successful voyage, and Amy Carter bringing her Siamese cat Misty </a:t>
            </a:r>
            <a:r>
              <a:rPr lang="en-US" dirty="0" err="1" smtClean="0"/>
              <a:t>Malarky</a:t>
            </a:r>
            <a:r>
              <a:rPr lang="en-US" dirty="0" smtClean="0"/>
              <a:t> Ying Yang to brighten President Jimmy Carter's day </a:t>
            </a:r>
            <a:endParaRPr lang="en-US" dirty="0" smtClean="0"/>
          </a:p>
        </p:txBody>
      </p:sp>
      <p:pic>
        <p:nvPicPr>
          <p:cNvPr id="4" name="Рисунок 3" descr="20090325nixontapes.jpg"/>
          <p:cNvPicPr>
            <a:picLocks noChangeAspect="1"/>
          </p:cNvPicPr>
          <p:nvPr/>
        </p:nvPicPr>
        <p:blipFill>
          <a:blip r:embed="rId2"/>
          <a:stretch>
            <a:fillRect/>
          </a:stretch>
        </p:blipFill>
        <p:spPr>
          <a:xfrm>
            <a:off x="5500694" y="642918"/>
            <a:ext cx="2950389" cy="20002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descr="jfk-with-son.jpg"/>
          <p:cNvPicPr>
            <a:picLocks noChangeAspect="1"/>
          </p:cNvPicPr>
          <p:nvPr/>
        </p:nvPicPr>
        <p:blipFill>
          <a:blip r:embed="rId3"/>
          <a:stretch>
            <a:fillRect/>
          </a:stretch>
        </p:blipFill>
        <p:spPr>
          <a:xfrm>
            <a:off x="5286380" y="3000372"/>
            <a:ext cx="3214695" cy="35647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TotalTime>
  <Words>405</Words>
  <Application>Microsoft Office PowerPoint</Application>
  <PresentationFormat>Экран (4:3)</PresentationFormat>
  <Paragraphs>47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Солнцестояние</vt:lpstr>
      <vt:lpstr>The Oval Office</vt:lpstr>
      <vt:lpstr>Main</vt:lpstr>
      <vt:lpstr> Architecture and furnishings</vt:lpstr>
      <vt:lpstr>Architecture and furnishings</vt:lpstr>
      <vt:lpstr>Architecture and furnishings</vt:lpstr>
      <vt:lpstr>Architecture and furnishings</vt:lpstr>
      <vt:lpstr> Architecture and furnishings</vt:lpstr>
      <vt:lpstr> Architecture and furnishings</vt:lpstr>
      <vt:lpstr>History</vt:lpstr>
      <vt:lpstr>History</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Oval Office</dc:title>
  <dc:creator>User</dc:creator>
  <cp:lastModifiedBy>User</cp:lastModifiedBy>
  <cp:revision>10</cp:revision>
  <dcterms:created xsi:type="dcterms:W3CDTF">2010-06-18T07:04:01Z</dcterms:created>
  <dcterms:modified xsi:type="dcterms:W3CDTF">2010-06-18T08:40:14Z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499683</vt:lpwstr>
  </property>
  <property fmtid="{D5CDD505-2E9C-101B-9397-08002B2CF9AE}" name="NXPowerLiteSettings" pid="3">
    <vt:lpwstr>F7000400038000</vt:lpwstr>
  </property>
  <property fmtid="{D5CDD505-2E9C-101B-9397-08002B2CF9AE}" name="NXPowerLiteVersion" pid="4">
    <vt:lpwstr>D5.0.3</vt:lpwstr>
  </property>
</Properties>
</file>