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93" r:id="rId3"/>
    <p:sldId id="294" r:id="rId4"/>
    <p:sldId id="295" r:id="rId5"/>
    <p:sldId id="296" r:id="rId6"/>
    <p:sldId id="306" r:id="rId7"/>
    <p:sldId id="275" r:id="rId8"/>
    <p:sldId id="276" r:id="rId9"/>
    <p:sldId id="258" r:id="rId10"/>
    <p:sldId id="259" r:id="rId11"/>
    <p:sldId id="279" r:id="rId12"/>
    <p:sldId id="281" r:id="rId13"/>
    <p:sldId id="283" r:id="rId14"/>
    <p:sldId id="282" r:id="rId15"/>
    <p:sldId id="278" r:id="rId16"/>
    <p:sldId id="280" r:id="rId17"/>
    <p:sldId id="285" r:id="rId18"/>
    <p:sldId id="297" r:id="rId19"/>
    <p:sldId id="298" r:id="rId20"/>
    <p:sldId id="299" r:id="rId21"/>
    <p:sldId id="284" r:id="rId22"/>
    <p:sldId id="286" r:id="rId23"/>
    <p:sldId id="287" r:id="rId24"/>
    <p:sldId id="288" r:id="rId25"/>
    <p:sldId id="289" r:id="rId26"/>
    <p:sldId id="290" r:id="rId27"/>
    <p:sldId id="291" r:id="rId28"/>
    <p:sldId id="300" r:id="rId29"/>
    <p:sldId id="30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98F4"/>
    <a:srgbClr val="ECF18F"/>
    <a:srgbClr val="6B83EB"/>
    <a:srgbClr val="86A3F6"/>
    <a:srgbClr val="99FF99"/>
    <a:srgbClr val="C5FFFF"/>
    <a:srgbClr val="FF99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F428D-FCFE-41C9-8E3A-FA768931F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939688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C835C-DBB8-4C19-90CB-728D5C309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322532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1EE1C-C6EF-42D6-BF65-CD49F9E8F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96317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81C2B-1E49-411C-9CE4-6A30E0D1D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28984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BD4F3-EA1B-40DF-9978-A89EACE5A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72991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CFFF6-57A9-4426-94BA-2A2CDE7C3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52745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DF9B7-AAAC-4BD2-A8AC-F9EE2AF1F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31376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29782-28CF-4A3E-873D-B0BF60DD1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01016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9E36F-D2A7-4D0B-859B-6F692DB6E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237582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E6BDD-E3E9-4E49-85BE-6796D2757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46560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13F5E-2087-4CE9-AEEA-894AC31C4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262248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8B8C6-4103-4F9F-ABB5-4D2C9C9A6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0206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6A3F6"/>
            </a:gs>
            <a:gs pos="100000">
              <a:srgbClr val="FF99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F5AC9D8-9906-4189-A99F-A2412B241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2.xml" Type="http://schemas.openxmlformats.org/officeDocument/2006/relationships/slideLayout"/><Relationship Id="rId5" Target="../media/image6.jpe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графики: растровая и векторная.</a:t>
            </a:r>
          </a:p>
        </p:txBody>
      </p:sp>
      <p:pic>
        <p:nvPicPr>
          <p:cNvPr id="2051" name="Picture 4" descr="Изображение 1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87825"/>
            <a:ext cx="2808287" cy="193833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5" descr="ко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60350"/>
            <a:ext cx="2519363" cy="169703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86250" y="4143375"/>
            <a:ext cx="4572000" cy="1698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b="1" kern="0" dirty="0">
                <a:solidFill>
                  <a:srgbClr val="0000FF"/>
                </a:solidFill>
              </a:rPr>
              <a:t>Автор - учитель информатики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b="1" kern="0" dirty="0">
                <a:solidFill>
                  <a:srgbClr val="0000FF"/>
                </a:solidFill>
              </a:rPr>
              <a:t>МБОУ «</a:t>
            </a:r>
            <a:r>
              <a:rPr lang="ru-RU" b="1" kern="0" dirty="0" err="1">
                <a:solidFill>
                  <a:srgbClr val="0000FF"/>
                </a:solidFill>
              </a:rPr>
              <a:t>Большетроицкая</a:t>
            </a:r>
            <a:r>
              <a:rPr lang="ru-RU" b="1" kern="0" dirty="0">
                <a:solidFill>
                  <a:srgbClr val="0000FF"/>
                </a:solidFill>
              </a:rPr>
              <a:t> СОШ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b="1" kern="0" dirty="0" err="1">
                <a:solidFill>
                  <a:srgbClr val="0000FF"/>
                </a:solidFill>
              </a:rPr>
              <a:t>Шебекинского</a:t>
            </a:r>
            <a:r>
              <a:rPr lang="ru-RU" b="1" kern="0" dirty="0">
                <a:solidFill>
                  <a:srgbClr val="0000FF"/>
                </a:solidFill>
              </a:rPr>
              <a:t> района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b="1" kern="0" dirty="0">
                <a:solidFill>
                  <a:srgbClr val="0000FF"/>
                </a:solidFill>
              </a:rPr>
              <a:t>Белгородской области»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b="1" kern="0" dirty="0">
                <a:solidFill>
                  <a:srgbClr val="0000FF"/>
                </a:solidFill>
              </a:rPr>
              <a:t>Зорина Светлана Анатольевна </a:t>
            </a: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Изображение 069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549275"/>
            <a:ext cx="7848600" cy="5033963"/>
          </a:xfrm>
          <a:noFill/>
        </p:spPr>
      </p:pic>
      <p:sp>
        <p:nvSpPr>
          <p:cNvPr id="11267" name="WordArt 8"/>
          <p:cNvSpPr>
            <a:spLocks noChangeArrowheads="1" noChangeShapeType="1" noTextEdit="1"/>
          </p:cNvSpPr>
          <p:nvPr/>
        </p:nvSpPr>
        <p:spPr bwMode="auto">
          <a:xfrm>
            <a:off x="971550" y="5876925"/>
            <a:ext cx="7416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Трегубов Павел (Новотаволжанская школа 9 кл.)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58200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990600" y="5943600"/>
            <a:ext cx="72199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Дрокин Илья (10 кл. школа №5)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052513"/>
            <a:ext cx="7127875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1023938" y="476250"/>
            <a:ext cx="72199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Руднева Катя (11 кл. гимназия для девочек)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3"/>
          <p:cNvSpPr>
            <a:spLocks noChangeArrowheads="1" noChangeShapeType="1" noTextEdit="1"/>
          </p:cNvSpPr>
          <p:nvPr/>
        </p:nvSpPr>
        <p:spPr bwMode="auto">
          <a:xfrm>
            <a:off x="1023938" y="476250"/>
            <a:ext cx="72199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Колесова Виктория (ПУ №3)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85888"/>
            <a:ext cx="817245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260350"/>
            <a:ext cx="7451725" cy="598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5"/>
          <p:cNvSpPr>
            <a:spLocks noChangeArrowheads="1" noChangeShapeType="1" noTextEdit="1"/>
          </p:cNvSpPr>
          <p:nvPr/>
        </p:nvSpPr>
        <p:spPr bwMode="auto">
          <a:xfrm rot="5400000">
            <a:off x="-2053431" y="2853532"/>
            <a:ext cx="5689600" cy="79216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Передреев Александр</a:t>
            </a:r>
          </a:p>
        </p:txBody>
      </p:sp>
      <p:sp>
        <p:nvSpPr>
          <p:cNvPr id="50182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4356100" y="6381750"/>
            <a:ext cx="792163" cy="40481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Домой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Изображение 095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620713"/>
            <a:ext cx="5688012" cy="4649787"/>
          </a:xfrm>
          <a:noFill/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1187450" y="5661025"/>
            <a:ext cx="6905625" cy="379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Шопина Анна (11 кл. школа №4)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p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67818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4"/>
          <p:cNvSpPr>
            <a:spLocks noChangeArrowheads="1" noChangeShapeType="1" noTextEdit="1"/>
          </p:cNvSpPr>
          <p:nvPr/>
        </p:nvSpPr>
        <p:spPr bwMode="auto">
          <a:xfrm>
            <a:off x="1295400" y="5791200"/>
            <a:ext cx="7010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Arial"/>
                <a:cs typeface="Arial"/>
              </a:rPr>
              <a:t>Тарасова Анастасия (ПУ 3)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WordArt 5"/>
          <p:cNvSpPr>
            <a:spLocks noChangeArrowheads="1" noChangeShapeType="1" noTextEdit="1"/>
          </p:cNvSpPr>
          <p:nvPr/>
        </p:nvSpPr>
        <p:spPr bwMode="auto">
          <a:xfrm>
            <a:off x="468313" y="0"/>
            <a:ext cx="8208962" cy="185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Векторная графика</a:t>
            </a:r>
          </a:p>
        </p:txBody>
      </p:sp>
      <p:pic>
        <p:nvPicPr>
          <p:cNvPr id="18436" name="Picture 6" descr="ко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89138"/>
            <a:ext cx="65532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Векторная графика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В векторной графике изображения строятся из простых объектов — прямых линий, дуг, окружностей, эллипсов, прямоугольников, областей одного или разных цветов и т. п., называемых примитивами.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Каждый примитив описывается в виде команды, которая определяет некоторую функцию и ее параметры.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u="sng" smtClean="0">
                <a:solidFill>
                  <a:srgbClr val="990000"/>
                </a:solidFill>
              </a:rPr>
              <a:t>Достоинства векторной графики: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■  векторные изображения занимают относительно небольшой объем памяти;</a:t>
            </a:r>
          </a:p>
          <a:p>
            <a:pPr eaLnBrk="1" hangingPunct="1">
              <a:buFontTx/>
              <a:buNone/>
            </a:pPr>
            <a:r>
              <a:rPr lang="ru-RU" smtClean="0"/>
              <a:t>■ векторные изображения могут быть легко масштабированы без потери качества.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Растровая графика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18487" cy="4857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990000"/>
                </a:solidFill>
              </a:rPr>
              <a:t>Растровое изображение</a:t>
            </a:r>
            <a:r>
              <a:rPr lang="ru-RU" sz="2800" smtClean="0"/>
              <a:t> представляет собой мозаику из очень мелких элементов — пикселей. Оно похоже на лист клетчатой бумаги, на котором каждая клеточка (пиксель) закрашена определенным цветом, и в результате такой раскраски формируется изображение.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990000"/>
                </a:solidFill>
              </a:rPr>
              <a:t>Видеопиксель</a:t>
            </a:r>
            <a:r>
              <a:rPr lang="ru-RU" sz="2800" smtClean="0"/>
              <a:t> — наименьший элемент изображения на экране.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990000"/>
                </a:solidFill>
              </a:rPr>
              <a:t>Пиксель </a:t>
            </a:r>
            <a:r>
              <a:rPr lang="ru-RU" sz="2800" smtClean="0"/>
              <a:t>— отдельный элемент растрового изображения.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990000"/>
                </a:solidFill>
              </a:rPr>
              <a:t>Точка</a:t>
            </a:r>
            <a:r>
              <a:rPr lang="ru-RU" sz="2800" smtClean="0"/>
              <a:t> — наименьший элемент, создаваемый принтером.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u="sng" smtClean="0">
                <a:solidFill>
                  <a:srgbClr val="990000"/>
                </a:solidFill>
              </a:rPr>
              <a:t>Недостатки векторной графики:</a:t>
            </a:r>
            <a:r>
              <a:rPr lang="ru-RU" sz="4000" b="1" smtClean="0">
                <a:solidFill>
                  <a:srgbClr val="990000"/>
                </a:solidFill>
              </a:rPr>
              <a:t/>
            </a:r>
            <a:br>
              <a:rPr lang="ru-RU" sz="4000" b="1" smtClean="0">
                <a:solidFill>
                  <a:srgbClr val="990000"/>
                </a:solidFill>
              </a:rPr>
            </a:br>
            <a:endParaRPr lang="ru-RU" sz="4000" b="1" smtClean="0">
              <a:solidFill>
                <a:srgbClr val="99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■ векторная графика не позволяет получать изображения фотографического качества;</a:t>
            </a:r>
          </a:p>
          <a:p>
            <a:pPr eaLnBrk="1" hangingPunct="1">
              <a:buFontTx/>
              <a:buNone/>
            </a:pPr>
            <a:r>
              <a:rPr lang="ru-RU" smtClean="0"/>
              <a:t>■ векторные изображения иногда не распечатываются или выглядят на бумаге не так, как хотелось бы.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Русал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муль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7848600" cy="608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мульт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мульт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975"/>
            <a:ext cx="9144000" cy="6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зака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дев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8567738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дач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4"/>
          <p:cNvGrpSpPr>
            <a:grpSpLocks/>
          </p:cNvGrpSpPr>
          <p:nvPr/>
        </p:nvGrpSpPr>
        <p:grpSpPr bwMode="auto">
          <a:xfrm>
            <a:off x="1187450" y="836613"/>
            <a:ext cx="6840538" cy="5545137"/>
            <a:chOff x="1700" y="1314"/>
            <a:chExt cx="6224" cy="4963"/>
          </a:xfrm>
        </p:grpSpPr>
        <p:pic>
          <p:nvPicPr>
            <p:cNvPr id="29699" name="Picture 5"/>
            <p:cNvPicPr>
              <a:picLocks noChangeAspect="1" noChangeArrowheads="1"/>
            </p:cNvPicPr>
            <p:nvPr/>
          </p:nvPicPr>
          <p:blipFill>
            <a:blip r:embed="rId2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" y="2754"/>
              <a:ext cx="6197" cy="3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0" name="Picture 6"/>
            <p:cNvPicPr>
              <a:picLocks noChangeAspect="1"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1314"/>
              <a:ext cx="6223" cy="2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Использованные источники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714500" y="1357313"/>
            <a:ext cx="60007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AutoNum type="arabicPeriod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Залогова Л.А. Компьютерная графика. Элективный курс: Учебное пособие/ Л.А.Залогова. – 2-е изд. [Текст] – М.: БИНОМ. Лаборатория знаний, 2006. – 212 с., 16 с. Ил.: ил. ISBN 5-94774-530-5.</a:t>
            </a:r>
          </a:p>
          <a:p>
            <a:pPr eaLnBrk="1" hangingPunct="1">
              <a:buFont typeface="Arial" charset="0"/>
              <a:buAutoNum type="arabicPeriod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Залогова Л.А. Компьютерная графика. Элективный курс: Практикум / Л.А.Залогова. – 2-е изд. [Текст] – М.: БИНОМ. Лаборатория знаний, 2007. – 245 с., 16 с. ил.: ил. ISBN 978-5-94774-656-3. </a:t>
            </a:r>
          </a:p>
          <a:p>
            <a:pPr eaLnBrk="1" hangingPunct="1">
              <a:buFont typeface="Arial" charset="0"/>
              <a:buAutoNum type="arabicPeriod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Работы  муниципального конкурса «Компьютерная графика», тема конкурса -  «Реликтовая сосна», Шебекинский район, 2008.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и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9144000" cy="696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u="sng" smtClean="0">
                <a:solidFill>
                  <a:srgbClr val="990000"/>
                </a:solidFill>
              </a:rPr>
              <a:t>Достоинства растровой графики:</a:t>
            </a:r>
            <a:r>
              <a:rPr lang="ru-RU" sz="4000" b="1" smtClean="0">
                <a:solidFill>
                  <a:srgbClr val="990000"/>
                </a:solidFill>
              </a:rPr>
              <a:t/>
            </a:r>
            <a:br>
              <a:rPr lang="ru-RU" sz="4000" b="1" smtClean="0">
                <a:solidFill>
                  <a:srgbClr val="990000"/>
                </a:solidFill>
              </a:rPr>
            </a:br>
            <a:endParaRPr lang="ru-RU" sz="4000" b="1" smtClean="0">
              <a:solidFill>
                <a:srgbClr val="99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■ растровая графика эффективно представляет изображения фотографического качества;</a:t>
            </a:r>
          </a:p>
          <a:p>
            <a:pPr eaLnBrk="1" hangingPunct="1">
              <a:buFontTx/>
              <a:buNone/>
            </a:pPr>
            <a:r>
              <a:rPr lang="ru-RU" smtClean="0"/>
              <a:t>■ растровые изображения могут быть легко распечатаны на принтере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u="sng" smtClean="0">
                <a:solidFill>
                  <a:srgbClr val="990000"/>
                </a:solidFill>
              </a:rPr>
              <a:t>Недостатки растровой графики: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■ для  хранения  растровых  изображений  требуется большой объем памяти;</a:t>
            </a:r>
          </a:p>
          <a:p>
            <a:pPr eaLnBrk="1" hangingPunct="1">
              <a:buFontTx/>
              <a:buNone/>
            </a:pPr>
            <a:r>
              <a:rPr lang="ru-RU" smtClean="0"/>
              <a:t>■ растровые изображения имеют ограниченные возможности при масштабировании, вращении и других преобразованиях.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371600" y="2971800"/>
            <a:ext cx="6624638" cy="1444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Растровая графика</a:t>
            </a:r>
          </a:p>
        </p:txBody>
      </p:sp>
      <p:pic>
        <p:nvPicPr>
          <p:cNvPr id="7171" name="Picture 3" descr="Изображение 13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81000"/>
            <a:ext cx="2447925" cy="1689100"/>
          </a:xfrm>
          <a:noFill/>
        </p:spPr>
      </p:pic>
      <p:pic>
        <p:nvPicPr>
          <p:cNvPr id="7172" name="Picture 4" descr="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2362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_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"/>
            <a:ext cx="2286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_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2860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Изображение 058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47688"/>
            <a:ext cx="8229600" cy="5305425"/>
          </a:xfrm>
          <a:noFill/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971550" y="6021388"/>
            <a:ext cx="7200900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Самофалова Вика ( 9 кл. школа № 4)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Изображение 057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04813"/>
            <a:ext cx="8135938" cy="5227637"/>
          </a:xfrm>
          <a:noFill/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042988" y="5734050"/>
            <a:ext cx="7200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Пузанова Ольга (8 кл. школа №4)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Изображение 070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60350"/>
            <a:ext cx="8229600" cy="5081588"/>
          </a:xfrm>
          <a:noFill/>
        </p:spPr>
      </p:pic>
      <p:sp>
        <p:nvSpPr>
          <p:cNvPr id="10243" name="WordArt 6"/>
          <p:cNvSpPr>
            <a:spLocks noChangeArrowheads="1" noChangeShapeType="1" noTextEdit="1"/>
          </p:cNvSpPr>
          <p:nvPr/>
        </p:nvSpPr>
        <p:spPr bwMode="auto">
          <a:xfrm>
            <a:off x="1042988" y="5661025"/>
            <a:ext cx="7416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Трегубов Павел (Новотаволжанская школа 9 кл.)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437</Words>
  <Application>Microsoft Office PowerPoint</Application>
  <PresentationFormat>Экран (4:3)</PresentationFormat>
  <Paragraphs>44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Оформление по умолчанию</vt:lpstr>
      <vt:lpstr>Виды графики: растровая и векторная.</vt:lpstr>
      <vt:lpstr>Растровая графика</vt:lpstr>
      <vt:lpstr>Презентация PowerPoint</vt:lpstr>
      <vt:lpstr>Достоинства растровой графики: </vt:lpstr>
      <vt:lpstr>Недостатки растровой графики: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Векторная графика</vt:lpstr>
      <vt:lpstr>Достоинства векторной графики:</vt:lpstr>
      <vt:lpstr>Недостатки векторной графики: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источники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31</cp:revision>
  <dcterms:created xsi:type="dcterms:W3CDTF">2005-09-30T16:01:18Z</dcterms:created>
  <dcterms:modified xsi:type="dcterms:W3CDTF">2017-01-09T16:26:36Z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1375261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