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6"/>
  </p:notesMasterIdLst>
  <p:sldIdLst>
    <p:sldId id="256" r:id="rId2"/>
    <p:sldId id="269" r:id="rId3"/>
    <p:sldId id="270" r:id="rId4"/>
    <p:sldId id="271" r:id="rId5"/>
    <p:sldId id="272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7" r:id="rId18"/>
    <p:sldId id="288" r:id="rId19"/>
    <p:sldId id="290" r:id="rId20"/>
    <p:sldId id="291" r:id="rId21"/>
    <p:sldId id="292" r:id="rId22"/>
    <p:sldId id="293" r:id="rId23"/>
    <p:sldId id="294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00FF"/>
    <a:srgbClr val="00FF00"/>
    <a:srgbClr val="005024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2A923-0E17-455B-A211-9DC3E82A267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A477F-744D-4C02-B59A-E5C0B5EE0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0EF3A5-63A4-4E09-B2CB-D5DEAB193084}" type="datetime1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37693-FA77-4F95-9AAC-E1354DFA95BB}" type="datetime1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5D9815-41F0-4BCD-9BF8-85989E0BEC75}" type="datetime1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06B92F-0FE3-45F5-A1DF-6A7B3F47958D}" type="datetime1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FC6533-5436-46D4-85AB-90C8171D649C}" type="datetime1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79974-6ADA-4B49-B415-E0E3C4A2800F}" type="datetime1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77E42D-23A5-4670-9770-C1BBFDFAFDC7}" type="datetime1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04B31-3E3D-44FC-8196-16207D6223F4}" type="datetime1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7BF1F7-11D3-4E08-BE23-05A6D3374E02}" type="datetime1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EC06B-53BE-447A-ACBA-46D0ABDFC906}" type="datetime1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CD511-6312-4BF2-A2C8-3D701056FD1B}" type="datetime1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04D7B23-04F7-4F97-9093-8926B643A294}" type="datetime1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9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056784" cy="4673985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85992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ru-RU" sz="4800" b="1" dirty="0" smtClean="0">
                <a:solidFill>
                  <a:srgbClr val="000099"/>
                </a:solidFill>
                <a:latin typeface="a_RussDecor" pitchFamily="82" charset="-52"/>
                <a:cs typeface="Times New Roman" pitchFamily="18" charset="0"/>
              </a:rPr>
              <a:t>ГОРОДЕЦ</a:t>
            </a:r>
            <a:r>
              <a:rPr lang="ru-RU" sz="4800" b="1" dirty="0" smtClean="0">
                <a:solidFill>
                  <a:srgbClr val="0070C0"/>
                </a:solidFill>
                <a:latin typeface="a_RussDecor" pitchFamily="82" charset="-52"/>
                <a:cs typeface="Times New Roman" pitchFamily="18" charset="0"/>
              </a:rPr>
              <a:t> – </a:t>
            </a:r>
            <a:br>
              <a:rPr lang="ru-RU" sz="4800" b="1" dirty="0" smtClean="0">
                <a:solidFill>
                  <a:srgbClr val="0070C0"/>
                </a:solidFill>
                <a:latin typeface="a_RussDecor" pitchFamily="82" charset="-52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0099"/>
                </a:solidFill>
                <a:latin typeface="a_RussDecor" pitchFamily="82" charset="-52"/>
                <a:cs typeface="Times New Roman" pitchFamily="18" charset="0"/>
              </a:rPr>
              <a:t>город просто молодец!</a:t>
            </a:r>
            <a:endParaRPr lang="ru-RU" sz="4800" b="1" dirty="0">
              <a:solidFill>
                <a:srgbClr val="000099"/>
              </a:solidFill>
              <a:latin typeface="a_RussDecor" pitchFamily="82" charset="-52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429264"/>
            <a:ext cx="7786742" cy="1000132"/>
          </a:xfrm>
        </p:spPr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 областной фестиваль &quot;Нижегородская музейная столица&quot; прой…" id="2" name="Picture 4"/>
          <p:cNvPicPr>
            <a:picLocks noChangeArrowheads="1" noChangeAspect="1"/>
          </p:cNvPicPr>
          <p:nvPr/>
        </p:nvPicPr>
        <p:blipFill>
          <a:blip cstate="print" r:embed="rId2"/>
          <a:srcRect b="27139" l="58750"/>
          <a:stretch>
            <a:fillRect/>
          </a:stretch>
        </p:blipFill>
        <p:spPr bwMode="auto">
          <a:xfrm>
            <a:off x="4860032" y="836712"/>
            <a:ext cx="4032448" cy="561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Портфолио наличиник" id="3" name="Рисунок 2"/>
          <p:cNvPicPr/>
          <p:nvPr/>
        </p:nvPicPr>
        <p:blipFill>
          <a:blip cstate="print" r:embed="rId3"/>
          <a:srcRect r="14"/>
          <a:stretch>
            <a:fillRect/>
          </a:stretch>
        </p:blipFill>
        <p:spPr bwMode="auto">
          <a:xfrm>
            <a:off x="467544" y="476672"/>
            <a:ext cx="424847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4797152"/>
            <a:ext cx="3744416" cy="1508105"/>
          </a:xfrm>
          <a:prstGeom prst="rect">
            <a:avLst/>
          </a:prstGeom>
          <a:effectLst>
            <a:outerShdw blurRad="40000" dir="5400000" dist="2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lstStyle/>
          <a:p>
            <a:pPr algn="ctr"/>
            <a:endParaRPr dirty="0" lang="ru-RU" smtClean="0">
              <a:ln>
                <a:solidFill>
                  <a:srgbClr val="0070C0"/>
                </a:solidFill>
              </a:ln>
            </a:endParaRPr>
          </a:p>
          <a:p>
            <a:pPr algn="ctr"/>
            <a:r>
              <a:rPr dirty="0" lang="ru-RU" smtClean="0" sz="2800">
                <a:ln>
                  <a:solidFill>
                    <a:srgbClr val="0070C0"/>
                  </a:solidFill>
                </a:ln>
                <a:latin charset="0" pitchFamily="82" typeface="Gabriola"/>
              </a:rPr>
              <a:t>Этот город небольшой,</a:t>
            </a:r>
          </a:p>
          <a:p>
            <a:pPr algn="ctr"/>
            <a:r>
              <a:rPr dirty="0" lang="ru-RU" smtClean="0" sz="2800">
                <a:ln>
                  <a:solidFill>
                    <a:srgbClr val="0070C0"/>
                  </a:solidFill>
                </a:ln>
                <a:latin charset="0" pitchFamily="82" typeface="Gabriola"/>
              </a:rPr>
              <a:t>деревянный и резной.</a:t>
            </a:r>
          </a:p>
          <a:p>
            <a:endParaRPr dirty="0" lang="ru-RU">
              <a:ln>
                <a:solidFill>
                  <a:srgbClr val="0070C0"/>
                </a:solidFill>
              </a:ln>
            </a:endParaRP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rrowheads="1" noChangeAspect="1"/>
          </p:cNvPicPr>
          <p:nvPr/>
        </p:nvPicPr>
        <p:blipFill>
          <a:blip cstate="print" r:embed="rId2"/>
          <a:srcRect b="35"/>
          <a:stretch>
            <a:fillRect/>
          </a:stretch>
        </p:blipFill>
        <p:spPr bwMode="auto">
          <a:xfrm>
            <a:off x="323528" y="188640"/>
            <a:ext cx="813690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99792" y="4561308"/>
            <a:ext cx="4464496" cy="2296692"/>
          </a:xfrm>
          <a:prstGeom prst="rect">
            <a:avLst/>
          </a:prstGeom>
          <a:effectLst>
            <a:outerShdw blurRad="40000" dir="5400000" dist="2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bIns="432000" lIns="0" rIns="0" rtlCol="0" tIns="288000" wrap="square">
            <a:spAutoFit/>
          </a:bodyPr>
          <a:lstStyle/>
          <a:p>
            <a:pPr algn="ctr"/>
            <a:endParaRPr dirty="0" lang="ru-RU" smtClean="0"/>
          </a:p>
          <a:p>
            <a:pPr algn="ctr"/>
            <a:r>
              <a:rPr dirty="0" lang="ru-RU" smtClean="0" sz="2800">
                <a:ln>
                  <a:solidFill>
                    <a:schemeClr val="accent6">
                      <a:lumMod val="75000"/>
                    </a:schemeClr>
                  </a:solidFill>
                </a:ln>
                <a:latin charset="0" pitchFamily="82" typeface="Gabriola"/>
                <a:cs charset="-78" pitchFamily="18" typeface="Andalus"/>
              </a:rPr>
              <a:t>В нем живут мастеровые </a:t>
            </a:r>
          </a:p>
          <a:p>
            <a:pPr algn="ctr"/>
            <a:r>
              <a:rPr dirty="0" lang="ru-RU" smtClean="0" sz="2800">
                <a:ln>
                  <a:solidFill>
                    <a:schemeClr val="accent6">
                      <a:lumMod val="75000"/>
                    </a:schemeClr>
                  </a:solidFill>
                </a:ln>
                <a:latin charset="0" pitchFamily="82" typeface="Gabriola"/>
                <a:cs charset="-78" pitchFamily="18" typeface="Andalus"/>
              </a:rPr>
              <a:t>Люди просто золотые.</a:t>
            </a:r>
          </a:p>
          <a:p>
            <a:pPr algn="ctr"/>
            <a:endParaRPr dirty="0" lang="ru-RU" sz="2800">
              <a:ln>
                <a:solidFill>
                  <a:schemeClr val="accent6">
                    <a:lumMod val="75000"/>
                  </a:schemeClr>
                </a:solidFill>
              </a:ln>
              <a:latin charset="0" pitchFamily="82" typeface="Gabriola"/>
              <a:cs charset="-78" pitchFamily="18" typeface="Andalu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ussianArt.ru - художник Нина Дьякова - &quot;Старый городец&quot;" id="2" name="Рисунок 1"/>
          <p:cNvPicPr/>
          <p:nvPr/>
        </p:nvPicPr>
        <p:blipFill>
          <a:blip cstate="print" r:embed="rId2"/>
          <a:stretch>
            <a:fillRect/>
          </a:stretch>
        </p:blipFill>
        <p:spPr bwMode="auto">
          <a:xfrm>
            <a:off x="755576" y="692696"/>
            <a:ext cx="7992888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180528" y="-99392"/>
            <a:ext cx="3456384" cy="2123658"/>
          </a:xfrm>
          <a:prstGeom prst="rect">
            <a:avLst/>
          </a:prstGeom>
          <a:effectLst>
            <a:outerShdw blurRad="40000" dir="5400000" dist="2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lstStyle/>
          <a:p>
            <a:endParaRPr dirty="0" lang="ru-RU" smtClean="0"/>
          </a:p>
          <a:p>
            <a:pPr algn="ctr"/>
            <a:r>
              <a:rPr dirty="0" lang="ru-RU" smtClean="0" sz="2400">
                <a:ln>
                  <a:solidFill>
                    <a:schemeClr val="accent3">
                      <a:lumMod val="50000"/>
                    </a:schemeClr>
                  </a:solidFill>
                </a:ln>
                <a:latin charset="0" pitchFamily="82" typeface="Gabriola"/>
              </a:rPr>
              <a:t>Чем известен он, друзья,</a:t>
            </a:r>
          </a:p>
          <a:p>
            <a:pPr algn="ctr"/>
            <a:r>
              <a:rPr dirty="0" lang="ru-RU" smtClean="0" sz="2400">
                <a:ln>
                  <a:solidFill>
                    <a:schemeClr val="accent3">
                      <a:lumMod val="50000"/>
                    </a:schemeClr>
                  </a:solidFill>
                </a:ln>
                <a:latin charset="0" pitchFamily="82" typeface="Gabriola"/>
              </a:rPr>
              <a:t>Расскажу сейчас вам я.</a:t>
            </a:r>
          </a:p>
          <a:p>
            <a:pPr algn="ctr"/>
            <a:r>
              <a:rPr dirty="0" lang="ru-RU" smtClean="0" sz="2400">
                <a:ln>
                  <a:solidFill>
                    <a:schemeClr val="accent3">
                      <a:lumMod val="50000"/>
                    </a:schemeClr>
                  </a:solidFill>
                </a:ln>
                <a:latin charset="0" pitchFamily="82" typeface="Gabriola"/>
              </a:rPr>
              <a:t>Как в былую старину</a:t>
            </a:r>
          </a:p>
          <a:p>
            <a:pPr algn="ctr"/>
            <a:r>
              <a:rPr dirty="0" lang="ru-RU" smtClean="0" sz="2400">
                <a:ln>
                  <a:solidFill>
                    <a:schemeClr val="accent3">
                      <a:lumMod val="50000"/>
                    </a:schemeClr>
                  </a:solidFill>
                </a:ln>
                <a:latin charset="0" pitchFamily="82" typeface="Gabriola"/>
              </a:rPr>
              <a:t>Я в избушку загляну.</a:t>
            </a:r>
          </a:p>
          <a:p>
            <a:endParaRPr dirty="0" lang="ru-RU"/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В гостях у сказки- Наличники. Обсуждение на LiveInternet - Российский Сервис Онлайн-Дневников" id="2" name="Содержимое 3"/>
          <p:cNvPicPr>
            <a:picLocks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1619672" y="0"/>
            <a:ext cx="5688632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27784" y="5517232"/>
            <a:ext cx="3600400" cy="1477328"/>
          </a:xfrm>
          <a:prstGeom prst="rect">
            <a:avLst/>
          </a:prstGeom>
          <a:effectLst>
            <a:outerShdw blurRad="40000" dir="5400000" dist="2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lstStyle/>
          <a:p>
            <a:endParaRPr dirty="0" lang="ru-RU" smtClean="0"/>
          </a:p>
          <a:p>
            <a:pPr algn="ctr"/>
            <a:r>
              <a:rPr dirty="0" lang="ru-RU" smtClean="0" sz="2400">
                <a:ln>
                  <a:solidFill>
                    <a:schemeClr val="accent6">
                      <a:lumMod val="50000"/>
                    </a:schemeClr>
                  </a:solidFill>
                </a:ln>
                <a:latin charset="0" pitchFamily="82" typeface="Gabriola"/>
              </a:rPr>
              <a:t>Три девицы под окном </a:t>
            </a:r>
          </a:p>
          <a:p>
            <a:pPr algn="ctr"/>
            <a:r>
              <a:rPr dirty="0" lang="ru-RU" smtClean="0" sz="2400">
                <a:ln>
                  <a:solidFill>
                    <a:schemeClr val="accent6">
                      <a:lumMod val="50000"/>
                    </a:schemeClr>
                  </a:solidFill>
                </a:ln>
                <a:latin charset="0" pitchFamily="82" typeface="Gabriola"/>
              </a:rPr>
              <a:t>Пряли поздно вечерком,</a:t>
            </a:r>
          </a:p>
          <a:p>
            <a:pPr algn="ctr"/>
            <a:endParaRPr dirty="0" lang="ru-RU" sz="2400">
              <a:latin charset="0" pitchFamily="82" typeface="Gabriola"/>
            </a:endParaRPr>
          </a:p>
        </p:txBody>
      </p:sp>
      <p:pic>
        <p:nvPicPr>
          <p:cNvPr id="15361" name="Picture 1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79512" y="0"/>
            <a:ext cx="1619225" cy="6524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7092280" y="0"/>
            <a:ext cx="2051720" cy="6524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brevia.ru/wp-content/uploads/2011/03/14.jpg" id="3" name="Picture 4"/>
          <p:cNvPicPr>
            <a:picLocks noChangeArrowheads="1" noChangeAspect="1"/>
          </p:cNvPicPr>
          <p:nvPr/>
        </p:nvPicPr>
        <p:blipFill>
          <a:blip cstate="screen"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120000">
            <a:off x="215014" y="175050"/>
            <a:ext cx="3456384" cy="622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ttp://www.tsaritsyno.net/upload/medialibrary/11img/37.jpg" id="4" name="Picture 6"/>
          <p:cNvPicPr>
            <a:picLocks noChangeArrowheads="1" noChangeAspect="1"/>
          </p:cNvPicPr>
          <p:nvPr/>
        </p:nvPicPr>
        <p:blipFill>
          <a:blip cstate="screen"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40"/>
          <a:stretch>
            <a:fillRect/>
          </a:stretch>
        </p:blipFill>
        <p:spPr bwMode="auto">
          <a:xfrm rot="300000">
            <a:off x="5681367" y="533642"/>
            <a:ext cx="3198678" cy="619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descr="http://i038.radikal.ru/0912/c5/fce88c844756.gif" id="2" name="Picture 2"/>
          <p:cNvPicPr>
            <a:picLocks noChangeArrowheads="1"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2584573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15816" y="4725144"/>
            <a:ext cx="3816424" cy="1889918"/>
          </a:xfrm>
          <a:prstGeom prst="rect">
            <a:avLst/>
          </a:prstGeom>
          <a:effectLst>
            <a:outerShdw blurRad="40000" dir="5400000" dist="2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52000" rIns="252000" rtlCol="0" tIns="180000" wrap="square">
            <a:spAutoFit/>
          </a:bodyPr>
          <a:lstStyle/>
          <a:p>
            <a:pPr algn="ctr"/>
            <a:endParaRPr dirty="0" lang="ru-RU" smtClean="0"/>
          </a:p>
          <a:p>
            <a:pPr algn="ctr"/>
            <a:r>
              <a:rPr dirty="0" lang="ru-RU" smtClean="0" sz="2400">
                <a:ln>
                  <a:solidFill>
                    <a:srgbClr val="005024"/>
                  </a:solidFill>
                </a:ln>
                <a:latin charset="0" pitchFamily="82" typeface="Gabriola"/>
              </a:rPr>
              <a:t>А в руках у них резные</a:t>
            </a:r>
          </a:p>
          <a:p>
            <a:pPr algn="ctr"/>
            <a:r>
              <a:rPr dirty="0" lang="ru-RU" smtClean="0" sz="2400">
                <a:ln>
                  <a:solidFill>
                    <a:srgbClr val="005024"/>
                  </a:solidFill>
                </a:ln>
                <a:latin charset="0" pitchFamily="82" typeface="Gabriola"/>
              </a:rPr>
              <a:t>Чудо - прялки расписные.</a:t>
            </a:r>
          </a:p>
          <a:p>
            <a:r>
              <a:rPr dirty="0" lang="ru-RU" smtClean="0" sz="2400">
                <a:ln>
                  <a:solidFill>
                    <a:srgbClr val="00B050"/>
                  </a:solidFill>
                </a:ln>
                <a:latin charset="0" pitchFamily="82" typeface="Gabriola"/>
              </a:rPr>
              <a:t> </a:t>
            </a:r>
          </a:p>
          <a:p>
            <a:endParaRPr dirty="0" lang="ru-RU"/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7744" y="0"/>
            <a:ext cx="4824536" cy="328157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92000" tIns="360000" rIns="720000" bIns="360000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>
                <a:ln>
                  <a:solidFill>
                    <a:srgbClr val="33CC33"/>
                  </a:solidFill>
                </a:ln>
                <a:latin typeface="Gabriola" pitchFamily="82" charset="0"/>
              </a:rPr>
              <a:t>Как же чуден сей узор,</a:t>
            </a:r>
          </a:p>
          <a:p>
            <a:pPr algn="ctr"/>
            <a:r>
              <a:rPr lang="ru-RU" sz="2800" dirty="0" smtClean="0">
                <a:ln>
                  <a:solidFill>
                    <a:srgbClr val="33CC33"/>
                  </a:solidFill>
                </a:ln>
                <a:latin typeface="Gabriola" pitchFamily="82" charset="0"/>
              </a:rPr>
              <a:t>Так и радует наш взор,</a:t>
            </a:r>
          </a:p>
          <a:p>
            <a:pPr algn="ctr"/>
            <a:r>
              <a:rPr lang="ru-RU" sz="2800" dirty="0" smtClean="0">
                <a:ln>
                  <a:solidFill>
                    <a:srgbClr val="33CC33"/>
                  </a:solidFill>
                </a:ln>
                <a:latin typeface="Gabriola" pitchFamily="82" charset="0"/>
              </a:rPr>
              <a:t>С давних пор известен он,</a:t>
            </a:r>
          </a:p>
          <a:p>
            <a:pPr algn="ctr"/>
            <a:r>
              <a:rPr lang="ru-RU" sz="2800" dirty="0" smtClean="0">
                <a:ln>
                  <a:solidFill>
                    <a:srgbClr val="33CC33"/>
                  </a:solidFill>
                </a:ln>
                <a:latin typeface="Gabriola" pitchFamily="82" charset="0"/>
              </a:rPr>
              <a:t>Городецким наречен.</a:t>
            </a:r>
          </a:p>
          <a:p>
            <a:r>
              <a:rPr lang="ru-RU" dirty="0" smtClean="0">
                <a:ln>
                  <a:solidFill>
                    <a:srgbClr val="33CC33"/>
                  </a:solidFill>
                </a:ln>
              </a:rPr>
              <a:t> </a:t>
            </a:r>
          </a:p>
          <a:p>
            <a:endParaRPr lang="ru-RU" dirty="0"/>
          </a:p>
        </p:txBody>
      </p:sp>
      <p:pic>
        <p:nvPicPr>
          <p:cNvPr id="2" name="Picture 2" descr="http://www.perunica.ru/uploads/posts/2009-11/1257285497_10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360000">
            <a:off x="176685" y="2139143"/>
            <a:ext cx="3061414" cy="354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http://www.perunica.rod1.org/uploads/posts/2009-11/1257285436_1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60000">
            <a:off x="5997691" y="2206481"/>
            <a:ext cx="2970719" cy="3515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Picture 6" descr="http://vglib.ru/sourse/fr590p/31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76" y="2820563"/>
            <a:ext cx="3865632" cy="4037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1020000">
            <a:off x="417938" y="1576822"/>
            <a:ext cx="3096344" cy="332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20000">
            <a:off x="5491402" y="1663618"/>
            <a:ext cx="321762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2" descr="http://www.souvenir-s.ru/image/cache/data/prods/5/21-500x5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3528392" cy="3528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27784" y="4180344"/>
            <a:ext cx="4176464" cy="26776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76000" rIns="576000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Gabriola" pitchFamily="82" charset="0"/>
              </a:rPr>
              <a:t>Этот сказочный узор</a:t>
            </a:r>
          </a:p>
          <a:p>
            <a:pPr algn="ctr"/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Gabriola" pitchFamily="82" charset="0"/>
              </a:rPr>
              <a:t>Пусть порадует наш взор,</a:t>
            </a:r>
          </a:p>
          <a:p>
            <a:pPr algn="ctr"/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Gabriola" pitchFamily="82" charset="0"/>
              </a:rPr>
              <a:t>Яркий, сказочный, чудесный,</a:t>
            </a:r>
          </a:p>
          <a:p>
            <a:pPr algn="ctr"/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Gabriola" pitchFamily="82" charset="0"/>
              </a:rPr>
              <a:t>На Россию всю известный.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vk-uzor.ru/files/dir_0/file_7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600000">
            <a:off x="5055618" y="3934379"/>
            <a:ext cx="3962400" cy="2599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art-yes.ru/articles/gorodets/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4788024" y="188640"/>
            <a:ext cx="3989008" cy="3321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tourismnn.ru/userfiles/image/28/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309694" y="3920522"/>
            <a:ext cx="3607518" cy="264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8" name="Picture 2" descr="http://s61.radikal.ru/i174/0911/a4/31a892f0b89f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600000">
            <a:off x="203317" y="294288"/>
            <a:ext cx="3622064" cy="265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411760" y="2060848"/>
            <a:ext cx="4752528" cy="26776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Gabriola" pitchFamily="82" charset="0"/>
              </a:rPr>
              <a:t>Узоры славятся в России,</a:t>
            </a:r>
          </a:p>
          <a:p>
            <a:pPr algn="ctr"/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Gabriola" pitchFamily="82" charset="0"/>
              </a:rPr>
              <a:t>Быть может всех они красивей.</a:t>
            </a:r>
          </a:p>
          <a:p>
            <a:pPr algn="ctr"/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Gabriola" pitchFamily="82" charset="0"/>
              </a:rPr>
              <a:t>В стихах их тоже прославляют,</a:t>
            </a:r>
          </a:p>
          <a:p>
            <a:pPr algn="ctr"/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Gabriola" pitchFamily="82" charset="0"/>
              </a:rPr>
              <a:t>И дети те стихи читают.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139136" cy="1080120"/>
          </a:xfrm>
          <a:effectLst>
            <a:softEdge rad="317500"/>
          </a:effectLst>
        </p:spPr>
        <p:txBody>
          <a:bodyPr/>
          <a:lstStyle/>
          <a:p>
            <a:pPr algn="l"/>
            <a:r>
              <a:rPr dirty="0" lang="ru-RU" smtClean="0" sz="5400">
                <a:solidFill>
                  <a:srgbClr val="CC00FF"/>
                </a:solidFill>
                <a:latin charset="-52" pitchFamily="82" typeface="a_RussDecor"/>
              </a:rPr>
              <a:t>«Городец»</a:t>
            </a:r>
            <a:br>
              <a:rPr dirty="0" lang="ru-RU" smtClean="0" sz="5400">
                <a:solidFill>
                  <a:srgbClr val="CC00FF"/>
                </a:solidFill>
                <a:latin charset="-52" pitchFamily="82" typeface="a_RussDecor"/>
              </a:rPr>
            </a:br>
            <a:r>
              <a:rPr dirty="0" lang="ru-RU" smtClean="0">
                <a:solidFill>
                  <a:srgbClr val="CC00FF"/>
                </a:solidFill>
                <a:latin charset="-52" pitchFamily="82" typeface="a_RussDecor"/>
              </a:rPr>
              <a:t> </a:t>
            </a:r>
            <a:r>
              <a:rPr dirty="0" err="1" i="1" lang="ru-RU" smtClean="0" sz="3200">
                <a:solidFill>
                  <a:srgbClr val="CC00FF"/>
                </a:solidFill>
                <a:latin charset="-52" pitchFamily="82" typeface="a_RussDecor"/>
              </a:rPr>
              <a:t>Э.Межелайтис</a:t>
            </a:r>
            <a:endParaRPr dirty="0" i="1" lang="ru-RU" sz="3200">
              <a:solidFill>
                <a:srgbClr val="CC00FF"/>
              </a:solidFill>
              <a:latin charset="-52" pitchFamily="82" typeface="a_RussDecor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6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67" r="24315" t="53675"/>
          <a:stretch>
            <a:fillRect/>
          </a:stretch>
        </p:blipFill>
        <p:spPr bwMode="auto">
          <a:xfrm rot="4980000">
            <a:off x="239213" y="2887189"/>
            <a:ext cx="394087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rrowheads="1" noChangeAspect="1"/>
          </p:cNvPicPr>
          <p:nvPr/>
        </p:nvPicPr>
        <p:blipFill>
          <a:blip cstate="print" r:embed="rId2"/>
          <a:srcRect b="51902" l="48073" r="3"/>
          <a:stretch>
            <a:fillRect/>
          </a:stretch>
        </p:blipFill>
        <p:spPr bwMode="auto">
          <a:xfrm rot="420000">
            <a:off x="5257032" y="431429"/>
            <a:ext cx="2995533" cy="315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23928" y="3645024"/>
            <a:ext cx="4752528" cy="2923877"/>
          </a:xfrm>
          <a:prstGeom prst="rect">
            <a:avLst/>
          </a:prstGeom>
          <a:effectLst>
            <a:outerShdw blurRad="40000" dir="5400000" dist="2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44000" rIns="0" rtlCol="0" wrap="square">
            <a:spAutoFit/>
          </a:bodyPr>
          <a:lstStyle/>
          <a:p>
            <a:pPr algn="ctr"/>
            <a:endParaRPr dirty="0" lang="ru-RU" smtClean="0"/>
          </a:p>
          <a:p>
            <a:pPr algn="ctr"/>
            <a:endParaRPr dirty="0" lang="ru-RU" smtClean="0"/>
          </a:p>
          <a:p>
            <a:pPr algn="ctr"/>
            <a:r>
              <a:rPr dirty="0" lang="ru-RU" smtClean="0" sz="2800">
                <a:ln>
                  <a:solidFill>
                    <a:srgbClr val="00B050"/>
                  </a:solidFill>
                </a:ln>
                <a:latin charset="0" pitchFamily="82" typeface="Gabriola"/>
              </a:rPr>
              <a:t>Знает каждый молодец,</a:t>
            </a:r>
          </a:p>
          <a:p>
            <a:pPr algn="ctr"/>
            <a:r>
              <a:rPr dirty="0" lang="ru-RU" smtClean="0" sz="2800">
                <a:ln>
                  <a:solidFill>
                    <a:srgbClr val="00B050"/>
                  </a:solidFill>
                </a:ln>
                <a:latin charset="0" pitchFamily="82" typeface="Gabriola"/>
              </a:rPr>
              <a:t>Чем прославлен Городец.</a:t>
            </a:r>
          </a:p>
          <a:p>
            <a:pPr algn="ctr"/>
            <a:r>
              <a:rPr dirty="0" lang="ru-RU" smtClean="0" sz="2800">
                <a:ln>
                  <a:solidFill>
                    <a:srgbClr val="00B050"/>
                  </a:solidFill>
                </a:ln>
                <a:latin charset="0" pitchFamily="82" typeface="Gabriola"/>
              </a:rPr>
              <a:t>Знает каждый мальчуган</a:t>
            </a:r>
          </a:p>
          <a:p>
            <a:pPr algn="ctr"/>
            <a:r>
              <a:rPr dirty="0" lang="ru-RU" smtClean="0" sz="2800">
                <a:ln>
                  <a:solidFill>
                    <a:srgbClr val="00B050"/>
                  </a:solidFill>
                </a:ln>
                <a:latin charset="0" pitchFamily="82" typeface="Gabriola"/>
              </a:rPr>
              <a:t>Про купавку и розан.</a:t>
            </a:r>
          </a:p>
          <a:p>
            <a:pPr algn="ctr"/>
            <a:endParaRPr dirty="0" lang="ru-RU" smtClean="0"/>
          </a:p>
          <a:p>
            <a:pPr algn="ctr"/>
            <a:endParaRPr dirty="0" lang="ru-RU"/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19</a:t>
            </a:fld>
            <a:endParaRPr dirty="0" lang="ru-RU"/>
          </a:p>
        </p:txBody>
      </p:sp>
      <p:pic>
        <p:nvPicPr>
          <p:cNvPr id="2051" name="Picture 3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189"/>
          <a:stretch>
            <a:fillRect/>
          </a:stretch>
        </p:blipFill>
        <p:spPr bwMode="auto">
          <a:xfrm>
            <a:off x="467544" y="404664"/>
            <a:ext cx="8352928" cy="4608512"/>
          </a:xfrm>
          <a:prstGeom prst="ellipse">
            <a:avLst/>
          </a:prstGeom>
          <a:ln cap="rnd" w="1174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83768" y="4226510"/>
            <a:ext cx="4752528" cy="2631490"/>
          </a:xfrm>
          <a:prstGeom prst="rect">
            <a:avLst/>
          </a:prstGeom>
          <a:effectLst>
            <a:outerShdw blurRad="40000" dir="5400000" dist="2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tIns="0" wrap="square">
            <a:spAutoFit/>
          </a:bodyPr>
          <a:lstStyle/>
          <a:p>
            <a:pPr algn="ctr"/>
            <a:endParaRPr dirty="0" lang="ru-RU" smtClean="0" sz="2800">
              <a:latin charset="0" pitchFamily="82" typeface="Gabriola"/>
            </a:endParaRPr>
          </a:p>
          <a:p>
            <a:pPr algn="ctr"/>
            <a:r>
              <a:rPr dirty="0" lang="ru-RU" smtClean="0" sz="2800">
                <a:ln>
                  <a:solidFill>
                    <a:srgbClr val="0070C0"/>
                  </a:solidFill>
                </a:ln>
                <a:latin charset="0" pitchFamily="82" typeface="Gabriola"/>
              </a:rPr>
              <a:t>В росписи у мастеров </a:t>
            </a:r>
          </a:p>
          <a:p>
            <a:pPr algn="ctr"/>
            <a:r>
              <a:rPr dirty="0" lang="ru-RU" smtClean="0" sz="2800">
                <a:ln>
                  <a:solidFill>
                    <a:srgbClr val="0070C0"/>
                  </a:solidFill>
                </a:ln>
                <a:latin charset="0" pitchFamily="82" typeface="Gabriola"/>
              </a:rPr>
              <a:t>Много красочных цветов.</a:t>
            </a:r>
          </a:p>
          <a:p>
            <a:pPr algn="ctr"/>
            <a:r>
              <a:rPr dirty="0" lang="ru-RU" smtClean="0" sz="2800">
                <a:ln>
                  <a:solidFill>
                    <a:srgbClr val="0070C0"/>
                  </a:solidFill>
                </a:ln>
                <a:latin charset="0" pitchFamily="82" typeface="Gabriola"/>
              </a:rPr>
              <a:t>Самый яркий и прекрасный</a:t>
            </a:r>
          </a:p>
          <a:p>
            <a:pPr algn="ctr"/>
            <a:r>
              <a:rPr dirty="0" lang="ru-RU" smtClean="0" sz="2800">
                <a:ln>
                  <a:solidFill>
                    <a:srgbClr val="0070C0"/>
                  </a:solidFill>
                </a:ln>
                <a:latin charset="0" pitchFamily="82" typeface="Gabriola"/>
              </a:rPr>
              <a:t>Это цвет, конечно, красный.</a:t>
            </a:r>
            <a:endParaRPr dirty="0" lang="ru-RU" smtClean="0" sz="2800">
              <a:latin charset="0" pitchFamily="82" typeface="Gabriola"/>
            </a:endParaRPr>
          </a:p>
          <a:p>
            <a:pPr algn="ctr"/>
            <a:endParaRPr dirty="0" lang="ru-RU" sz="2800">
              <a:latin charset="0" pitchFamily="82" typeface="Gabriol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568952" cy="640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67536" y="4653641"/>
            <a:ext cx="4176464" cy="2204359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48000" tIns="288000" bIns="432000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99"/>
                </a:solidFill>
                <a:latin typeface="Gabriola" pitchFamily="82" charset="0"/>
              </a:rPr>
              <a:t>Мал еще, но рассудить я в силе,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99"/>
                </a:solidFill>
                <a:latin typeface="Gabriola" pitchFamily="82" charset="0"/>
              </a:rPr>
              <a:t>И никто меня не упрекнет –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99"/>
                </a:solidFill>
                <a:latin typeface="Gabriola" pitchFamily="82" charset="0"/>
              </a:rPr>
              <a:t>Нет страны, прекраснее России!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99"/>
                </a:solidFill>
                <a:latin typeface="Gabriola" pitchFamily="82" charset="0"/>
              </a:rPr>
              <a:t>Этот вывод знаю наперед!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99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3074" name="Picture 2" descr="D:\мои документы\изображения\103013142_0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1980000">
            <a:off x="381562" y="186186"/>
            <a:ext cx="6650513" cy="64138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4797152"/>
            <a:ext cx="4176464" cy="181588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Gabriola" pitchFamily="82" charset="0"/>
              <a:cs typeface="Andalus" pitchFamily="18" charset="-78"/>
            </a:endParaRPr>
          </a:p>
          <a:p>
            <a:pPr algn="ctr"/>
            <a:r>
              <a:rPr lang="ru-RU" sz="2800" dirty="0" smtClean="0">
                <a:ln>
                  <a:solidFill>
                    <a:srgbClr val="00B0F0"/>
                  </a:solidFill>
                </a:ln>
                <a:latin typeface="Gabriola" pitchFamily="82" charset="0"/>
                <a:cs typeface="Andalus" pitchFamily="18" charset="-78"/>
              </a:rPr>
              <a:t>Можешь цвет найти любой:</a:t>
            </a:r>
          </a:p>
          <a:p>
            <a:pPr algn="ctr"/>
            <a:r>
              <a:rPr lang="ru-RU" sz="2800" dirty="0" smtClean="0">
                <a:ln>
                  <a:solidFill>
                    <a:srgbClr val="00B0F0"/>
                  </a:solidFill>
                </a:ln>
                <a:latin typeface="Gabriola" pitchFamily="82" charset="0"/>
                <a:cs typeface="Andalus" pitchFamily="18" charset="-78"/>
              </a:rPr>
              <a:t>Синий, желтый, голубой.</a:t>
            </a:r>
          </a:p>
          <a:p>
            <a:pPr algn="ctr"/>
            <a:endParaRPr lang="ru-RU" sz="2800" dirty="0">
              <a:ln>
                <a:solidFill>
                  <a:srgbClr val="00B0F0"/>
                </a:solidFill>
              </a:ln>
              <a:latin typeface="Gabriola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descr="D:\мои документы\изображения\img6.jpg" id="7169" name="Picture 1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5023384" y="4293096"/>
            <a:ext cx="3797088" cy="225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4007310"/>
            <a:ext cx="4176464" cy="2850690"/>
          </a:xfrm>
          <a:prstGeom prst="rect">
            <a:avLst/>
          </a:prstGeom>
          <a:effectLst>
            <a:outerShdw blurRad="40000" dir="5400000" dist="2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360000" rtlCol="0" tIns="360000" wrap="square">
            <a:spAutoFit/>
          </a:bodyPr>
          <a:lstStyle/>
          <a:p>
            <a:pPr algn="ctr"/>
            <a:endParaRPr dirty="0" lang="ru-RU" smtClean="0"/>
          </a:p>
          <a:p>
            <a:pPr algn="ctr"/>
            <a:r>
              <a:rPr dirty="0" lang="ru-RU" smtClean="0" sz="2400">
                <a:ln>
                  <a:solidFill>
                    <a:srgbClr val="33CC33"/>
                  </a:solidFill>
                </a:ln>
                <a:latin charset="0" pitchFamily="66" typeface="Monotype Corsiva"/>
                <a:cs charset="-34" pitchFamily="34" typeface="Cordia New"/>
              </a:rPr>
              <a:t>Нарисуем кистью ловка</a:t>
            </a:r>
          </a:p>
          <a:p>
            <a:pPr algn="ctr"/>
            <a:r>
              <a:rPr dirty="0" lang="ru-RU" smtClean="0" sz="2400">
                <a:ln>
                  <a:solidFill>
                    <a:srgbClr val="33CC33"/>
                  </a:solidFill>
                </a:ln>
                <a:latin charset="0" pitchFamily="66" typeface="Monotype Corsiva"/>
                <a:cs charset="-34" pitchFamily="34" typeface="Cordia New"/>
              </a:rPr>
              <a:t>Для цветов два подмалевка.</a:t>
            </a:r>
          </a:p>
          <a:p>
            <a:pPr algn="ctr"/>
            <a:r>
              <a:rPr dirty="0" lang="ru-RU" smtClean="0" sz="2400">
                <a:ln>
                  <a:solidFill>
                    <a:srgbClr val="33CC33"/>
                  </a:solidFill>
                </a:ln>
                <a:latin charset="0" pitchFamily="66" typeface="Monotype Corsiva"/>
                <a:cs charset="-34" pitchFamily="34" typeface="Cordia New"/>
              </a:rPr>
              <a:t>После замысел свой смелый </a:t>
            </a:r>
          </a:p>
          <a:p>
            <a:pPr algn="ctr"/>
            <a:r>
              <a:rPr dirty="0" lang="ru-RU" smtClean="0" sz="2400">
                <a:ln>
                  <a:solidFill>
                    <a:srgbClr val="33CC33"/>
                  </a:solidFill>
                </a:ln>
                <a:latin charset="0" pitchFamily="66" typeface="Monotype Corsiva"/>
                <a:cs charset="-34" pitchFamily="34" typeface="Cordia New"/>
              </a:rPr>
              <a:t>Оживим мы красной белой.</a:t>
            </a:r>
          </a:p>
          <a:p>
            <a:pPr algn="ctr"/>
            <a:endParaRPr dirty="0" lang="ru-RU" sz="2400">
              <a:ln>
                <a:solidFill>
                  <a:srgbClr val="33CC33"/>
                </a:solidFill>
              </a:ln>
              <a:latin charset="0" pitchFamily="66" typeface="Monotype Corsiva"/>
              <a:cs charset="-34" pitchFamily="34" typeface="Cordia New"/>
            </a:endParaRPr>
          </a:p>
        </p:txBody>
      </p:sp>
      <p:pic>
        <p:nvPicPr>
          <p:cNvPr id="7170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2051720" y="116632"/>
            <a:ext cx="5544615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122" name="Picture 2" descr="D:\мои документы\изображения\gorodets3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8580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-660000">
            <a:off x="-98799" y="112184"/>
            <a:ext cx="4680520" cy="206210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n>
                  <a:solidFill>
                    <a:srgbClr val="00B0F0"/>
                  </a:solidFill>
                </a:ln>
                <a:latin typeface="Gabriola" pitchFamily="82" charset="0"/>
              </a:rPr>
              <a:t>Можно в сказке очутиться,</a:t>
            </a:r>
          </a:p>
          <a:p>
            <a:pPr algn="ctr"/>
            <a:r>
              <a:rPr lang="ru-RU" sz="2800" dirty="0" smtClean="0">
                <a:ln>
                  <a:solidFill>
                    <a:srgbClr val="00B0F0"/>
                  </a:solidFill>
                </a:ln>
                <a:latin typeface="Gabriola" pitchFamily="82" charset="0"/>
              </a:rPr>
              <a:t>И цветы здесь есть, и птицы.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descr="http://tourismnn.ru/userfiles/image/28/6.jpg" id="7" name="Picture 6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721200" cy="3289906"/>
          </a:xfrm>
          <a:prstGeom prst="ellipse">
            <a:avLst/>
          </a:prstGeom>
          <a:ln cap="rnd" w="63500">
            <a:solidFill>
              <a:srgbClr val="FFFF00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  <p:pic>
        <p:nvPicPr>
          <p:cNvPr descr="D:\мои документы\изображения\52158.jpg" id="6147" name="Picture 3"/>
          <p:cNvPicPr>
            <a:picLocks noChangeArrowheads="1" noChangeAspect="1"/>
          </p:cNvPicPr>
          <p:nvPr/>
        </p:nvPicPr>
        <p:blipFill>
          <a:blip cstate="print" r:embed="rId3"/>
          <a:stretch>
            <a:fillRect/>
          </a:stretch>
        </p:blipFill>
        <p:spPr bwMode="auto">
          <a:xfrm rot="-540000">
            <a:off x="397489" y="3581700"/>
            <a:ext cx="2185116" cy="2958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4392488" cy="2062103"/>
          </a:xfrm>
          <a:prstGeom prst="rect">
            <a:avLst/>
          </a:prstGeom>
          <a:effectLst>
            <a:outerShdw blurRad="40000" dir="5400000" dist="2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lstStyle/>
          <a:p>
            <a:pPr algn="ctr"/>
            <a:endParaRPr dirty="0" lang="ru-RU" smtClean="0"/>
          </a:p>
          <a:p>
            <a:pPr algn="ctr"/>
            <a:endParaRPr dirty="0" lang="ru-RU" smtClean="0"/>
          </a:p>
          <a:p>
            <a:pPr algn="ctr"/>
            <a:r>
              <a:rPr dirty="0" lang="ru-RU" smtClean="0" sz="2800">
                <a:ln>
                  <a:solidFill>
                    <a:srgbClr val="33CC33"/>
                  </a:solidFill>
                </a:ln>
                <a:latin charset="0" pitchFamily="82" typeface="Gabriola"/>
              </a:rPr>
              <a:t>Мы сегодня будем с вами</a:t>
            </a:r>
          </a:p>
          <a:p>
            <a:pPr algn="ctr"/>
            <a:r>
              <a:rPr dirty="0" lang="ru-RU" smtClean="0" sz="2800">
                <a:ln>
                  <a:solidFill>
                    <a:srgbClr val="33CC33"/>
                  </a:solidFill>
                </a:ln>
                <a:latin charset="0" pitchFamily="82" typeface="Gabriola"/>
              </a:rPr>
              <a:t>Просто Чудо мастерами.</a:t>
            </a:r>
          </a:p>
          <a:p>
            <a:pPr algn="ctr"/>
            <a:endParaRPr dirty="0" lang="ru-RU" smtClean="0"/>
          </a:p>
          <a:p>
            <a:pPr algn="ctr"/>
            <a:endParaRPr dirty="0" lang="ru-RU"/>
          </a:p>
        </p:txBody>
      </p:sp>
      <p:sp>
        <p:nvSpPr>
          <p:cNvPr id="9" name="TextBox 8"/>
          <p:cNvSpPr txBox="1"/>
          <p:nvPr/>
        </p:nvSpPr>
        <p:spPr>
          <a:xfrm>
            <a:off x="4572000" y="4437112"/>
            <a:ext cx="4392488" cy="2062103"/>
          </a:xfrm>
          <a:prstGeom prst="rect">
            <a:avLst/>
          </a:prstGeom>
          <a:effectLst>
            <a:outerShdw blurRad="40000" dir="5400000" dist="2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lstStyle/>
          <a:p>
            <a:pPr algn="ctr"/>
            <a:endParaRPr dirty="0" lang="ru-RU" smtClean="0"/>
          </a:p>
          <a:p>
            <a:pPr algn="ctr"/>
            <a:endParaRPr dirty="0" lang="ru-RU" smtClean="0"/>
          </a:p>
          <a:p>
            <a:pPr algn="ctr"/>
            <a:r>
              <a:rPr dirty="0" lang="ru-RU" smtClean="0" sz="2800">
                <a:ln>
                  <a:solidFill>
                    <a:srgbClr val="33CC33"/>
                  </a:solidFill>
                </a:ln>
                <a:latin charset="0" pitchFamily="82" typeface="Gabriola"/>
              </a:rPr>
              <a:t>Доски чем украсить знаем </a:t>
            </a:r>
          </a:p>
          <a:p>
            <a:pPr algn="ctr"/>
            <a:r>
              <a:rPr dirty="0" lang="ru-RU" smtClean="0" sz="2800">
                <a:ln>
                  <a:solidFill>
                    <a:srgbClr val="33CC33"/>
                  </a:solidFill>
                </a:ln>
                <a:latin charset="0" pitchFamily="82" typeface="Gabriola"/>
              </a:rPr>
              <a:t>И к работе приступаем!</a:t>
            </a:r>
          </a:p>
          <a:p>
            <a:pPr algn="ctr"/>
            <a:endParaRPr dirty="0" lang="ru-RU" smtClean="0"/>
          </a:p>
          <a:p>
            <a:pPr algn="ctr"/>
            <a:endParaRPr dirty="0" lang="ru-RU"/>
          </a:p>
        </p:txBody>
      </p:sp>
      <p:pic>
        <p:nvPicPr>
          <p:cNvPr descr="D:\мои документы\изображения\i (5).jpg" id="5123" name="Picture 3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 flipH="1" flipV="1" rot="15660000">
            <a:off x="2395562" y="4885358"/>
            <a:ext cx="21812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D:\мои документы\изображения\007913.jpg" id="6146" name="Picture 2"/>
          <p:cNvPicPr>
            <a:picLocks noChangeArrowheads="1" noChangeAspect="1" noGrp="1"/>
          </p:cNvPicPr>
          <p:nvPr>
            <p:ph idx="4294967295"/>
          </p:nvPr>
        </p:nvPicPr>
        <p:blipFill>
          <a:blip cstate="print" r:embed="rId5"/>
          <a:stretch>
            <a:fillRect/>
          </a:stretch>
        </p:blipFill>
        <p:spPr bwMode="auto">
          <a:xfrm rot="-540000">
            <a:off x="1688131" y="2051791"/>
            <a:ext cx="1951324" cy="287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000125" id="4" name="Picture 5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500330" cy="378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ttp://msbook.ru/pictures/spreads/978-5-86775-107-4-2.jpg" id="23556" name="Picture 4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00192" y="1052736"/>
            <a:ext cx="271464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ttp://webartplus.narod.ru/gr/grdc24.jpg" id="23560" name="Picture 8"/>
          <p:cNvPicPr>
            <a:picLocks noChangeArrowheads="1"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2501759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24</a:t>
            </a:fld>
            <a:endParaRPr dirty="0"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3934123"/>
            <a:ext cx="4572000" cy="2923877"/>
          </a:xfrm>
          <a:prstGeom prst="rect">
            <a:avLst/>
          </a:prstGeom>
          <a:effectLst>
            <a:outerShdw blurRad="40000" dir="5400000" dist="2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dirty="0" lang="ru-RU" smtClean="0"/>
          </a:p>
          <a:p>
            <a:pPr algn="ctr"/>
            <a:endParaRPr dirty="0" lang="ru-RU" smtClean="0"/>
          </a:p>
          <a:p>
            <a:pPr algn="ctr"/>
            <a:r>
              <a:rPr dirty="0" lang="ru-RU" smtClean="0" sz="2800">
                <a:ln>
                  <a:solidFill>
                    <a:srgbClr val="00B0F0"/>
                  </a:solidFill>
                </a:ln>
                <a:latin charset="0" pitchFamily="66" typeface="Monotype Corsiva"/>
                <a:cs charset="-34" pitchFamily="18" typeface="AngsanaUPC"/>
              </a:rPr>
              <a:t>В Городце вы побывали,</a:t>
            </a:r>
          </a:p>
          <a:p>
            <a:pPr algn="ctr"/>
            <a:r>
              <a:rPr dirty="0" lang="ru-RU" smtClean="0" sz="2800">
                <a:ln>
                  <a:solidFill>
                    <a:srgbClr val="00B0F0"/>
                  </a:solidFill>
                </a:ln>
                <a:latin charset="0" pitchFamily="66" typeface="Monotype Corsiva"/>
                <a:cs charset="-34" pitchFamily="18" typeface="AngsanaUPC"/>
              </a:rPr>
              <a:t>Чудный промысел узнали.</a:t>
            </a:r>
          </a:p>
          <a:p>
            <a:pPr algn="ctr"/>
            <a:r>
              <a:rPr dirty="0" lang="ru-RU" smtClean="0" sz="2800">
                <a:ln>
                  <a:solidFill>
                    <a:srgbClr val="00B0F0"/>
                  </a:solidFill>
                </a:ln>
                <a:latin charset="0" pitchFamily="66" typeface="Monotype Corsiva"/>
                <a:cs charset="-34" pitchFamily="18" typeface="AngsanaUPC"/>
              </a:rPr>
              <a:t>Его любовь и красота</a:t>
            </a:r>
          </a:p>
          <a:p>
            <a:pPr algn="ctr"/>
            <a:r>
              <a:rPr dirty="0" lang="ru-RU" smtClean="0" sz="2800">
                <a:ln>
                  <a:solidFill>
                    <a:srgbClr val="00B0F0"/>
                  </a:solidFill>
                </a:ln>
                <a:latin charset="0" pitchFamily="66" typeface="Monotype Corsiva"/>
                <a:cs charset="-34" pitchFamily="18" typeface="AngsanaUPC"/>
              </a:rPr>
              <a:t>Пусть будет с вами навсегда!</a:t>
            </a:r>
          </a:p>
          <a:p>
            <a:pPr algn="ctr"/>
            <a:endParaRPr dirty="0" lang="ru-RU" smtClean="0"/>
          </a:p>
          <a:p>
            <a:pPr algn="ctr"/>
            <a:endParaRPr dirty="0" lang="ru-RU" smtClean="0"/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4539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0" y="548680"/>
            <a:ext cx="3960440" cy="128975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32000" tIns="180000" bIns="0" rtlCol="0">
            <a:spAutoFit/>
          </a:bodyPr>
          <a:lstStyle/>
          <a:p>
            <a:pPr algn="just"/>
            <a:r>
              <a:rPr lang="ru-RU" sz="2400" dirty="0" smtClean="0">
                <a:ln>
                  <a:solidFill>
                    <a:srgbClr val="0070C0"/>
                  </a:solidFill>
                </a:ln>
                <a:latin typeface="Gabriola" pitchFamily="82" charset="0"/>
              </a:rPr>
              <a:t>Вырасту, поезжу  я по миру.</a:t>
            </a:r>
          </a:p>
          <a:p>
            <a:pPr algn="just"/>
            <a:r>
              <a:rPr lang="ru-RU" sz="2400" dirty="0" smtClean="0">
                <a:ln>
                  <a:solidFill>
                    <a:srgbClr val="0070C0"/>
                  </a:solidFill>
                </a:ln>
                <a:latin typeface="Gabriola" pitchFamily="82" charset="0"/>
              </a:rPr>
              <a:t>И уверен, к берегам родным</a:t>
            </a:r>
          </a:p>
          <a:p>
            <a:r>
              <a:rPr lang="ru-RU" sz="2400" dirty="0" smtClean="0">
                <a:latin typeface="Gabriola" pitchFamily="82" charset="0"/>
              </a:rPr>
              <a:t> </a:t>
            </a:r>
            <a:endParaRPr lang="ru-RU" sz="2400" dirty="0">
              <a:latin typeface="Gabriola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1.nnm.me/d/2/d/c/3/65b061e1b577ac746aa7c1a8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036496" cy="644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88024" y="4908102"/>
            <a:ext cx="4464496" cy="194989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468000" rIns="0" bIns="0" rtlCol="0" anchor="b" anchorCtr="1">
            <a:spAutoFit/>
          </a:bodyPr>
          <a:lstStyle/>
          <a:p>
            <a:r>
              <a:rPr lang="ru-RU" sz="2400" dirty="0" smtClean="0">
                <a:ln>
                  <a:solidFill>
                    <a:srgbClr val="0070C0"/>
                  </a:solidFill>
                </a:ln>
                <a:latin typeface="Gabriola" pitchFamily="82" charset="0"/>
                <a:cs typeface="Andalus" pitchFamily="18" charset="-78"/>
              </a:rPr>
              <a:t>Будет тяга непреодолимой,</a:t>
            </a:r>
          </a:p>
          <a:p>
            <a:r>
              <a:rPr lang="ru-RU" sz="2400" dirty="0" smtClean="0">
                <a:ln>
                  <a:solidFill>
                    <a:srgbClr val="0070C0"/>
                  </a:solidFill>
                </a:ln>
                <a:latin typeface="Gabriola" pitchFamily="82" charset="0"/>
                <a:cs typeface="Andalus" pitchFamily="18" charset="-78"/>
              </a:rPr>
              <a:t>Хоть откуда, но вернусь я к ним.</a:t>
            </a:r>
          </a:p>
          <a:p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/>
            </a:r>
            <a:b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</a:b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820025" cy="6524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16016" y="-39215"/>
            <a:ext cx="3888432" cy="197485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540000" tIns="396000" rIns="540000" bIns="432000" rtlCol="0" anchor="ctr" anchorCtr="0">
            <a:spAutoFit/>
          </a:bodyPr>
          <a:lstStyle/>
          <a:p>
            <a:r>
              <a:rPr lang="ru-RU" sz="2800" dirty="0" smtClean="0">
                <a:ln>
                  <a:solidFill>
                    <a:srgbClr val="0070C0"/>
                  </a:solidFill>
                </a:ln>
                <a:latin typeface="Gabriola" pitchFamily="82" charset="0"/>
              </a:rPr>
              <a:t>Все вокруг свое, родное: </a:t>
            </a:r>
            <a:br>
              <a:rPr lang="ru-RU" sz="2800" dirty="0" smtClean="0">
                <a:ln>
                  <a:solidFill>
                    <a:srgbClr val="0070C0"/>
                  </a:solidFill>
                </a:ln>
                <a:latin typeface="Gabriola" pitchFamily="82" charset="0"/>
              </a:rPr>
            </a:br>
            <a:r>
              <a:rPr lang="ru-RU" sz="2800" dirty="0" smtClean="0">
                <a:ln>
                  <a:solidFill>
                    <a:srgbClr val="0070C0"/>
                  </a:solidFill>
                </a:ln>
                <a:latin typeface="Gabriola" pitchFamily="82" charset="0"/>
              </a:rPr>
              <a:t>Горы, степи и леса,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Обои Khovsgol Nuur Lake, Mongolia фото 1920x1080 , заставки Khovsgol Nuur Lake, Mongolia фон, широкоформатные картинки Khovsg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9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4992195"/>
            <a:ext cx="3600400" cy="186580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540000" tIns="432000" rIns="0" bIns="288000" rtlCol="0">
            <a:sp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Gabriola" pitchFamily="82" charset="0"/>
              </a:rPr>
              <a:t>Рек сверканье голубое, </a:t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latin typeface="Gabriola" pitchFamily="82" charset="0"/>
              </a:rPr>
            </a:b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Gabriola" pitchFamily="82" charset="0"/>
              </a:rPr>
              <a:t>Голубые небеса.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Guest Service&quot;- экскурсии в Н Новгороде - Шарм эль Шейх" id="2" name="Рисунок 1"/>
          <p:cNvPicPr/>
          <p:nvPr/>
        </p:nvPicPr>
        <p:blipFill>
          <a:blip cstate="print" r:embed="rId2"/>
          <a:srcRect b="10" r="9"/>
          <a:stretch>
            <a:fillRect/>
          </a:stretch>
        </p:blipFill>
        <p:spPr bwMode="auto">
          <a:xfrm>
            <a:off x="323528" y="116632"/>
            <a:ext cx="8712968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35488" y="0"/>
            <a:ext cx="4608512" cy="2126082"/>
          </a:xfrm>
          <a:prstGeom prst="rect">
            <a:avLst/>
          </a:prstGeom>
          <a:effectLst>
            <a:outerShdw blurRad="40000" dir="5400000" dist="2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0" bIns="252000" lIns="468000" rIns="144000" rtlCol="0" tIns="360000" wrap="square">
            <a:spAutoFit/>
          </a:bodyPr>
          <a:lstStyle/>
          <a:p>
            <a:r>
              <a:rPr dirty="0" lang="ru-RU" smtClean="0" sz="2000">
                <a:ln>
                  <a:solidFill>
                    <a:schemeClr val="accent2">
                      <a:lumMod val="50000"/>
                    </a:schemeClr>
                  </a:solidFill>
                </a:ln>
                <a:latin charset="0" pitchFamily="82" typeface="Gabriola"/>
              </a:rPr>
              <a:t>Есть на Волге реке средь красивых полей</a:t>
            </a:r>
          </a:p>
          <a:p>
            <a:r>
              <a:rPr dirty="0" lang="ru-RU" smtClean="0" sz="2000">
                <a:ln>
                  <a:solidFill>
                    <a:schemeClr val="accent2">
                      <a:lumMod val="50000"/>
                    </a:schemeClr>
                  </a:solidFill>
                </a:ln>
                <a:latin charset="0" pitchFamily="82" typeface="Gabriola"/>
              </a:rPr>
              <a:t>Городок небольшой, тот, что сердцу милей.</a:t>
            </a:r>
          </a:p>
          <a:p>
            <a:r>
              <a:rPr dirty="0" lang="ru-RU" smtClean="0" sz="2000">
                <a:ln>
                  <a:solidFill>
                    <a:schemeClr val="accent2">
                      <a:lumMod val="50000"/>
                    </a:schemeClr>
                  </a:solidFill>
                </a:ln>
                <a:latin charset="0" pitchFamily="82" typeface="Gabriola"/>
              </a:rPr>
              <a:t>Он в России у все на устах – Городец,</a:t>
            </a:r>
          </a:p>
          <a:p>
            <a:r>
              <a:rPr dirty="0" lang="ru-RU" smtClean="0" sz="2000">
                <a:ln>
                  <a:solidFill>
                    <a:schemeClr val="accent2">
                      <a:lumMod val="50000"/>
                    </a:schemeClr>
                  </a:solidFill>
                </a:ln>
                <a:latin charset="0" pitchFamily="82" typeface="Gabriola"/>
              </a:rPr>
              <a:t>Покорил мастерством своим много сердец.</a:t>
            </a:r>
          </a:p>
          <a:p>
            <a:endParaRPr dirty="0" lang="ru-RU"/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00600"/>
            <a:ext cx="6739136" cy="1796752"/>
          </a:xfrm>
        </p:spPr>
        <p:txBody>
          <a:bodyPr/>
          <a:lstStyle/>
          <a:p>
            <a:r>
              <a:rPr dirty="0" lang="ru-RU" smtClean="0" sz="6000">
                <a:solidFill>
                  <a:srgbClr val="FF0000"/>
                </a:solidFill>
                <a:latin charset="-52" pitchFamily="82" typeface="a_RussDecor"/>
              </a:rPr>
              <a:t/>
            </a:r>
            <a:br>
              <a:rPr dirty="0" lang="ru-RU" smtClean="0" sz="6000">
                <a:solidFill>
                  <a:srgbClr val="FF0000"/>
                </a:solidFill>
                <a:latin charset="-52" pitchFamily="82" typeface="a_RussDecor"/>
              </a:rPr>
            </a:br>
            <a:r>
              <a:rPr dirty="0" lang="ru-RU" smtClean="0" sz="6000">
                <a:solidFill>
                  <a:srgbClr val="FF0000"/>
                </a:solidFill>
                <a:latin charset="-52" pitchFamily="82" typeface="a_RussDecor"/>
              </a:rPr>
              <a:t>    Городец</a:t>
            </a:r>
            <a:endParaRPr dirty="0" lang="ru-RU" sz="6000">
              <a:solidFill>
                <a:srgbClr val="FF0000"/>
              </a:solidFill>
              <a:latin charset="-52" pitchFamily="82" typeface="a_RussDecor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2" sz="half" type="body"/>
          </p:nvPr>
        </p:nvSpPr>
        <p:spPr/>
        <p:txBody>
          <a:bodyPr>
            <a:scene3d>
              <a:camera prst="orthographicFront">
                <a:rot lat="0" lon="0" rev="0"/>
              </a:camera>
              <a:lightRig dir="t" rig="glow">
                <a:rot lat="0" lon="0" rev="3600000"/>
              </a:lightRig>
            </a:scene3d>
            <a:sp3d prstMaterial="softEdge">
              <a:bevelT h="16510" w="292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endParaRPr b="1" dirty="0" lang="ru-RU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algn="tl" blurRad="88000" dir="5040000" dist="50800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Picture 2"/>
          <p:cNvPicPr>
            <a:picLocks noChangeArrowheads="1" noChangeAspect="1" noGrp="1"/>
          </p:cNvPicPr>
          <p:nvPr>
            <p:ph idx="1" type="pic"/>
          </p:nvPr>
        </p:nvPicPr>
        <p:blipFill>
          <a:blip cstate="print" r:embed="rId2"/>
          <a:stretch>
            <a:fillRect/>
          </a:stretch>
        </p:blipFill>
        <p:spPr bwMode="auto">
          <a:xfrm>
            <a:off x="467544" y="260648"/>
            <a:ext cx="6793896" cy="5461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Фото набережной город Городец" id="7" name="Picture 6"/>
          <p:cNvPicPr>
            <a:picLocks noChangeArrowheads="1" noChangeAspect="1"/>
          </p:cNvPicPr>
          <p:nvPr/>
        </p:nvPicPr>
        <p:blipFill>
          <a:blip cstate="print" r:embed="rId3"/>
          <a:srcRect b="39"/>
          <a:stretch>
            <a:fillRect/>
          </a:stretch>
        </p:blipFill>
        <p:spPr bwMode="auto">
          <a:xfrm>
            <a:off x="5436096" y="4265712"/>
            <a:ext cx="336997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9" name="Picture 7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 rot="16200000">
            <a:off x="6328924" y="1672076"/>
            <a:ext cx="361494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251520" y="692696"/>
            <a:ext cx="856895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0"/>
            <a:ext cx="3456384" cy="2380543"/>
          </a:xfrm>
          <a:prstGeom prst="rect">
            <a:avLst/>
          </a:prstGeom>
          <a:effectLst>
            <a:outerShdw blurRad="40000" dir="5400000" dist="2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bIns="324000" lIns="540000" rIns="540000" rtlCol="0" tIns="504000" wrap="square">
            <a:spAutoFit/>
          </a:bodyPr>
          <a:lstStyle/>
          <a:p>
            <a:r>
              <a:rPr dirty="0" lang="ru-RU" smtClean="0" sz="2000">
                <a:ln>
                  <a:solidFill>
                    <a:srgbClr val="0070C0"/>
                  </a:solidFill>
                </a:ln>
                <a:latin charset="0" pitchFamily="82" typeface="Gabriola"/>
              </a:rPr>
              <a:t>В Городце мы проживаем</a:t>
            </a:r>
          </a:p>
          <a:p>
            <a:r>
              <a:rPr dirty="0" lang="ru-RU" smtClean="0" sz="2000">
                <a:ln>
                  <a:solidFill>
                    <a:srgbClr val="0070C0"/>
                  </a:solidFill>
                </a:ln>
                <a:latin charset="0" pitchFamily="82" typeface="Gabriola"/>
              </a:rPr>
              <a:t>Рассказать о нем желаем.</a:t>
            </a:r>
          </a:p>
          <a:p>
            <a:r>
              <a:rPr dirty="0" lang="ru-RU" smtClean="0" sz="2000">
                <a:ln>
                  <a:solidFill>
                    <a:srgbClr val="0070C0"/>
                  </a:solidFill>
                </a:ln>
                <a:latin charset="0" pitchFamily="82" typeface="Gabriola"/>
              </a:rPr>
              <a:t>Он в России всем знаком,</a:t>
            </a:r>
          </a:p>
          <a:p>
            <a:r>
              <a:rPr dirty="0" lang="ru-RU" smtClean="0" sz="2000">
                <a:ln>
                  <a:solidFill>
                    <a:srgbClr val="0070C0"/>
                  </a:solidFill>
                </a:ln>
                <a:latin charset="0" pitchFamily="82" typeface="Gabriola"/>
              </a:rPr>
              <a:t>Там родной наш отчий дом.</a:t>
            </a:r>
          </a:p>
          <a:p>
            <a:endParaRPr dirty="0" lang="ru-RU"/>
          </a:p>
        </p:txBody>
      </p:sp>
      <p:sp>
        <p:nvSpPr>
          <p:cNvPr id="5" name="TextBox 4"/>
          <p:cNvSpPr txBox="1"/>
          <p:nvPr/>
        </p:nvSpPr>
        <p:spPr>
          <a:xfrm>
            <a:off x="403920" y="152400"/>
            <a:ext cx="3456384" cy="2380543"/>
          </a:xfrm>
          <a:prstGeom prst="rect">
            <a:avLst/>
          </a:prstGeom>
          <a:effectLst>
            <a:outerShdw blurRad="40000" dir="5400000" dist="2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bIns="324000" lIns="540000" rIns="540000" rtlCol="0" tIns="504000" wrap="square">
            <a:spAutoFit/>
          </a:bodyPr>
          <a:lstStyle/>
          <a:p>
            <a:r>
              <a:rPr dirty="0" lang="ru-RU" smtClean="0" sz="2000">
                <a:ln>
                  <a:solidFill>
                    <a:srgbClr val="0070C0"/>
                  </a:solidFill>
                </a:ln>
                <a:latin charset="0" pitchFamily="82" typeface="Gabriola"/>
              </a:rPr>
              <a:t>В Городце мы проживаем</a:t>
            </a:r>
          </a:p>
          <a:p>
            <a:r>
              <a:rPr dirty="0" lang="ru-RU" smtClean="0" sz="2000">
                <a:ln>
                  <a:solidFill>
                    <a:srgbClr val="0070C0"/>
                  </a:solidFill>
                </a:ln>
                <a:latin charset="0" pitchFamily="82" typeface="Gabriola"/>
              </a:rPr>
              <a:t>Рассказать о нем желаем.</a:t>
            </a:r>
          </a:p>
          <a:p>
            <a:r>
              <a:rPr dirty="0" lang="ru-RU" smtClean="0" sz="2000">
                <a:ln>
                  <a:solidFill>
                    <a:srgbClr val="0070C0"/>
                  </a:solidFill>
                </a:ln>
                <a:latin charset="0" pitchFamily="82" typeface="Gabriola"/>
              </a:rPr>
              <a:t>Он в России всем знаком,</a:t>
            </a:r>
          </a:p>
          <a:p>
            <a:r>
              <a:rPr dirty="0" lang="ru-RU" smtClean="0" sz="2000">
                <a:ln>
                  <a:solidFill>
                    <a:srgbClr val="0070C0"/>
                  </a:solidFill>
                </a:ln>
                <a:latin charset="0" pitchFamily="82" typeface="Gabriola"/>
              </a:rPr>
              <a:t>Там родной наш отчий дом.</a:t>
            </a:r>
          </a:p>
          <a:p>
            <a:endParaRPr dirty="0" lang="ru-RU"/>
          </a:p>
        </p:txBody>
      </p:sp>
      <p:pic>
        <p:nvPicPr>
          <p:cNvPr descr="Городецкий узор 8 :: народные фольклорные орнаменты :: для декора, рисования и росписи" id="19458" name="Picture 2"/>
          <p:cNvPicPr>
            <a:picLocks noChangeArrowheads="1" noChangeAspect="1"/>
          </p:cNvPicPr>
          <p:nvPr/>
        </p:nvPicPr>
        <p:blipFill>
          <a:blip cstate="print" r:embed="rId3"/>
          <a:srcRect b="309"/>
          <a:stretch>
            <a:fillRect/>
          </a:stretch>
        </p:blipFill>
        <p:spPr bwMode="auto">
          <a:xfrm>
            <a:off x="2483768" y="5445224"/>
            <a:ext cx="460851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Прял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Прялка</Template>
  <TotalTime>1180</TotalTime>
  <Words>396</Words>
  <Application>Microsoft Office PowerPoint</Application>
  <PresentationFormat>Экран (4:3)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Прялка</vt:lpstr>
      <vt:lpstr>ГОРОДЕЦ –  город просто молодец!</vt:lpstr>
      <vt:lpstr>Слайд 2</vt:lpstr>
      <vt:lpstr>Слайд 3</vt:lpstr>
      <vt:lpstr>Слайд 4</vt:lpstr>
      <vt:lpstr>Слайд 5</vt:lpstr>
      <vt:lpstr>Слайд 6</vt:lpstr>
      <vt:lpstr>Слайд 7</vt:lpstr>
      <vt:lpstr>     Городец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«Городец»  Э.Межелайтис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ГОРОДЕЦКАЯ  РОСПИСЬ</dc:title>
  <dc:creator>1</dc:creator>
  <cp:lastModifiedBy>Надежда</cp:lastModifiedBy>
  <cp:revision>125</cp:revision>
  <dcterms:created xsi:type="dcterms:W3CDTF">2012-12-07T18:45:52Z</dcterms:created>
  <dcterms:modified xsi:type="dcterms:W3CDTF">2015-06-01T10:48:15Z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5859548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