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7" r:id="rId4"/>
    <p:sldId id="259" r:id="rId5"/>
    <p:sldId id="264" r:id="rId6"/>
    <p:sldId id="271" r:id="rId7"/>
    <p:sldId id="272" r:id="rId8"/>
    <p:sldId id="273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0EC5F-90EE-4EED-B1A0-9793F2879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FBEF5-19E9-435B-91D2-AAD484953C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2A8C9-6B33-41FE-8BAE-BBF2D48242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333669-F053-4BC0-B34A-10178DEE7B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AFA35-EFD9-4BD5-AF4A-47588C3404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0D0B6-5488-44A7-93C3-13083F895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847BA-F80F-46BE-B4EC-0F0EC37E84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86623-0D46-4116-9B9D-4E52FC665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B4AFF-3900-48FB-9D63-1536E32B90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E39A6-128C-4FF0-8AC5-8408F1D89E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190A-04F9-43D5-9839-88B786892C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0B5E5-BB75-4370-85F9-D04453A7D8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9000">
              <a:srgbClr val="CC99FF"/>
            </a:gs>
            <a:gs pos="64000">
              <a:srgbClr val="9966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040C26A-98D6-472C-8886-8489BE65613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-5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audio" Target="../media/audio2.wav"/><Relationship Id="rId7" Type="http://schemas.openxmlformats.org/officeDocument/2006/relationships/slide" Target="slide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2.wmf"/><Relationship Id="rId5" Type="http://schemas.openxmlformats.org/officeDocument/2006/relationships/slide" Target="slide4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5243498"/>
            <a:ext cx="6981844" cy="1614502"/>
          </a:xfrm>
        </p:spPr>
        <p:txBody>
          <a:bodyPr/>
          <a:lstStyle/>
          <a:p>
            <a:r>
              <a:rPr lang="ru-RU" sz="2000" dirty="0">
                <a:solidFill>
                  <a:schemeClr val="accent2"/>
                </a:solidFill>
              </a:rPr>
              <a:t>Авторы:</a:t>
            </a:r>
          </a:p>
          <a:p>
            <a:r>
              <a:rPr lang="ru-RU" sz="2000" dirty="0">
                <a:solidFill>
                  <a:schemeClr val="accent2"/>
                </a:solidFill>
              </a:rPr>
              <a:t>Карпина  Даша, Кошелева Алина, </a:t>
            </a:r>
          </a:p>
          <a:p>
            <a:r>
              <a:rPr lang="ru-RU" sz="2000" dirty="0">
                <a:solidFill>
                  <a:schemeClr val="accent2"/>
                </a:solidFill>
              </a:rPr>
              <a:t>Соколова Кристина, </a:t>
            </a:r>
            <a:r>
              <a:rPr lang="ru-RU" sz="2000" dirty="0" err="1">
                <a:solidFill>
                  <a:schemeClr val="accent2"/>
                </a:solidFill>
              </a:rPr>
              <a:t>Северикова</a:t>
            </a:r>
            <a:r>
              <a:rPr lang="ru-RU" sz="2000" dirty="0">
                <a:solidFill>
                  <a:schemeClr val="accent2"/>
                </a:solidFill>
              </a:rPr>
              <a:t> Ира</a:t>
            </a:r>
          </a:p>
          <a:p>
            <a:r>
              <a:rPr lang="ru-RU" sz="2000" dirty="0">
                <a:solidFill>
                  <a:schemeClr val="accent2"/>
                </a:solidFill>
              </a:rPr>
              <a:t>учащиеся 8 «а» класса СОШ № 12</a:t>
            </a:r>
          </a:p>
          <a:p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239000" cy="2743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Влияние  компьютера на зрение</a:t>
            </a:r>
          </a:p>
        </p:txBody>
      </p:sp>
      <p:pic>
        <p:nvPicPr>
          <p:cNvPr id="6" name="Picture 4" descr="bd10847_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643182"/>
            <a:ext cx="2724160" cy="2116565"/>
          </a:xfrm>
          <a:prstGeom prst="rect">
            <a:avLst/>
          </a:prstGeom>
          <a:noFill/>
        </p:spPr>
      </p:pic>
      <p:sp>
        <p:nvSpPr>
          <p:cNvPr id="7" name="Рамка 6"/>
          <p:cNvSpPr/>
          <p:nvPr/>
        </p:nvSpPr>
        <p:spPr bwMode="auto">
          <a:xfrm>
            <a:off x="3428992" y="0"/>
            <a:ext cx="2357454" cy="500042"/>
          </a:xfrm>
          <a:prstGeom prst="fra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-52"/>
              </a:rPr>
              <a:t>Prezentacii.com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Содержание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67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chemeClr val="accent2"/>
                </a:solidFill>
                <a:latin typeface="Arial" charset="0"/>
                <a:cs typeface="Arial" charset="0"/>
                <a:hlinkClick r:id="rId4" action="ppaction://hlinksldjump"/>
              </a:rPr>
              <a:t>О влиянии компьютера на зрение</a:t>
            </a:r>
            <a:endParaRPr lang="ru-RU" sz="2400" b="1">
              <a:solidFill>
                <a:schemeClr val="accent2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cs typeface="Arial" charset="0"/>
                <a:hlinkClick r:id="rId5" action="ppaction://hlinksldjump"/>
              </a:rPr>
              <a:t>Как защитить ваши глаза</a:t>
            </a:r>
            <a:endParaRPr lang="ru-RU" sz="2400" b="1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hlinkClick r:id="rId6" action="ppaction://hlinksldjump"/>
              </a:rPr>
              <a:t>Как снять усталость </a:t>
            </a:r>
            <a:endParaRPr lang="ru-RU" sz="2400" b="1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hlinkClick r:id="rId7" action="ppaction://hlinksldjump"/>
              </a:rPr>
              <a:t>Основные правила</a:t>
            </a:r>
            <a:endParaRPr lang="ru-RU" sz="2400" b="1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hlinkClick r:id="rId8" action="ppaction://hlinksldjump"/>
              </a:rPr>
              <a:t>Упражнения, регулярная тренировка глаз</a:t>
            </a:r>
            <a:endParaRPr lang="ru-RU" sz="2400" b="1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hlinkClick r:id="rId9" action="ppaction://hlinksldjump"/>
              </a:rPr>
              <a:t>Массаж для глаз</a:t>
            </a:r>
            <a:endParaRPr lang="ru-RU" sz="2400" b="1"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>
                <a:latin typeface="Arial" charset="0"/>
                <a:hlinkClick r:id="rId10" action="ppaction://hlinksldjump"/>
              </a:rPr>
              <a:t>Препараты</a:t>
            </a:r>
            <a:endParaRPr lang="ru-RU" sz="2400" b="1">
              <a:latin typeface="Arial" charset="0"/>
            </a:endParaRPr>
          </a:p>
        </p:txBody>
      </p:sp>
      <p:sp>
        <p:nvSpPr>
          <p:cNvPr id="410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629400"/>
            <a:ext cx="762000" cy="228600"/>
          </a:xfrm>
          <a:prstGeom prst="actionButtonForwardNex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629400"/>
            <a:ext cx="762000" cy="228600"/>
          </a:xfrm>
          <a:prstGeom prst="actionButtonForwardNex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105" name="Picture 9" descr="bs01180_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" y="4114800"/>
            <a:ext cx="3124200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590800"/>
            <a:ext cx="87630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z="2000"/>
              <a:t>	</a:t>
            </a:r>
            <a:r>
              <a:rPr lang="ru-RU" sz="2400"/>
              <a:t>Согласно статистике, во всем мире каждый третий плохо видит. Если у вас </a:t>
            </a:r>
            <a:r>
              <a:rPr lang="ru-RU" sz="2400" b="1"/>
              <a:t>проблемы со зрением</a:t>
            </a:r>
            <a:r>
              <a:rPr lang="ru-RU" sz="2400"/>
              <a:t> (</a:t>
            </a:r>
            <a:r>
              <a:rPr lang="ru-RU" sz="2400" b="1"/>
              <a:t>близорукость</a:t>
            </a:r>
            <a:r>
              <a:rPr lang="ru-RU" sz="2400"/>
              <a:t> или </a:t>
            </a:r>
            <a:r>
              <a:rPr lang="ru-RU" sz="2400" b="1"/>
              <a:t>дальнозоркость</a:t>
            </a:r>
            <a:r>
              <a:rPr lang="ru-RU" sz="2400"/>
              <a:t>, </a:t>
            </a:r>
            <a:r>
              <a:rPr lang="ru-RU" sz="2400" b="1"/>
              <a:t>косоглазие</a:t>
            </a:r>
            <a:r>
              <a:rPr lang="ru-RU" sz="2400"/>
              <a:t> или </a:t>
            </a:r>
            <a:r>
              <a:rPr lang="ru-RU" sz="2400" b="1"/>
              <a:t>астигматизм</a:t>
            </a:r>
            <a:r>
              <a:rPr lang="ru-RU" sz="2400"/>
              <a:t>) и вы не хотите с этим мириться, знайте - </a:t>
            </a:r>
            <a:r>
              <a:rPr lang="ru-RU" sz="2400" b="1"/>
              <a:t>все в ваших руках</a:t>
            </a:r>
            <a:r>
              <a:rPr lang="ru-RU" sz="2400"/>
              <a:t>. Но учтите: зрение нарушалось медленно, и восстанавливаться оно будет медленно. Мы говорим не о хирургической, лазерной или контактной коррекции, а о </a:t>
            </a:r>
            <a:r>
              <a:rPr lang="ru-RU" sz="2400" b="1"/>
              <a:t>восстановлении</a:t>
            </a:r>
            <a:r>
              <a:rPr lang="ru-RU" sz="2400"/>
              <a:t> вашего собственного нормального </a:t>
            </a:r>
            <a:r>
              <a:rPr lang="ru-RU" sz="2400" b="1"/>
              <a:t>зрения естественным путем</a:t>
            </a:r>
            <a:r>
              <a:rPr lang="ru-RU" sz="2400"/>
              <a:t>. Чтобы испортить зрение, вы трудились не один год. Именно вы, а не доктор должны упорно работать для его исправления. Здоровье надо заслужить. </a:t>
            </a:r>
          </a:p>
        </p:txBody>
      </p:sp>
      <p:sp>
        <p:nvSpPr>
          <p:cNvPr id="15363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62000" y="609600"/>
            <a:ext cx="6096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Проблемы со зрением</a:t>
            </a:r>
          </a:p>
        </p:txBody>
      </p:sp>
      <p:pic>
        <p:nvPicPr>
          <p:cNvPr id="15364" name="Picture 4" descr="bd10847_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441325"/>
            <a:ext cx="1295400" cy="100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ru-RU" sz="3600">
                <a:solidFill>
                  <a:schemeClr val="accent2"/>
                </a:solidFill>
                <a:hlinkClick r:id="rId3" action="ppaction://hlinksldjump"/>
              </a:rPr>
              <a:t>Компьютерный зрительный синдром</a:t>
            </a:r>
            <a:endParaRPr lang="ru-RU" sz="360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15400" cy="57150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000"/>
              <a:t>	</a:t>
            </a:r>
            <a:r>
              <a:rPr lang="ru-RU" sz="2400"/>
              <a:t>	Зрительная система человека плохо приспособлена к рассматриванию изображения на экране монитора. Ввести или прочитать текст, нарисовать или изучить детали чертежа - огромная нагрузка на глаза, ведь изображение на экране дисплея складывается не из непрерывных линий, как на бумаге, а из отдельных точек, к тому же светящихся и мерцающих.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/>
              <a:t>	Вредит зрению некачественное программное обеспечение. Неудачный подбор цвета, шрифтов, компоновки окон в программах плохо сказываются на зрении. Вносит свой вклад и неудачное расположение монитора, неправильная организация рабочего места.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ru-RU" sz="2400"/>
              <a:t>	Работа на компьютере перегружает наши глаза. Если монитор невысокого качества и интерфейс используемых программ неудачный, то у пользователя ухудшается зрение, глаза начинают слезиться, появляется головная боль, утомление, двоение изображения... Это явление получило название "компьютерный зрительный синдром".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-1181100"/>
            <a:ext cx="9144000" cy="922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 eaLnBrk="0" hangingPunct="0"/>
            <a:endParaRPr lang="ru-RU" sz="2400" b="0"/>
          </a:p>
        </p:txBody>
      </p:sp>
      <p:sp>
        <p:nvSpPr>
          <p:cNvPr id="6150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629400"/>
            <a:ext cx="762000" cy="228600"/>
          </a:xfrm>
          <a:prstGeom prst="actionButtonForwardNex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772400" cy="1143000"/>
          </a:xfrm>
        </p:spPr>
        <p:txBody>
          <a:bodyPr/>
          <a:lstStyle/>
          <a:p>
            <a:r>
              <a:rPr lang="ru-RU" sz="3600" b="1">
                <a:solidFill>
                  <a:schemeClr val="accent2"/>
                </a:solidFill>
                <a:latin typeface="Arial" charset="0"/>
                <a:cs typeface="Arial" charset="0"/>
                <a:hlinkClick r:id="rId3" action="ppaction://hlinksldjump"/>
              </a:rPr>
              <a:t>Упражнения, </a:t>
            </a:r>
            <a:r>
              <a:rPr lang="ru-RU" sz="3600" b="1">
                <a:solidFill>
                  <a:schemeClr val="accent2"/>
                </a:solidFill>
                <a:latin typeface="Arial" charset="0"/>
                <a:hlinkClick r:id="rId3" action="ppaction://hlinksldjump"/>
              </a:rPr>
              <a:t/>
            </a:r>
            <a:br>
              <a:rPr lang="ru-RU" sz="3600" b="1">
                <a:solidFill>
                  <a:schemeClr val="accent2"/>
                </a:solidFill>
                <a:latin typeface="Arial" charset="0"/>
                <a:hlinkClick r:id="rId3" action="ppaction://hlinksldjump"/>
              </a:rPr>
            </a:br>
            <a:r>
              <a:rPr lang="ru-RU" sz="3600" b="1">
                <a:solidFill>
                  <a:schemeClr val="accent2"/>
                </a:solidFill>
                <a:latin typeface="Arial" charset="0"/>
                <a:cs typeface="Arial" charset="0"/>
                <a:hlinkClick r:id="rId3" action="ppaction://hlinksldjump"/>
              </a:rPr>
              <a:t>регулярная тренировка глаз </a:t>
            </a:r>
            <a:endParaRPr lang="ru-RU" sz="3600" b="1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15400" cy="5257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2000"/>
              <a:t>	</a:t>
            </a:r>
            <a:r>
              <a:rPr lang="ru-RU" sz="2400"/>
              <a:t>Очень важны для сохранения и улучшения зрения, профилактики близорукости и других заболеваний глаз. Чтобы понять, как лучше тренировать зрение, давайте вспомним, как устроены наши глаза. Чтобы снять напряжение в глазах, неизбежноe при работе за компьютером, необходимо: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каждые 1-2 часа переключать зрение: смотрите вдаль 5-10 минут 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закрыть глаза для отдыха на 1-2 минуты 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проделать 4-5 простых упражнений, вовлекающих в работу большие группы мышц. </a:t>
            </a:r>
          </a:p>
          <a:p>
            <a:pPr algn="just">
              <a:lnSpc>
                <a:spcPct val="90000"/>
              </a:lnSpc>
            </a:pPr>
            <a:r>
              <a:rPr lang="ru-RU" sz="2400"/>
              <a:t>Выполняйте упражнения для мышц глаз, шеи, спины, плечевого пояса. Для детей рекомендации те же, но перерывы нужно делать чаще и продолжительнее: детям 12-14 лет каждые 45 минут, а в 15-17 лет - каждый час, перерыв должен длиться не менее 15 минут. </a:t>
            </a:r>
          </a:p>
        </p:txBody>
      </p:sp>
      <p:sp>
        <p:nvSpPr>
          <p:cNvPr id="12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2000" y="6629400"/>
            <a:ext cx="762000" cy="228600"/>
          </a:xfrm>
          <a:prstGeom prst="actionButtonForwardNex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2294" name="Picture 6" descr="bd0696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563" y="76200"/>
            <a:ext cx="1392237" cy="16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458200" cy="2362200"/>
          </a:xfrm>
        </p:spPr>
        <p:txBody>
          <a:bodyPr/>
          <a:lstStyle/>
          <a:p>
            <a:pPr algn="just"/>
            <a:r>
              <a:rPr lang="ru-RU" sz="2800" b="1"/>
              <a:t>Снять усталость</a:t>
            </a:r>
            <a:r>
              <a:rPr lang="ru-RU" sz="2800"/>
              <a:t> помогают компрессы, промывания глаз черным и зеленым чаем, теплые примочки на закрытые глаза из отвара ромашки. </a:t>
            </a:r>
          </a:p>
          <a:p>
            <a:pPr algn="just"/>
            <a:r>
              <a:rPr lang="ru-RU" sz="2800"/>
              <a:t>Нужно беречь глаза от ультрафиолетового воздействия солнечных лучей. </a:t>
            </a:r>
          </a:p>
          <a:p>
            <a:endParaRPr lang="ru-RU" sz="2800"/>
          </a:p>
        </p:txBody>
      </p:sp>
      <p:sp>
        <p:nvSpPr>
          <p:cNvPr id="19459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553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Как снять усталость</a:t>
            </a:r>
          </a:p>
        </p:txBody>
      </p:sp>
      <p:pic>
        <p:nvPicPr>
          <p:cNvPr id="19460" name="Picture 4" descr="bd0003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800600"/>
            <a:ext cx="1531938" cy="1600200"/>
          </a:xfrm>
          <a:prstGeom prst="rect">
            <a:avLst/>
          </a:prstGeom>
          <a:noFill/>
        </p:spPr>
      </p:pic>
      <p:pic>
        <p:nvPicPr>
          <p:cNvPr id="19461" name="Picture 5" descr="na00867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657600"/>
            <a:ext cx="2446338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сок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76200"/>
            <a:ext cx="1403350" cy="1752600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0066CC"/>
                </a:solidFill>
              </a:rPr>
              <a:t>Комфортное  рабочее место</a:t>
            </a:r>
            <a:r>
              <a:rPr lang="ru-RU" sz="2400"/>
              <a:t>.</a:t>
            </a:r>
            <a:br>
              <a:rPr lang="ru-RU" sz="2400"/>
            </a:br>
            <a:r>
              <a:rPr lang="ru-RU" sz="2400"/>
              <a:t>Оно должно быть достаточно освещено, световое поле равномерно распределено по всей площади рабочего пространства, лучи света не должны попадать прямо в глаза. Укомплектуйте компьютер хорошим монитором, правильно его настройте, используйте качественные программы.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33CC"/>
                </a:solidFill>
              </a:rPr>
              <a:t>Специальное питание для глаз</a:t>
            </a:r>
            <a:r>
              <a:rPr lang="ru-RU" sz="2800">
                <a:solidFill>
                  <a:srgbClr val="FF66CC"/>
                </a:solidFill>
              </a:rPr>
              <a:t>.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Людям с ослабленным зрением нужно употреблять продукты, укрепляющие сосуды сетчатки глаза: чернику, черную смородину, морковь. В рационе близоруких должна присутствовать печень трески, зелень: петрушка, салат, укроп, зеленый лук. При дистрофии сетчатки помогает шиповник (настой, отвар), клюква. </a:t>
            </a:r>
          </a:p>
        </p:txBody>
      </p:sp>
      <p:sp>
        <p:nvSpPr>
          <p:cNvPr id="20483" name="WordArt 3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6858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Основные правила гигиены зрения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4724400" cy="4648200"/>
          </a:xfrm>
        </p:spPr>
        <p:txBody>
          <a:bodyPr/>
          <a:lstStyle/>
          <a:p>
            <a:r>
              <a:rPr lang="ru-RU" sz="2400"/>
              <a:t>Какие препараты способны улучшить зрение.</a:t>
            </a:r>
            <a:br>
              <a:rPr lang="ru-RU" sz="2400"/>
            </a:br>
            <a:r>
              <a:rPr lang="ru-RU" sz="2400"/>
              <a:t>Полезны для глаз витамины (особенно комплексные поливитамины, в которых витамины сочетаются с микроэлементами: цинком, кальцием), все препараты на основе черники. При заболеваниях глаз стоит раз в год принимать курс рыбьего жира. </a:t>
            </a:r>
          </a:p>
        </p:txBody>
      </p:sp>
      <p:sp>
        <p:nvSpPr>
          <p:cNvPr id="21507" name="WordArt 3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5000" y="457200"/>
            <a:ext cx="4419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Препараты</a:t>
            </a:r>
          </a:p>
        </p:txBody>
      </p:sp>
      <p:pic>
        <p:nvPicPr>
          <p:cNvPr id="21508" name="Picture 4" descr="bd080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60675"/>
            <a:ext cx="4114800" cy="399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accent2"/>
                </a:solidFill>
                <a:latin typeface="Arial" charset="0"/>
                <a:cs typeface="Arial" charset="0"/>
              </a:rPr>
              <a:t>Массаж глаз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2057400"/>
            <a:ext cx="5334000" cy="4495800"/>
          </a:xfrm>
        </p:spPr>
        <p:txBody>
          <a:bodyPr/>
          <a:lstStyle/>
          <a:p>
            <a:pPr marL="457200" indent="-457200" algn="just">
              <a:buFontTx/>
              <a:buNone/>
            </a:pPr>
            <a:r>
              <a:rPr lang="ru-RU" sz="2400"/>
              <a:t>	Хорошее влияние на циркуляцию крови и на нервы оказывает поглаживание закрытых глаз, вибрация, нажим, массаж ладонью и легкое разминание. Наиболее распространен прием массажа двумя пальцами - указательным и средним - в виде восьмиобразного движения. По нижнему краю глаза движение к носу, по верхнему краю глаза - над бровями. Такое движение повторяется 8-16 раз. </a:t>
            </a:r>
          </a:p>
        </p:txBody>
      </p:sp>
      <p:sp>
        <p:nvSpPr>
          <p:cNvPr id="13321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533400" cy="381000"/>
          </a:xfrm>
          <a:prstGeom prst="actionButtonHome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324" name="Picture 12" descr="in00387_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86400" y="2209800"/>
            <a:ext cx="3657600" cy="33655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109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Times New Roman</vt:lpstr>
      <vt:lpstr>Arial</vt:lpstr>
      <vt:lpstr>Оформление по умолчанию</vt:lpstr>
      <vt:lpstr>Слайд 1</vt:lpstr>
      <vt:lpstr>Содержание</vt:lpstr>
      <vt:lpstr>Слайд 3</vt:lpstr>
      <vt:lpstr>Компьютерный зрительный синдром</vt:lpstr>
      <vt:lpstr>Упражнения,  регулярная тренировка глаз </vt:lpstr>
      <vt:lpstr>Слайд 6</vt:lpstr>
      <vt:lpstr>Слайд 7</vt:lpstr>
      <vt:lpstr>Слайд 8</vt:lpstr>
      <vt:lpstr>Массаж глаз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и зрение</dc:title>
  <cp:lastModifiedBy>Admin</cp:lastModifiedBy>
  <cp:revision>20</cp:revision>
  <dcterms:created xsi:type="dcterms:W3CDTF">2005-03-02T06:53:57Z</dcterms:created>
  <dcterms:modified xsi:type="dcterms:W3CDTF">2012-05-08T19:20:39Z</dcterms:modified>
</cp:coreProperties>
</file>