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gif" Extension="gif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0" r:id="rId2"/>
    <p:sldId id="260" r:id="rId3"/>
    <p:sldId id="258" r:id="rId4"/>
    <p:sldId id="257" r:id="rId5"/>
    <p:sldId id="256" r:id="rId6"/>
    <p:sldId id="262" r:id="rId7"/>
    <p:sldId id="261" r:id="rId8"/>
    <p:sldId id="265" r:id="rId9"/>
    <p:sldId id="266" r:id="rId10"/>
    <p:sldId id="269" r:id="rId11"/>
    <p:sldId id="273" r:id="rId12"/>
    <p:sldId id="263" r:id="rId13"/>
    <p:sldId id="274" r:id="rId14"/>
    <p:sldId id="275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slide11.xml" Type="http://schemas.openxmlformats.org/officeDocument/2006/relationships/slide"/><Relationship Id="rId1" Target="../slideLayouts/slideLayout7.xml" Type="http://schemas.openxmlformats.org/officeDocument/2006/relationships/slideLayout"/><Relationship Id="rId4" Target="slide9.xml" Type="http://schemas.openxmlformats.org/officeDocument/2006/relationships/slide"/></Relationships>
</file>

<file path=ppt/slides/_rels/slide11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slide10.xml" Type="http://schemas.openxmlformats.org/officeDocument/2006/relationships/slid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23.pn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24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 ?><Relationships xmlns="http://schemas.openxmlformats.org/package/2006/relationships"><Relationship Id="rId3" Target="slide13.xml" Type="http://schemas.openxmlformats.org/officeDocument/2006/relationships/slide"/><Relationship Id="rId2" Target="../media/image2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53.fastpic.ru/big/2013/0329/23/3bd8d9e088b1e9a95c805ad740bd5823.gif" TargetMode="External"/><Relationship Id="rId3" Type="http://schemas.openxmlformats.org/officeDocument/2006/relationships/hyperlink" Target="http://www.darii.ru/uplfile/widgets/_vozle_doski.png" TargetMode="External"/><Relationship Id="rId7" Type="http://schemas.openxmlformats.org/officeDocument/2006/relationships/hyperlink" Target="http://stat15.privet.ru/lr/09013646d8f73d084bc9b9dd41cbf425" TargetMode="External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foglaz.ru/wp-content/uploads/1443510340_4dfdf67eb32d.jpg" TargetMode="External"/><Relationship Id="rId5" Type="http://schemas.openxmlformats.org/officeDocument/2006/relationships/hyperlink" Target="https://plastic-club.ru/forum/Smileys/default/jemocii_135.gif" TargetMode="External"/><Relationship Id="rId4" Type="http://schemas.openxmlformats.org/officeDocument/2006/relationships/hyperlink" Target="http://flatik.ru/flax/567/566589/566589_html_688641de.jp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<Relationships xmlns="http://schemas.openxmlformats.org/package/2006/relationships"><Relationship Id="rId8" Target="../media/image11.png" Type="http://schemas.openxmlformats.org/officeDocument/2006/relationships/image"/><Relationship Id="rId3" Target="../media/image6.jpeg" Type="http://schemas.openxmlformats.org/officeDocument/2006/relationships/image"/><Relationship Id="rId7" Target="../media/image10.pn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9.png" Type="http://schemas.openxmlformats.org/officeDocument/2006/relationships/image"/><Relationship Id="rId5" Target="../media/image8.pn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3" Target="../media/image13.gif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4.gif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slide10.xml" Type="http://schemas.openxmlformats.org/officeDocument/2006/relationships/slide"/><Relationship Id="rId2" Target="../media/image1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752" y="116632"/>
            <a:ext cx="9002089" cy="6624737"/>
            <a:chOff x="-2675675" y="278770"/>
            <a:chExt cx="9201764" cy="7094791"/>
          </a:xfrm>
        </p:grpSpPr>
        <p:pic>
          <p:nvPicPr>
            <p:cNvPr id="3" name="Picture 6" descr="http://flatik.ru/flax/567/566589/566589_html_688641d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00" b="995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524" y="3807521"/>
              <a:ext cx="5349061" cy="3566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25" b="99351" l="0" r="9969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675675" y="278770"/>
              <a:ext cx="9201764" cy="6855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3046392" y="1052736"/>
            <a:ext cx="49099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Высказывание.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Логическая величина.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4046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26064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</a:rPr>
              <a:t>Тема урока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908720"/>
            <a:ext cx="359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50143" y="262820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5 класс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036496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61653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Рис.120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6876256" y="6147522"/>
            <a:ext cx="2088232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hlinkClick r:id="rId4" action="ppaction://hlinksldjump"/>
              </a:rPr>
              <a:t>Задание 81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1800" y="6165304"/>
            <a:ext cx="2088232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hlinkClick r:id="rId2" action="ppaction://hlinksldjump"/>
              </a:rPr>
              <a:t>Задание 82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367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28983"/>
            <a:ext cx="8928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225" indent="-1800225"/>
            <a:r>
              <a:rPr lang="ru-RU" sz="2000" dirty="0" smtClean="0"/>
              <a:t>		Какой король правит сейчас </a:t>
            </a:r>
            <a:r>
              <a:rPr lang="ru-RU" sz="2000" dirty="0" err="1" smtClean="0"/>
              <a:t>Труфляндией</a:t>
            </a:r>
            <a:r>
              <a:rPr lang="ru-RU" sz="2000" dirty="0" smtClean="0"/>
              <a:t> правдивый или лживый?</a:t>
            </a:r>
          </a:p>
          <a:p>
            <a:r>
              <a:rPr lang="ru-RU" sz="2000" dirty="0" smtClean="0"/>
              <a:t>Чтобы ответить на этот вопрос, определите, кто из человечков на рисунке 121 правдивый, а кто - лживый житель </a:t>
            </a:r>
            <a:r>
              <a:rPr lang="ru-RU" sz="2000" dirty="0" err="1" smtClean="0"/>
              <a:t>Труфляндии</a:t>
            </a:r>
            <a:r>
              <a:rPr lang="ru-RU" sz="2000" dirty="0"/>
              <a:t> </a:t>
            </a:r>
            <a:r>
              <a:rPr lang="ru-RU" sz="2000" dirty="0" smtClean="0"/>
              <a:t>(Используйте </a:t>
            </a:r>
            <a:r>
              <a:rPr lang="ru-RU" sz="2000" dirty="0" smtClean="0">
                <a:hlinkClick r:id="rId2" action="ppaction://hlinksldjump"/>
              </a:rPr>
              <a:t>рисунок 120</a:t>
            </a:r>
            <a:r>
              <a:rPr lang="ru-RU" sz="2000" dirty="0" smtClean="0"/>
              <a:t>, учтите, что все высказывания правдивого жителя истинны, а среди высказываний лжеца нет ни одного истинного). Нарисуйте на майке правдивого жителя единицу, а на майке лжеца – ноль. Отметьте знаком </a:t>
            </a:r>
            <a:r>
              <a:rPr lang="ru-RU" sz="2000" b="1" dirty="0" smtClean="0"/>
              <a:t>«+»</a:t>
            </a:r>
            <a:r>
              <a:rPr lang="ru-RU" sz="2000" dirty="0" smtClean="0"/>
              <a:t> те высказывания, по которым можно догадаться, кто есть кто.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44016"/>
            <a:ext cx="1800200" cy="4766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Задание 82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93" y="3019898"/>
            <a:ext cx="8478779" cy="382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677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3808" y="554917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92280" y="569318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1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693" y="6237312"/>
            <a:ext cx="1349987" cy="4726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Рис. 121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17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4624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Найдите и отметьте знаком 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высказывания, истинность которых может изменяться. Для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высказывания 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риведите пример объекта или ситуации, когда высказывание истинно, и пример когда оно ложно.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39069"/>
            <a:ext cx="864096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85" y="1894731"/>
            <a:ext cx="2571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85" y="2276872"/>
            <a:ext cx="2571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2571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44824"/>
            <a:ext cx="2571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292494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величины могут быть атрибутами объектов, а в алгоритмах  переменные логические величины используются для записи условия ветвления и условия цикла.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85" y="4149080"/>
            <a:ext cx="8682111" cy="261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0"/>
            <a:ext cx="1944216" cy="4766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Задание 84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059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99" y="764704"/>
            <a:ext cx="1657660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Задание 85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8676" y="836712"/>
            <a:ext cx="90024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На рисунке 122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шесть жителей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Труфляндии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таблице 59 именами величин обозначены такие высказывания: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–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труфляндца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есть рюкзак;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труфляндца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труфляндец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находится в палатке;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труфляндец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попал под дождь.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 первые два столбца таблицы 59 значения логических величин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Труша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Фока. Определите и впишите в таблицу имена остальных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труфляндцев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676" y="44624"/>
            <a:ext cx="8619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переменных логических величин для разных объектов или ситуаций удобно представлять в виде таблицы.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212320"/>
              </p:ext>
            </p:extLst>
          </p:nvPr>
        </p:nvGraphicFramePr>
        <p:xfrm>
          <a:off x="683573" y="3970045"/>
          <a:ext cx="7632843" cy="23870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8189"/>
                <a:gridCol w="984109"/>
                <a:gridCol w="984109"/>
                <a:gridCol w="984109"/>
                <a:gridCol w="984109"/>
                <a:gridCol w="984109"/>
                <a:gridCol w="984109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Высказывания (имена величин)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Объекты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Труш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Значения логических величин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1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1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0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0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0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20096" y="4283804"/>
            <a:ext cx="87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Фол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25840" y="4283804"/>
            <a:ext cx="98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Фолли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69134" y="4283804"/>
            <a:ext cx="104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Трулия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24918" y="4283804"/>
            <a:ext cx="104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Труф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504511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55776" y="537321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55776" y="56931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555776" y="605322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63888" y="508518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63888" y="537321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563888" y="56931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3888" y="605322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092280" y="35730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Таблица 59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45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6" y="188640"/>
            <a:ext cx="8820522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7444076" y="6237312"/>
            <a:ext cx="1592420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Задача 85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92"/>
            <a:ext cx="8827099" cy="6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7824" y="48691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35891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48691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2458" y="48691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3529" y="48691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5896" y="48691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4328" y="489867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72400" y="487139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76256" y="489867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566344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76256" y="563181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72400" y="563181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43909" y="566344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80112" y="489867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9931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plastic-club.ru/forum/Smileys/default/jemocii_13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86" y="-99392"/>
            <a:ext cx="2292138" cy="129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119510"/>
            <a:ext cx="88924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355600" fontAlgn="base">
              <a:spcBef>
                <a:spcPct val="3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Информатика в играх и задачах.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5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класс: Методические рекомендации для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учителя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–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авт.-сост. А. В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.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Горячев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,  </a:t>
            </a:r>
            <a:r>
              <a:rPr lang="ru-RU" altLang="ru-RU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Н.И.Суворова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ru-RU" altLang="ru-RU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Т.Ю.Спиридонова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-  М.: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БАЛАСС, 2010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–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93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с.</a:t>
            </a:r>
          </a:p>
          <a:p>
            <a:pPr marL="442913" indent="-355600">
              <a:buFont typeface="+mj-lt"/>
              <a:buAutoNum type="arabicPeriod"/>
            </a:pP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Информатика в играх и задачах.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5-й класс,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авт. А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. В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.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Горячев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.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Учебник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2013-1</a:t>
            </a:r>
            <a:r>
              <a:rPr lang="en-US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58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 с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. М.: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БАЛАСС.</a:t>
            </a:r>
          </a:p>
          <a:p>
            <a:pPr marL="442913" indent="-355600">
              <a:buFont typeface="+mj-lt"/>
              <a:buAutoNum type="arabicPeriod"/>
            </a:pP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Рисунки из учебного пособия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Информатика в играх и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задачах. 5-й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класс,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авт. А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. В. Горячев. Учебник 2013-1</a:t>
            </a:r>
            <a:r>
              <a:rPr lang="en-US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58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 с. М.:БАЛАСС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altLang="ru-RU" sz="22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cs typeface="Arial" charset="0"/>
            </a:endParaRPr>
          </a:p>
          <a:p>
            <a:pPr marL="442913" indent="-3556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http://www.darii.ru/uplfile/widgets/_vozle_doski.png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учительница</a:t>
            </a:r>
          </a:p>
          <a:p>
            <a:pPr marL="442913" indent="-355600" fontAlgn="base">
              <a:spcBef>
                <a:spcPct val="3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http://flatik.ru/flax/567/566589/566589_html_688641de.jpg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дети</a:t>
            </a:r>
          </a:p>
          <a:p>
            <a:pPr marL="442913" indent="-355600" fontAlgn="base">
              <a:spcBef>
                <a:spcPct val="3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https://plastic-club.ru/forum/Smileys/default/jemocii_135.gif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анимация на данном слайде</a:t>
            </a:r>
          </a:p>
          <a:p>
            <a:pPr marL="442913" indent="-355600" fontAlgn="base">
              <a:spcBef>
                <a:spcPct val="3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infoglaz.ru/wp-content/uploads/1443510340_4dfdf67eb32d.jpg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Винни пух и все, все, все</a:t>
            </a:r>
          </a:p>
          <a:p>
            <a:pPr marL="442913" indent="-355600" fontAlgn="base">
              <a:spcBef>
                <a:spcPct val="3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stat15.privet.ru/lr/09013646d8f73d084bc9b9dd41cbf425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</a:p>
          <a:p>
            <a:pPr marL="442913" indent="-355600" fontAlgn="base">
              <a:spcBef>
                <a:spcPct val="3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i53.fastpic.ru/big/2013/0329/23/3bd8d9e088b1e9a95c805ad740bd5823.gif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3545" y="1484784"/>
            <a:ext cx="5038535" cy="3161749"/>
            <a:chOff x="3979957" y="1734021"/>
            <a:chExt cx="4930456" cy="4169172"/>
          </a:xfrm>
        </p:grpSpPr>
        <p:sp>
          <p:nvSpPr>
            <p:cNvPr id="3" name="TextBox 2"/>
            <p:cNvSpPr txBox="1"/>
            <p:nvPr/>
          </p:nvSpPr>
          <p:spPr>
            <a:xfrm>
              <a:off x="4226210" y="1734021"/>
              <a:ext cx="4684203" cy="1826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Franklin Gothic Book" panose="020B0503020102020204" pitchFamily="34" charset="0"/>
                </a:rPr>
                <a:t>Презентацию подготовила Меркулова Светлана Михайловна</a:t>
              </a:r>
              <a:endPara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Book" panose="020B0503020102020204" pitchFamily="34" charset="0"/>
              </a:endParaRP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3979957" y="3508719"/>
              <a:ext cx="4789529" cy="2394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2800" b="1" i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Book" panose="020B0503020102020204" pitchFamily="34" charset="0"/>
                </a:rPr>
                <a:t>у</a:t>
              </a:r>
              <a:r>
                <a:rPr lang="ru-RU" altLang="ru-RU" sz="28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Book" panose="020B0503020102020204" pitchFamily="34" charset="0"/>
                </a:rPr>
                <a:t>читель информатики </a:t>
              </a:r>
            </a:p>
            <a:p>
              <a:pPr algn="ctr"/>
              <a:r>
                <a:rPr lang="ru-RU" altLang="ru-RU" sz="28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Book" panose="020B0503020102020204" pitchFamily="34" charset="0"/>
                </a:rPr>
                <a:t>МБОУ ООШ № 15</a:t>
              </a:r>
            </a:p>
            <a:p>
              <a:pPr algn="ctr"/>
              <a:r>
                <a:rPr lang="ru-RU" altLang="ru-RU" sz="28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Book" panose="020B0503020102020204" pitchFamily="34" charset="0"/>
                </a:rPr>
                <a:t> х. </a:t>
              </a:r>
              <a:r>
                <a:rPr lang="ru-RU" altLang="ru-RU" sz="2800" b="1" i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Book" panose="020B0503020102020204" pitchFamily="34" charset="0"/>
                </a:rPr>
                <a:t>Хапры</a:t>
              </a:r>
              <a:r>
                <a:rPr lang="ru-RU" altLang="ru-RU" sz="28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Book" panose="020B0503020102020204" pitchFamily="34" charset="0"/>
                </a:rPr>
                <a:t> </a:t>
              </a:r>
            </a:p>
            <a:p>
              <a:pPr algn="ctr"/>
              <a:r>
                <a:rPr lang="ru-RU" altLang="ru-RU" sz="28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Book" panose="020B0503020102020204" pitchFamily="34" charset="0"/>
                </a:rPr>
                <a:t>Ростовская область</a:t>
              </a:r>
              <a:endParaRPr lang="en-US" alt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Book" panose="020B0503020102020204" pitchFamily="34" charset="0"/>
              </a:endParaRP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12238"/>
            <a:ext cx="2332508" cy="2943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78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9" y="116632"/>
            <a:ext cx="2682391" cy="269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1" y="3356992"/>
            <a:ext cx="745078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высказывания, истинность которых является переменной величиной;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истинные высказывания от ложных.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866259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понятиями «высказывание», «логическая величина». </a:t>
            </a:r>
          </a:p>
        </p:txBody>
      </p:sp>
    </p:spTree>
    <p:extLst>
      <p:ext uri="{BB962C8B-B14F-4D97-AF65-F5344CB8AC3E}">
        <p14:creationId xmlns:p14="http://schemas.microsoft.com/office/powerpoint/2010/main" val="3314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9592"/>
            <a:ext cx="89644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сказке Алана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Милна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«Винни Пух и все, все, все» в одной из глав повествуется о том, что Кролику не понравилось появление в лесу «незнакомого животного» -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Кролик придумал план похищения ее детеныша – Крошки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Условием возвращения детеныша был уход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леса.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nfoglaz.ru/wp-content/uploads/1443510340_4dfdf67eb32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11" y="1825965"/>
            <a:ext cx="6891065" cy="503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99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6430"/>
            <a:ext cx="2376264" cy="188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2295060"/>
            <a:ext cx="2376264" cy="221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4610367"/>
            <a:ext cx="2304255" cy="2131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5495" y="-27384"/>
            <a:ext cx="6768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  каких предложениях названы только действия, которые нужно выполнить во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похищения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в каких описываются рассуждения кролика, связанные с этой затеей.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974" y="1412776"/>
            <a:ext cx="67145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100" dirty="0"/>
              <a:t>«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Кенга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сводит глаз с Крошки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 не застегнут у нее 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кармашке на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пуговицы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мы хотим похитить Крошку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нам нужно выиграть время, потому что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бегает быстрее всех нас».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«Пух должен всё время говорить и говорить с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Кенгой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Пух будет говорить с ней очень вдохновенно,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на минутку отвернуться»».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выскочит из кармана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Кенги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Пятачек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туда вскочит».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заметит разницы, потому что Пятачок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чень Маленькое Существо как и Крошка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 тогда я могу убежать с Крошкой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«Потом, когда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всё заметит, мы все трое скажем ей: АГА».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96952"/>
            <a:ext cx="524489" cy="53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365104"/>
            <a:ext cx="442550" cy="44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445224"/>
            <a:ext cx="504056" cy="48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85947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37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40466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из данного описания несколько повествовательных предложений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340768"/>
            <a:ext cx="516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Винни-Пух разговаривает 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174087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отворачивается.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220486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Пятачок прыгает в карман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2668850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замечает подмены.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3140968"/>
            <a:ext cx="5160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Кролик убегает с Крошкой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436510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 знать!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Повествовательное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может быть истинным или ложным, называют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высказыванием.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0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10" grpId="0" build="p"/>
      <p:bldP spid="11" grpId="0"/>
      <p:bldP spid="12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описании рассуждений каждое высказывание обозначают именем логической величины.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3" y="1268760"/>
            <a:ext cx="8640960" cy="202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http://stat15.privet.ru/lr/09013646d8f73d084bc9b9dd41cbf42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61852"/>
            <a:ext cx="2659029" cy="199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53.fastpic.ru/big/2013/0329/23/3bd8d9e088b1e9a95c805ad740bd5823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61851"/>
            <a:ext cx="2493316" cy="198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76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Единственной характеристикой высказывания является значение истинности.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отражающие истинность высказывания, называются логическими.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217" y="1196752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высказывания могут быть либо истинными, либо ложными, то логические величины принято обозначать парами слов или цифр: «да» -  «нет», «истина» - «ложь», 1 – 0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32898"/>
              </p:ext>
            </p:extLst>
          </p:nvPr>
        </p:nvGraphicFramePr>
        <p:xfrm>
          <a:off x="-36512" y="2397080"/>
          <a:ext cx="9180512" cy="435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705"/>
                <a:gridCol w="1693478"/>
                <a:gridCol w="2522329"/>
              </a:tblGrid>
              <a:tr h="99431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Высказывание 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Имя логической величины 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Значение</a:t>
                      </a:r>
                      <a:r>
                        <a:rPr lang="ru-RU" sz="2000" baseline="0" dirty="0" smtClean="0"/>
                        <a:t> логической величины.</a:t>
                      </a:r>
                      <a:endParaRPr lang="ru-RU" sz="2000" dirty="0"/>
                    </a:p>
                  </a:txBody>
                  <a:tcPr anchor="ctr"/>
                </a:tc>
              </a:tr>
              <a:tr h="632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Тетрадь воздушная, сахарная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32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Тетрадь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треугольная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32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Тетрадь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бумажная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3274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дети любят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информатику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3274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дети любят информатику.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03" y="3645024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728" y="4221088"/>
            <a:ext cx="228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45224"/>
            <a:ext cx="228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69160"/>
            <a:ext cx="219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426" y="6165304"/>
            <a:ext cx="219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56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475793"/>
            <a:ext cx="56166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 знать!</a:t>
            </a:r>
          </a:p>
          <a:p>
            <a:pPr marL="354013" indent="-354013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Предложение, в котором что-либо утверждается или отрицается, называют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высказыванием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Величины, которые отражают истинность высказываний, называют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логическими величинами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4013" indent="-354013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Логическая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может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только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двух значений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выражаются парой слов или чисел: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«да» - «нет», «истина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ложь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«0» – «1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17"/>
            <a:ext cx="29718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83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479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479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479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479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479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479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479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479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56" y="1663826"/>
            <a:ext cx="8820472" cy="406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08304" y="29876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28453" y="36357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30476" y="42117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08304" y="45718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08304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08304" y="52919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0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0"/>
            <a:ext cx="1944216" cy="4766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Задание 81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8460" y="32610"/>
            <a:ext cx="8676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		</a:t>
            </a:r>
            <a:r>
              <a:rPr lang="ru-RU" sz="2400" dirty="0" smtClean="0"/>
              <a:t>Прочитайте на </a:t>
            </a:r>
            <a:r>
              <a:rPr lang="ru-RU" sz="2400" dirty="0" smtClean="0">
                <a:hlinkClick r:id="rId3" action="ppaction://hlinksldjump"/>
              </a:rPr>
              <a:t>рисунке 120</a:t>
            </a:r>
            <a:r>
              <a:rPr lang="ru-RU" sz="2400" dirty="0" smtClean="0"/>
              <a:t> сказку о </a:t>
            </a:r>
            <a:r>
              <a:rPr lang="ru-RU" sz="2400" dirty="0" err="1" smtClean="0"/>
              <a:t>Труфляндии</a:t>
            </a:r>
            <a:r>
              <a:rPr lang="ru-RU" sz="2400" dirty="0" smtClean="0"/>
              <a:t>.  Для каждого высказывания в таблице 56 впишите значение логической величины: «1», если высказывание истинно, «0» - если высказывание ложно.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777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805</TotalTime>
  <Words>733</Words>
  <Application>Microsoft Office PowerPoint</Application>
  <PresentationFormat>Экран (4:3)</PresentationFormat>
  <Paragraphs>161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Меркулова Светлана</dc:creator>
  <cp:lastModifiedBy>Меркулова Светлана</cp:lastModifiedBy>
  <cp:revision>61</cp:revision>
  <dcterms:created xsi:type="dcterms:W3CDTF">2016-02-17T14:35:58Z</dcterms:created>
  <dcterms:modified xsi:type="dcterms:W3CDTF">2017-12-23T20:00:26Z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832997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