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4" r:id="rId3"/>
    <p:sldId id="288" r:id="rId4"/>
    <p:sldId id="259" r:id="rId5"/>
    <p:sldId id="291" r:id="rId6"/>
    <p:sldId id="261" r:id="rId7"/>
    <p:sldId id="293" r:id="rId8"/>
    <p:sldId id="279" r:id="rId9"/>
    <p:sldId id="295" r:id="rId10"/>
    <p:sldId id="262" r:id="rId11"/>
    <p:sldId id="297" r:id="rId12"/>
    <p:sldId id="263" r:id="rId13"/>
    <p:sldId id="299" r:id="rId14"/>
    <p:sldId id="289" r:id="rId15"/>
    <p:sldId id="301" r:id="rId16"/>
    <p:sldId id="274" r:id="rId17"/>
    <p:sldId id="303" r:id="rId18"/>
    <p:sldId id="275" r:id="rId19"/>
    <p:sldId id="305" r:id="rId20"/>
    <p:sldId id="273" r:id="rId21"/>
    <p:sldId id="307" r:id="rId22"/>
    <p:sldId id="268" r:id="rId23"/>
    <p:sldId id="309" r:id="rId24"/>
    <p:sldId id="284" r:id="rId25"/>
    <p:sldId id="271" r:id="rId26"/>
    <p:sldId id="311" r:id="rId27"/>
    <p:sldId id="286" r:id="rId28"/>
    <p:sldId id="285" r:id="rId29"/>
    <p:sldId id="282" r:id="rId30"/>
    <p:sldId id="313" r:id="rId31"/>
    <p:sldId id="292" r:id="rId32"/>
    <p:sldId id="276" r:id="rId33"/>
    <p:sldId id="27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4E10-98B9-4029-A40E-ED984290427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4216-D962-432D-9A35-B245FFFBC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4216-D962-432D-9A35-B245FFFBCD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3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elert" TargetMode="External"/><Relationship Id="rId13" Type="http://schemas.openxmlformats.org/officeDocument/2006/relationships/hyperlink" Target="http://www.petfinder.com/dogs/bringing-a-dog-home/facts-about-new-dog/" TargetMode="External"/><Relationship Id="rId3" Type="http://schemas.openxmlformats.org/officeDocument/2006/relationships/hyperlink" Target="http://visual.merriam-webster.com/animal-kingdom/carnivorous-mammals/dog/morphology-dog_1.php" TargetMode="External"/><Relationship Id="rId7" Type="http://schemas.openxmlformats.org/officeDocument/2006/relationships/hyperlink" Target="http://www.special-dictionary.com/proverbs/keywords/dogs/" TargetMode="External"/><Relationship Id="rId12" Type="http://schemas.openxmlformats.org/officeDocument/2006/relationships/hyperlink" Target="http://www.familyfriendpoems.com/poems/friend/pet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natolian_shepherd_dog.jpg" TargetMode="External"/><Relationship Id="rId11" Type="http://schemas.openxmlformats.org/officeDocument/2006/relationships/hyperlink" Target="http://www.familyfriendpoems.com/poem/my-puppy-is-a-handful" TargetMode="External"/><Relationship Id="rId5" Type="http://schemas.openxmlformats.org/officeDocument/2006/relationships/hyperlink" Target="http://www.businessinsider.com/the-11-best-dog-breeds-of-all-time-2013-8" TargetMode="External"/><Relationship Id="rId10" Type="http://schemas.openxmlformats.org/officeDocument/2006/relationships/hyperlink" Target="http://www.voicesnet.org/displayonepoem.aspx?poemid=53464" TargetMode="External"/><Relationship Id="rId4" Type="http://schemas.openxmlformats.org/officeDocument/2006/relationships/hyperlink" Target="http://dogpic.com.ua/category/krasivye-sobaki/" TargetMode="External"/><Relationship Id="rId9" Type="http://schemas.openxmlformats.org/officeDocument/2006/relationships/hyperlink" Target="http://adinah.hubpages.com/hub/Dog-Poems-for-Children" TargetMode="External"/><Relationship Id="rId14" Type="http://schemas.openxmlformats.org/officeDocument/2006/relationships/hyperlink" Target="http://www.yolfercanijosconencanto.com/index.html?body1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omesticated" TargetMode="External"/><Relationship Id="rId13" Type="http://schemas.openxmlformats.org/officeDocument/2006/relationships/hyperlink" Target="http://en.wikipedia.org/wiki/Pet" TargetMode="External"/><Relationship Id="rId3" Type="http://schemas.openxmlformats.org/officeDocument/2006/relationships/hyperlink" Target="http://en.wikipedia.org/wiki/Gray_wolf_subspecies" TargetMode="External"/><Relationship Id="rId7" Type="http://schemas.openxmlformats.org/officeDocument/2006/relationships/hyperlink" Target="http://en.wikipedia.org/wiki/Carnivora" TargetMode="External"/><Relationship Id="rId12" Type="http://schemas.openxmlformats.org/officeDocument/2006/relationships/hyperlink" Target="http://en.wikipedia.org/wiki/Hunting_do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Mammal" TargetMode="External"/><Relationship Id="rId11" Type="http://schemas.openxmlformats.org/officeDocument/2006/relationships/hyperlink" Target="http://en.wikipedia.org/wiki/Working_dog" TargetMode="External"/><Relationship Id="rId5" Type="http://schemas.openxmlformats.org/officeDocument/2006/relationships/hyperlink" Target="http://en.wikipedia.org/wiki/Canidae" TargetMode="External"/><Relationship Id="rId10" Type="http://schemas.openxmlformats.org/officeDocument/2006/relationships/hyperlink" Target="http://en.wikipedia.org/wiki/Domestication_of_the_dog" TargetMode="External"/><Relationship Id="rId4" Type="http://schemas.openxmlformats.org/officeDocument/2006/relationships/hyperlink" Target="http://en.wikipedia.org/wiki/Gray_wolf" TargetMode="External"/><Relationship Id="rId9" Type="http://schemas.openxmlformats.org/officeDocument/2006/relationships/hyperlink" Target="http://en.wikipedia.org/wiki/Feral" TargetMode="External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lywelyn_the_Grea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John_of_England" TargetMode="External"/><Relationship Id="rId4" Type="http://schemas.openxmlformats.org/officeDocument/2006/relationships/hyperlink" Target="http://en.wikipedia.org/wiki/Kingdom_of_Gwyned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0/08/Anatolian_shepherd_dog.jpg" id="1028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54743" y="1538"/>
            <a:ext cx="9170770" cy="68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530870"/>
            <a:ext cx="748883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lvl="7"/>
            <a:r>
              <a:rPr b="1" dirty="0" lang="en-US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b</a:t>
            </a:r>
            <a:r>
              <a:rPr b="1" dirty="0" lang="en-US" smtClean="0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y </a:t>
            </a:r>
          </a:p>
          <a:p>
            <a:pPr algn="r" lvl="7"/>
            <a:r>
              <a:rPr b="1" dirty="0" lang="en-US" smtClean="0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Olga </a:t>
            </a:r>
            <a:r>
              <a:rPr b="1" dirty="0" err="1" lang="en-US" smtClean="0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Stepanova</a:t>
            </a:r>
            <a:r>
              <a:rPr b="1" dirty="0" lang="en-US" smtClean="0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, </a:t>
            </a:r>
            <a:r>
              <a:rPr b="1" dirty="0" err="1" lang="en-US" smtClean="0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Chadukassinskaya</a:t>
            </a:r>
            <a:r>
              <a:rPr b="1" dirty="0" lang="en-US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 </a:t>
            </a:r>
            <a:r>
              <a:rPr b="1" dirty="0" lang="en-US" smtClean="0" spc="50" sz="2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Main School, Chuvashia</a:t>
            </a:r>
            <a:endParaRPr b="1" dirty="0" lang="ru-RU" smtClean="0" spc="50" sz="28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9528" y="-1280"/>
            <a:ext cx="63972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dirty="0" lang="en-US" smtClean="0" spc="50" sz="4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 </a:t>
            </a:r>
            <a:r>
              <a:rPr b="1" dirty="0" lang="en-US" smtClean="0" spc="50" sz="48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A </a:t>
            </a:r>
            <a:r>
              <a:rPr b="1" dirty="0" lang="en-US" spc="50" sz="48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Dog</a:t>
            </a:r>
          </a:p>
          <a:p>
            <a:pPr algn="ctr"/>
            <a:r>
              <a:rPr b="1" dirty="0" lang="en-US" spc="50" sz="4800">
                <a:ln w="11430"/>
                <a:solidFill>
                  <a:srgbClr val="FFFF0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Mini-Encyclopedia</a:t>
            </a:r>
            <a:r>
              <a:rPr b="1" dirty="0" lang="en-US" spc="50" sz="4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 </a:t>
            </a:r>
            <a:endParaRPr b="1" dirty="0" lang="ru-RU" spc="50" sz="48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  <a:cs charset="0" pitchFamily="34"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.oku1.com/519106c51e97539237.jpg" id="205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48055" y="10332"/>
            <a:ext cx="9170351" cy="68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3175"/>
            <a:ext cx="6156176" cy="59093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playful and run for a ball,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good and come when you call,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friendly when they wag their tail,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yucky when they sniff a snail</a:t>
            </a:r>
            <a:r>
              <a:rPr dirty="0" lang="en-US" smtClean="0">
                <a:solidFill>
                  <a:srgbClr val="0000CC"/>
                </a:solidFill>
                <a:latin charset="0" panose="020B0A04020102020204" pitchFamily="34" typeface="Arial Black"/>
              </a:rPr>
              <a:t>,</a:t>
            </a:r>
          </a:p>
          <a:p>
            <a:endParaRPr dirty="0" lang="en-US">
              <a:solidFill>
                <a:srgbClr val="0000CC"/>
              </a:solidFill>
              <a:latin charset="0" panose="020B0A04020102020204" pitchFamily="34" typeface="Arial Black"/>
            </a:endParaRP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do chewing and bury a bone,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noisy and make Mummy groan,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dirty and covered in goo,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naughty and chew up your shoe.</a:t>
            </a:r>
          </a:p>
          <a:p>
            <a:endParaRPr dirty="0" lang="en-US" smtClean="0">
              <a:solidFill>
                <a:srgbClr val="0000CC"/>
              </a:solidFill>
              <a:latin charset="0" panose="020B0A04020102020204" pitchFamily="34" typeface="Arial Black"/>
            </a:endParaRP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fluffy and dogs can have spots,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have some and dogs can have lots,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naughty and dogs can be good,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do poop where never they should,</a:t>
            </a:r>
          </a:p>
          <a:p>
            <a:endParaRPr dirty="0" lang="en-US" smtClean="0">
              <a:solidFill>
                <a:srgbClr val="0000CC"/>
              </a:solidFill>
              <a:latin charset="0" panose="020B0A04020102020204" pitchFamily="34" typeface="Arial Black"/>
            </a:endParaRP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funny when they catch a fly,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greedy when they smell shepherds pie!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can be fun and dogs can be fine,</a:t>
            </a:r>
          </a:p>
          <a:p>
            <a:r>
              <a:rPr dirty="0" lang="en-US">
                <a:solidFill>
                  <a:srgbClr val="0000CC"/>
                </a:solidFill>
                <a:latin charset="0" panose="020B0A04020102020204" pitchFamily="34" typeface="Arial Black"/>
              </a:rPr>
              <a:t>Dogs are best friends and I LOVE mine!</a:t>
            </a:r>
          </a:p>
          <a:p>
            <a:endParaRPr dirty="0" lang="en-US">
              <a:latin charset="0" panose="020B0A04020102020204" pitchFamily="34"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4368" y="6309320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hlinkClick action="ppaction://hlinksldjump" r:id="rId4"/>
              </a:rPr>
              <a:t>НАЗАД</a:t>
            </a:r>
            <a:endParaRPr dirty="0" lang="ru-RU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descr="http://xage.ru/media/uploads/2010/6/top-5-samyih-krasivyih-porod-sobak/top-5-samyih-krasivyih-porod-sobak_2.jpg" id="2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://xage.ru/media/uploads/2010/6/top-5-samyih-krasivyih-porod-sobak/top-5-samyih-krasivyih-porod-sobak_2.jpg" id="7" name="AutoShape 4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170820"/>
            <a:ext cx="6124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mtClean="0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Poems </a:t>
            </a:r>
            <a:r>
              <a:rPr b="1" dirty="0" err="1" lang="en-US" smtClean="0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Poems</a:t>
            </a:r>
            <a:r>
              <a:rPr b="1" dirty="0" lang="en-US" smtClean="0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 </a:t>
            </a:r>
            <a:r>
              <a:rPr b="1" dirty="0" err="1" lang="en-US" smtClean="0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Poems</a:t>
            </a:r>
            <a:endParaRPr b="1" dirty="0" lang="ru-RU" sz="4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4201" y="0"/>
            <a:ext cx="6124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Poems </a:t>
            </a:r>
            <a:r>
              <a:rPr b="1" dirty="0" err="1" lang="en-US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Poems</a:t>
            </a:r>
            <a:r>
              <a:rPr b="1" dirty="0" lang="en-US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 </a:t>
            </a:r>
            <a:r>
              <a:rPr b="1" dirty="0" err="1" lang="en-US" sz="4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Poems</a:t>
            </a:r>
            <a:endParaRPr b="1" dirty="0" lang="ru-RU" sz="4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32856"/>
            <a:ext cx="4572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Dogs can be friendly when they wag their tail,</a:t>
            </a:r>
          </a:p>
          <a:p>
            <a:pPr algn="r"/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Dogs can be yucky when they sniff a </a:t>
            </a:r>
            <a:r>
              <a:rPr lang="en-US" sz="3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….. .</a:t>
            </a:r>
            <a:endParaRPr lang="en-US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50415"/>
              </p:ext>
            </p:extLst>
          </p:nvPr>
        </p:nvGraphicFramePr>
        <p:xfrm>
          <a:off x="4344335" y="5445224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15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snail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nail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pail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5609605" y="5301208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3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2.goodfon.ru/image/560892-2880x2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028384" y="6237312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48960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Champ’s my dog and he’s always </a:t>
            </a:r>
            <a:r>
              <a:rPr lang="en-US" sz="2400" b="1" dirty="0">
                <a:solidFill>
                  <a:srgbClr val="0000CC"/>
                </a:solidFill>
              </a:rPr>
              <a:t>in my heart,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He loves me as well, and that’s the best part.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Champ is exceptionally pleasant, he is rarely ever a pest,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He's affectionate and loving, that’s what makes him the best.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Wherever I go, no matter where I am,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His love stays with me, his friendly self, gentle as a lamb.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And when he dies, and leaves me behind,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He will never be forgotten, since he was the pleasurable kind.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Champ always has happiness to lend,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And that’s what makes him my true best friend.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3116" y="604718"/>
            <a:ext cx="3738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By </a:t>
            </a:r>
            <a:r>
              <a:rPr lang="en-US" sz="20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Karyn</a:t>
            </a:r>
            <a:r>
              <a:rPr lang="en-US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Jayne </a:t>
            </a:r>
            <a:r>
              <a:rPr lang="en-US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Sheeley</a:t>
            </a:r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endParaRPr lang="en-US" sz="20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USA</a:t>
            </a:r>
            <a:endParaRPr 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5331"/>
            <a:ext cx="3185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My Dog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32856"/>
            <a:ext cx="4572000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Wherever I go, no matter where I am,</a:t>
            </a:r>
            <a:b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His love stays with me, his friendly self, gentle as a </a:t>
            </a:r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…… .</a:t>
            </a: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2509"/>
              </p:ext>
            </p:extLst>
          </p:nvPr>
        </p:nvGraphicFramePr>
        <p:xfrm>
          <a:off x="4344335" y="5445224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15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lamb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ram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tram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pram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4217146" y="5301208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5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siter.com/uploads/20120401/kavkazskaya+ovcharka+sobaka+sobaki+18678528023.jpg"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4047" y="16392"/>
            <a:ext cx="9178047" cy="68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4047" y="29207"/>
            <a:ext cx="590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b="1" dirty="0" lang="en-US" sz="36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  <a:t>My Puppy Is A </a:t>
            </a:r>
            <a:r>
              <a:rPr b="1" dirty="0" lang="en-US" smtClean="0" sz="36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  <a:t>Handful</a:t>
            </a:r>
          </a:p>
          <a:p>
            <a:pPr algn="ctr"/>
            <a:r>
              <a:rPr b="1" dirty="0" lang="en-US" smtClean="0" sz="36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  <a:t>by</a:t>
            </a:r>
            <a:r>
              <a:rPr b="1" dirty="0" lang="en-US" sz="36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  <a:t> Ann Davies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645024"/>
            <a:ext cx="6400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My puppy is a handful,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So full of energy,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She jumps around to greet us,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And wags her tail with glee.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endParaRPr dirty="0" lang="ru-RU" sz="2400">
              <a:solidFill>
                <a:srgbClr val="0000CC"/>
              </a:solidFill>
              <a:latin charset="0" panose="020B0A04020102020204" pitchFamily="34"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1718" y="52883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She digs when in the garden,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Getting muddy from her head to her toes,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Whatever goes on in her mind,</a:t>
            </a:r>
            <a:b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</a:br>
            <a:r>
              <a:rPr b="1" dirty="0" lang="en-US" sz="2400">
                <a:solidFill>
                  <a:srgbClr val="0000CC"/>
                </a:solidFill>
                <a:latin charset="0" panose="020B0A04020102020204" pitchFamily="34" typeface="Arial Black"/>
              </a:rPr>
              <a:t>Heaven only knows!</a:t>
            </a:r>
          </a:p>
        </p:txBody>
      </p:sp>
    </p:spTree>
    <p:extLst>
      <p:ext uri="{BB962C8B-B14F-4D97-AF65-F5344CB8AC3E}">
        <p14:creationId xmlns:p14="http://schemas.microsoft.com/office/powerpoint/2010/main" val="200341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32856"/>
            <a:ext cx="4572000" cy="31085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My puppy is a handful,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So full of energy,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She jumps around to greet us,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And wags her tail with </a:t>
            </a:r>
            <a:r>
              <a:rPr lang="en-US" sz="28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……. .</a:t>
            </a: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10296"/>
              </p:ext>
            </p:extLst>
          </p:nvPr>
        </p:nvGraphicFramePr>
        <p:xfrm>
          <a:off x="4344335" y="5445224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15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tea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pea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glee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7893471" y="5269265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0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reeds-of-dogs.ru/images/stories/images01/02/76norveg-sera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 b="530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56376" y="6309320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548833"/>
            <a:ext cx="39215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Loves his ball it's his favorite thing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What's most fun for him? Everything!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Great big tongue that licks my face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Has a crate his very own </a:t>
            </a:r>
            <a:r>
              <a:rPr lang="en-US" sz="2800" b="1" dirty="0" smtClean="0">
                <a:solidFill>
                  <a:srgbClr val="C00000"/>
                </a:solidFill>
              </a:rPr>
              <a:t>space.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Big brown eyes like moon pies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He's my friend till the very end!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507" y="50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My Best Friend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 Abby Jenkins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506" y="2996952"/>
            <a:ext cx="53625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Black and White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Thick and furry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Fast as the wind 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Always in a hurry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Couple of spots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Rub my ears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Always comes his name he hears!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410" y="2132856"/>
            <a:ext cx="408556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Great big tongue that licks my </a:t>
            </a:r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face,</a:t>
            </a: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Has a crate his very own </a:t>
            </a:r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….. .</a:t>
            </a: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70675"/>
              </p:ext>
            </p:extLst>
          </p:nvPr>
        </p:nvGraphicFramePr>
        <p:xfrm>
          <a:off x="4344335" y="5445224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15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lace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trace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4355976" y="5302077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4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1.i.ua/prikol/pic/5/9/314095_305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-15559"/>
            <a:ext cx="9177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294" y="116632"/>
            <a:ext cx="8817202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Dog And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Me        by Emily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Guthrie</a:t>
            </a:r>
          </a:p>
          <a:p>
            <a:endParaRPr lang="en-US" sz="1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I only have a group of three, </a:t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me, my dog, my dog and me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en-US" sz="28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en-US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en-US" sz="20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It's </a:t>
            </a: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a lonely way to be, </a:t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me, my dog, my dog and me</a:t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We are a safe with no key, </a:t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me, my dog, my dog and me</a:t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Three to talk to two to see, </a:t>
            </a:r>
            <a:b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</a:rPr>
              <a:t>me, my dog, my dog, and me 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6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410" y="2132856"/>
            <a:ext cx="4085565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I only have a group of </a:t>
            </a:r>
            <a:r>
              <a:rPr lang="en-US" sz="3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….. ,</a:t>
            </a:r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 </a:t>
            </a:r>
            <a:b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me, my dog, my dog and me</a:t>
            </a:r>
            <a:r>
              <a:rPr 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90218"/>
              </p:ext>
            </p:extLst>
          </p:nvPr>
        </p:nvGraphicFramePr>
        <p:xfrm>
          <a:off x="4343548" y="4489281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15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three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glee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5585266" y="4255353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548680"/>
            <a:ext cx="5242367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Gently</a:t>
            </a:r>
          </a:p>
          <a:p>
            <a:pPr algn="r"/>
            <a:r>
              <a:rPr lang="en-US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Assisted by </a:t>
            </a:r>
          </a:p>
          <a:p>
            <a:pPr algn="r"/>
            <a:r>
              <a:rPr lang="en-US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three Friends</a:t>
            </a:r>
            <a:endParaRPr lang="ru-RU" sz="6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doglife.com.ua/sites/default/files/imagecache/wysiwyg_imageupload_lightbox_preset/wysiwyg_imageupload/3/norvezhskiy_elkhaund_8.jpg" id="1331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 bwMode="auto">
          <a:xfrm flipH="1">
            <a:off x="-5" y="-33369"/>
            <a:ext cx="9148716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84368" y="616530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hlinkClick action="ppaction://hlinkshowjump?jump=nextslide" r:id=""/>
              </a:rPr>
              <a:t>ДАЛЕЕ</a:t>
            </a:r>
            <a:endParaRPr dirty="0" lang="ru-RU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" y="0"/>
            <a:ext cx="8712968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are more than pets, they’re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companions </a:t>
            </a:r>
          </a:p>
          <a:p>
            <a:r>
              <a:rPr b="1" dirty="0" lang="en-US" smtClean="0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There </a:t>
            </a:r>
            <a:r>
              <a:rPr b="1" dirty="0" lang="en-US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is nothing quite as cute as a </a:t>
            </a:r>
            <a:r>
              <a:rPr b="1" dirty="0" lang="en-US" smtClean="0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puppy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are fiercely loyal </a:t>
            </a:r>
            <a:b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lang="en-US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are great listeners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do not judge their masters</a:t>
            </a:r>
            <a:b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lang="en-US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are grateful for any food fed them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are ready to play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anytime</a:t>
            </a:r>
          </a:p>
          <a:p>
            <a:r>
              <a:rPr b="1" dirty="0" lang="en-US" smtClean="0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</a:t>
            </a:r>
            <a:r>
              <a:rPr b="1" dirty="0" lang="en-US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can be trained to carry, guide, search, rescue and hunt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protect life &amp; property, even to their own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demise</a:t>
            </a:r>
          </a:p>
          <a:p>
            <a:r>
              <a:rPr b="1" dirty="0" lang="en-US" smtClean="0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</a:t>
            </a:r>
            <a:r>
              <a:rPr b="1" dirty="0" lang="en-US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are 'Man’s best </a:t>
            </a:r>
            <a:r>
              <a:rPr b="1" dirty="0" lang="en-US" smtClean="0" spc="50" sz="2400">
                <a:ln w="11430"/>
                <a:solidFill>
                  <a:srgbClr val="00B0F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friend'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</a:br>
            <a:endParaRPr b="1" dirty="0" lang="en-US" spc="50" sz="2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4965" y="4410978"/>
            <a:ext cx="9178963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pc="50" sz="4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 </a:t>
            </a:r>
            <a:r>
              <a:rPr b="1" dirty="0" lang="en-US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After </a:t>
            </a:r>
            <a:r>
              <a:rPr b="1" dirty="0" lang="en-US" smtClean="0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all, </a:t>
            </a:r>
            <a:r>
              <a:rPr b="1" dirty="0" lang="en-US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God is Dog </a:t>
            </a:r>
            <a:r>
              <a:rPr b="1" dirty="0" lang="en-US" smtClean="0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spelled             </a:t>
            </a:r>
          </a:p>
          <a:p>
            <a:r>
              <a:rPr b="1" dirty="0" lang="en-US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 </a:t>
            </a:r>
            <a:r>
              <a:rPr b="1" dirty="0" lang="en-US" smtClean="0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                        backwards</a:t>
            </a:r>
            <a:r>
              <a:rPr b="1" dirty="0" lang="en-US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... </a:t>
            </a:r>
          </a:p>
          <a:p>
            <a:r>
              <a:rPr b="1" dirty="0" lang="en-US" smtClean="0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             Ray </a:t>
            </a:r>
            <a:r>
              <a:rPr b="1" dirty="0" lang="en-US" spc="50" sz="44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Lucero</a:t>
            </a:r>
            <a:endParaRPr b="1" dirty="0" lang="ru-RU" spc="50" sz="4400">
              <a:ln w="11430"/>
              <a:solidFill>
                <a:srgbClr val="0000CC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 tmFilter="0,0; .5, 1; 1, 1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410" y="2132856"/>
            <a:ext cx="408556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Dogs do not </a:t>
            </a:r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….. </a:t>
            </a:r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their masters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05528"/>
              </p:ext>
            </p:extLst>
          </p:nvPr>
        </p:nvGraphicFramePr>
        <p:xfrm>
          <a:off x="4344335" y="4057233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15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judge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listen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like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punish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4217146" y="3861048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3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ressirovka.co.il/image/users/60720/ftp/my_files/zapadno-sibirskaja%20lajka%20-2.jpg?id=859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1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0005" y="644333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hlinkshowjump?jump=nextslide"/>
              </a:rPr>
              <a:t>ДАЛЕЕ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987" y="1124744"/>
            <a:ext cx="6702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 is good luck for dogs to come to your house.</a:t>
            </a: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Howling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dogs are a sign of bad luck or illness.</a:t>
            </a: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019" y="265768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Dogs age 7 years for every human year. Contrary to popular belief, there is no exact formula to gauge how much a dog ages – it's as individual for dogs as it is for people. But a rough guide is thus: The first year of a dog's life is equivalent to 16 human years. After 2 years, they are the equivalent of a 24-year-old. At 3 years, they are the equivalent of a 30-year-old. Each year after, add 5 human years to determine your dog's age. This is a rough guide, however. 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386" y="83139"/>
            <a:ext cx="645542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Dogs &amp; Superstitions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410" y="2132856"/>
            <a:ext cx="4085565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At 3 years, they are the equivalent of a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….. -year-old man.</a:t>
            </a:r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72152"/>
              </p:ext>
            </p:extLst>
          </p:nvPr>
        </p:nvGraphicFramePr>
        <p:xfrm>
          <a:off x="4088341" y="5597277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7693683" y="5373216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99px.ru/sstorage/53/2013/08/mid_78597_3863.jpg" id="1741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9093" y="0"/>
            <a:ext cx="9156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20888"/>
            <a:ext cx="27572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400"/>
              <a:t>- There are more than 150 dog breeds, divided into 8 classes: sporting, hound, working, terrier, toy, non-sporting, herding, and </a:t>
            </a:r>
            <a:r>
              <a:rPr b="1" dirty="0" lang="en-US" smtClean="0" sz="2400"/>
              <a:t>miscellaneous.</a:t>
            </a:r>
            <a:endParaRPr b="1" dirty="0"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2761921" y="332656"/>
            <a:ext cx="6057427" cy="830997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b="1" dirty="0" lang="en-US" smtClean="0" sz="4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Some interesting  Facts</a:t>
            </a:r>
            <a:endParaRPr b="1" dirty="0" lang="ru-RU" sz="480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733256"/>
            <a:ext cx="839249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pc="50" sz="4800" u="sng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hlinkClick action="ppaction://hlinksldjump" r:id="rId3"/>
              </a:rPr>
              <a:t>Some Interesting Facts </a:t>
            </a:r>
            <a:endParaRPr b="1" dirty="0" lang="ru-RU" spc="50" sz="4800" u="sng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1165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Pictures\picturesss\CATSSS dogs\щен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631"/>
            <a:ext cx="910604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43864"/>
            <a:ext cx="288032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U.S. has the highest dog population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world.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28201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Teddy Roosevelt's dog, Pete, ripped a French ambassador's pants off at the White House.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4422" y="1181225"/>
            <a:ext cx="14468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FFFF00"/>
                </a:solidFill>
              </a:rPr>
              <a:t>President Lyndon Johnson had two beagles named Him and Her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78904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 Franklin Roosevelt spent $15,000 for a destroyer to pick up his Scottie in the Aleutian Islands.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0515" y="1105035"/>
            <a:ext cx="3743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 The Labrador Retriever is the #1 favorite breed in the U.S., Canada, and the U.K.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905939"/>
            <a:ext cx="2646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Three dogs survived the sinking of the Titanic - a Newfoundland, a Pomeranian, and a Pekingese.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5952" y="3752166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George Washington had thirty-six dogs - all foxhounds - with one-named Sweet lips.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0"/>
            <a:ext cx="679262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Some interesting  Facts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3908" y="5944924"/>
            <a:ext cx="615711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Some interesting  Facts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#10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410" y="2132856"/>
            <a:ext cx="408556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George Washington had </a:t>
            </a:r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……  </a:t>
            </a:r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dogs - all foxhounds - with one-named Sweet lips.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38003"/>
              </p:ext>
            </p:extLst>
          </p:nvPr>
        </p:nvGraphicFramePr>
        <p:xfrm>
          <a:off x="4088341" y="5597277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6588224" y="5373216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05505.vk.me/v305505312/4a5e/UfwdKwRt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0688"/>
            <a:ext cx="856895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Hachiko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Dog's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Story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boundless could be a dog's love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its master?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2079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you ever heard about </a:t>
            </a:r>
            <a:r>
              <a:rPr lang="en-US" sz="4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Hachiko</a:t>
            </a:r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6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onru.ru/cached/onru_wallpaper/preview512/2ix2mi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" y="0"/>
            <a:ext cx="917320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filmoskop.org/uploads/posts/2012-02/1329189761_snapshot_01.11.jpg" id="1030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/>
        </p:blipFill>
        <p:spPr bwMode="auto">
          <a:xfrm>
            <a:off x="-22761" y="30706"/>
            <a:ext cx="9166761" cy="68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cs605519.vk.me/v605519976/4d26/trXlk9LMa2E.jpg" id="1032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78973"/>
            <a:ext cx="1905000" cy="47625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65" y="1213900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b="1" dirty="0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Lasse </a:t>
            </a:r>
            <a:r>
              <a:rPr b="1" dirty="0" err="1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Hallström</a:t>
            </a:r>
            <a:r>
              <a:rPr b="1" dirty="0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b="1" dirty="0" lang="ru-RU" smtClean="0" spc="50" sz="360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b="1" dirty="0" lang="en-US" smtClean="0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b="1" dirty="0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director from the movie "</a:t>
            </a:r>
            <a:r>
              <a:rPr b="1" dirty="0" err="1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Hachiko</a:t>
            </a:r>
            <a:r>
              <a:rPr b="1" dirty="0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b="1" dirty="0" lang="ru-RU" smtClean="0" spc="50" sz="360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b="1" dirty="0" lang="en-US" smtClean="0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b="1" dirty="0" lang="en-US" spc="50" sz="360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Dog's Story" wants to show us a breathtaking, true story about love, loyalty, friendship and longing.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726" y="35403"/>
            <a:ext cx="7954678" cy="707886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b="1" dirty="0" err="1" lang="en-US" smtClean="0" sz="40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Hachiko</a:t>
            </a:r>
            <a:r>
              <a:rPr b="1" dirty="0" lang="en-US" smtClean="0" sz="40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is the  film worth to be seen</a:t>
            </a:r>
            <a:endParaRPr b="1" dirty="0" lang="ru-RU" sz="4000">
              <a:ln w="11430"/>
              <a:solidFill>
                <a:schemeClr val="accent6">
                  <a:lumMod val="75000"/>
                </a:schemeClr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63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barkpost-assets.s3.amazonaws.com/wp-content/uploads/2013/05/funny-gif-kid-walking-dog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48472"/>
            <a:ext cx="288130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5850" y="764704"/>
            <a:ext cx="375624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Tiny Video Clip for you 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Love</a:t>
            </a:r>
            <a:endParaRPr lang="ru-RU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513" y="307302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 creative.  Make up a story </a:t>
            </a:r>
          </a:p>
          <a:p>
            <a:pPr algn="ctr"/>
            <a:r>
              <a:rPr lang="en-US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about the boy and the dog.</a:t>
            </a:r>
          </a:p>
          <a:p>
            <a:pPr algn="ctr"/>
            <a:r>
              <a:rPr lang="en-US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Whose story will be Number 1 ! </a:t>
            </a:r>
            <a:endParaRPr lang="ru-RU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0" y="248341"/>
            <a:ext cx="4702742" cy="64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2630" y="2680"/>
            <a:ext cx="298023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Three Friends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PAGE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6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samax.su/cache/multithumb_thumbs/b_0_650_00___images_dogs_norway-elkhound-1.jpg" id="1229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-12343" y="-3845"/>
            <a:ext cx="9156344" cy="68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84368" y="616530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hlinkClick action="ppaction://hlinkshowjump?jump=nextslide" r:id=""/>
              </a:rPr>
              <a:t>ДАЛЕЕ</a:t>
            </a:r>
            <a:endParaRPr dirty="0" lang="ru-RU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75" y="3037602"/>
            <a:ext cx="357681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ea charset="0" pitchFamily="18" typeface="Times New Roman"/>
                <a:cs charset="0" pitchFamily="18" typeface="Times New Roman"/>
                <a:hlinkClick action="ppaction://hlinksldjump" r:id="rId3"/>
              </a:rPr>
              <a:t>The Meaning of the Word</a:t>
            </a:r>
            <a:r>
              <a:rPr b="1" dirty="0" lang="ru-RU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ea charset="0" pitchFamily="18" typeface="Times New Roman"/>
                <a:hlinkClick action="ppaction://hlinksldjump" r:id="rId3"/>
              </a:rPr>
              <a:t> </a:t>
            </a:r>
            <a:endParaRPr b="1" dirty="0" lang="ru-RU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975" y="3827228"/>
            <a:ext cx="523566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hlinkClick action="ppaction://hlinksldjump" r:id="rId4"/>
              </a:rPr>
              <a:t>The Proverbs and Sayings about dogs</a:t>
            </a:r>
            <a:r>
              <a:rPr b="1" dirty="0" lang="ru-RU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hlinkClick action="ppaction://hlinksldjump" r:id="rId4"/>
              </a:rPr>
              <a:t> </a:t>
            </a:r>
            <a:endParaRPr b="1" dirty="0" lang="ru-RU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43" y="4230643"/>
            <a:ext cx="298607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 u="sng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Dogs &amp; Superstitions</a:t>
            </a:r>
            <a:endParaRPr b="1" dirty="0" lang="ru-RU" spc="50" u="sng">
              <a:ln w="11430"/>
              <a:solidFill>
                <a:srgbClr val="0000CC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975" y="4600654"/>
            <a:ext cx="10571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hlinkClick action="ppaction://hlinksldjump" r:id="rId5"/>
              </a:rPr>
              <a:t>Poems</a:t>
            </a:r>
            <a:endParaRPr b="1" dirty="0" lang="ru-RU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443" y="4923145"/>
            <a:ext cx="319978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 u="sng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Some interesting facts</a:t>
            </a:r>
            <a:endParaRPr b="1" dirty="0" lang="ru-RU" spc="50" u="sng">
              <a:ln w="11430"/>
              <a:solidFill>
                <a:srgbClr val="0000CC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443" y="5289623"/>
            <a:ext cx="33387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 u="sng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The Most Touching Film</a:t>
            </a:r>
            <a:endParaRPr b="1" dirty="0" lang="ru-RU" spc="50" u="sng">
              <a:ln w="11430"/>
              <a:solidFill>
                <a:srgbClr val="0000CC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899" y="5686875"/>
            <a:ext cx="294824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 u="sng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A Video from gif.com</a:t>
            </a:r>
            <a:endParaRPr b="1" dirty="0" lang="ru-RU" spc="50" u="sng">
              <a:ln w="11430"/>
              <a:solidFill>
                <a:srgbClr val="0000CC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019637"/>
            <a:ext cx="46805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dirty="0" lang="en-US" smtClean="0" spc="50" sz="48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 </a:t>
            </a:r>
            <a:r>
              <a:rPr b="1" dirty="0" lang="en-US" smtClean="0" spc="50" sz="600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  <a:cs charset="0" pitchFamily="34" typeface="Arial"/>
              </a:rPr>
              <a:t>Contents</a:t>
            </a:r>
            <a:endParaRPr b="1" dirty="0" lang="ru-RU" spc="50" sz="60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  <a:cs charset="0" pitchFamily="3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975" y="3427077"/>
            <a:ext cx="349448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pc="50">
                <a:ln w="11430"/>
                <a:solidFill>
                  <a:srgbClr val="0000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The Morphology of a Dog</a:t>
            </a:r>
          </a:p>
        </p:txBody>
      </p:sp>
    </p:spTree>
    <p:extLst>
      <p:ext uri="{BB962C8B-B14F-4D97-AF65-F5344CB8AC3E}">
        <p14:creationId xmlns:p14="http://schemas.microsoft.com/office/powerpoint/2010/main" val="2721008318"/>
      </p:ext>
    </p:extLst>
  </p:cSld>
  <p:clrMapOvr>
    <a:masterClrMapping/>
  </p:clrMapOvr>
  <p:transition>
    <p:pull/>
  </p:transition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3297" y="234693"/>
            <a:ext cx="414382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Three Friends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PAGE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3297" y="1558132"/>
            <a:ext cx="408556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Well, who is a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winner today? </a:t>
            </a:r>
            <a:endParaRPr lang="en-US" sz="36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are sending you an Extra Five!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“5”! </a:t>
            </a: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you got it?</a:t>
            </a: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Good Luck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Bye! </a:t>
            </a:r>
            <a:endParaRPr lang="en-US" sz="36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0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\Pictures\picturesss\CATSSS dogs\щенята с папой.jpg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219"/>
            <a:ext cx="3275333" cy="397031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 sz="3600">
                <a:ln w="11430"/>
                <a:solidFill>
                  <a:srgbClr val="FF33CC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All the Information and all the pictures were taken from the Internet</a:t>
            </a:r>
            <a:endParaRPr b="1" dirty="0" lang="ru-RU" spc="50" sz="3600">
              <a:ln w="11430"/>
              <a:solidFill>
                <a:srgbClr val="FF33CC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7912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855" y="1196752"/>
            <a:ext cx="3577266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5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Thank you for being with </a:t>
            </a:r>
            <a:r>
              <a:rPr lang="en-US" sz="5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us!</a:t>
            </a:r>
            <a:endParaRPr lang="en-US" sz="5400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en-US" sz="12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5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See you!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ddmcdn.com/gif/dog-groups-sporting-group0.jpg" id="2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r="45"/>
          <a:stretch/>
        </p:blipFill>
        <p:spPr bwMode="auto">
          <a:xfrm>
            <a:off x="64945" y="188640"/>
            <a:ext cx="8923762" cy="66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564904"/>
            <a:ext cx="576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z="110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29969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dirty="0"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295" y="206084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en-US" smtClean="0">
              <a:hlinkClick r:id="rId3"/>
            </a:endParaRPr>
          </a:p>
          <a:p>
            <a:r>
              <a:rPr b="1" dirty="0" lang="en-US" smtClean="0" sz="2400">
                <a:hlinkClick r:id="rId3"/>
              </a:rPr>
              <a:t>SOURCES</a:t>
            </a:r>
            <a:r>
              <a:rPr dirty="0" lang="en-US" smtClean="0">
                <a:hlinkClick r:id="rId3"/>
              </a:rPr>
              <a:t> </a:t>
            </a:r>
          </a:p>
          <a:p>
            <a:r>
              <a:rPr dirty="0" lang="en-US" smtClean="0">
                <a:hlinkClick r:id="rId3"/>
              </a:rPr>
              <a:t>http</a:t>
            </a:r>
            <a:r>
              <a:rPr dirty="0" lang="en-US">
                <a:hlinkClick r:id="rId3"/>
              </a:rPr>
              <a:t>://en.wikipedia.org/wiki/Dog</a:t>
            </a:r>
          </a:p>
          <a:p>
            <a:r>
              <a:rPr dirty="0" lang="en-US" smtClean="0">
                <a:hlinkClick r:id="rId3"/>
              </a:rPr>
              <a:t>http</a:t>
            </a:r>
            <a:r>
              <a:rPr dirty="0" lang="en-US">
                <a:hlinkClick r:id="rId3"/>
              </a:rPr>
              <a:t>://</a:t>
            </a:r>
            <a:r>
              <a:rPr dirty="0" lang="en-US" smtClean="0">
                <a:hlinkClick r:id="rId3"/>
              </a:rPr>
              <a:t>visual.merriam-webster.com/animal-kingdom/carnivorous-mammals/dog/morphology-dog_1.php</a:t>
            </a:r>
            <a:endParaRPr dirty="0" lang="en-US" smtClean="0"/>
          </a:p>
          <a:p>
            <a:r>
              <a:rPr dirty="0" lang="en-US">
                <a:hlinkClick r:id="rId4"/>
              </a:rPr>
              <a:t>http://dogpic.com.ua/category/krasivye-sobaki</a:t>
            </a:r>
            <a:r>
              <a:rPr dirty="0" lang="en-US" smtClean="0">
                <a:hlinkClick r:id="rId4"/>
              </a:rPr>
              <a:t>/</a:t>
            </a:r>
            <a:endParaRPr dirty="0" lang="en-US" smtClean="0"/>
          </a:p>
          <a:p>
            <a:r>
              <a:rPr dirty="0" lang="en-US">
                <a:hlinkClick r:id="rId5"/>
              </a:rPr>
              <a:t>http://</a:t>
            </a:r>
            <a:r>
              <a:rPr dirty="0" lang="en-US" smtClean="0">
                <a:hlinkClick r:id="rId5"/>
              </a:rPr>
              <a:t>www.businessinsider.com/the-11-best-dog-breeds-of-all-time-2013-8</a:t>
            </a:r>
            <a:endParaRPr dirty="0" lang="en-US" smtClean="0"/>
          </a:p>
          <a:p>
            <a:r>
              <a:rPr dirty="0" lang="en-US">
                <a:hlinkClick r:id="rId6"/>
              </a:rPr>
              <a:t>http://</a:t>
            </a:r>
            <a:r>
              <a:rPr dirty="0" lang="en-US" smtClean="0">
                <a:hlinkClick r:id="rId6"/>
              </a:rPr>
              <a:t>commons.wikimedia.org/wiki/File:Anatolian_shepherd_dog.jpg</a:t>
            </a:r>
            <a:endParaRPr dirty="0" lang="en-US" smtClean="0"/>
          </a:p>
          <a:p>
            <a:r>
              <a:rPr dirty="0" lang="en-US">
                <a:hlinkClick r:id="rId7"/>
              </a:rPr>
              <a:t>http://www.special-dictionary.com/proverbs/keywords/dogs</a:t>
            </a:r>
            <a:r>
              <a:rPr dirty="0" lang="en-US" smtClean="0">
                <a:hlinkClick r:id="rId7"/>
              </a:rPr>
              <a:t>/</a:t>
            </a:r>
            <a:endParaRPr dirty="0" lang="en-US" smtClean="0"/>
          </a:p>
          <a:p>
            <a:r>
              <a:rPr dirty="0" lang="en-US">
                <a:hlinkClick r:id="rId8"/>
              </a:rPr>
              <a:t>http://</a:t>
            </a:r>
            <a:r>
              <a:rPr dirty="0" lang="en-US" smtClean="0">
                <a:hlinkClick r:id="rId8"/>
              </a:rPr>
              <a:t>en.wikipedia.org/wiki/Gelert</a:t>
            </a:r>
            <a:endParaRPr dirty="0" lang="en-US" smtClean="0"/>
          </a:p>
          <a:p>
            <a:r>
              <a:rPr dirty="0" lang="en-US">
                <a:hlinkClick r:id="rId9"/>
              </a:rPr>
              <a:t>http://</a:t>
            </a:r>
            <a:r>
              <a:rPr dirty="0" lang="en-US" smtClean="0">
                <a:hlinkClick r:id="rId9"/>
              </a:rPr>
              <a:t>adinah.hubpages.com/hub/Dog-Poems-for-Children</a:t>
            </a:r>
            <a:endParaRPr dirty="0" lang="en-US" smtClean="0"/>
          </a:p>
          <a:p>
            <a:r>
              <a:rPr dirty="0" lang="en-US">
                <a:hlinkClick r:id="rId10"/>
              </a:rPr>
              <a:t>http://</a:t>
            </a:r>
            <a:r>
              <a:rPr dirty="0" lang="en-US" smtClean="0">
                <a:hlinkClick r:id="rId10"/>
              </a:rPr>
              <a:t>www.voicesnet.org/displayonepoem.aspx?poemid=53464</a:t>
            </a:r>
            <a:endParaRPr dirty="0" lang="en-US" smtClean="0"/>
          </a:p>
          <a:p>
            <a:r>
              <a:rPr dirty="0" lang="en-US">
                <a:hlinkClick r:id="rId11"/>
              </a:rPr>
              <a:t>http://</a:t>
            </a:r>
            <a:r>
              <a:rPr dirty="0" lang="en-US" smtClean="0">
                <a:hlinkClick r:id="rId11"/>
              </a:rPr>
              <a:t>www.familyfriendpoems.com/poem/my-puppy-is-a-handful</a:t>
            </a:r>
            <a:endParaRPr dirty="0" lang="en-US" smtClean="0"/>
          </a:p>
          <a:p>
            <a:r>
              <a:rPr dirty="0" lang="en-US">
                <a:hlinkClick r:id="rId12"/>
              </a:rPr>
              <a:t>http://www.familyfriendpoems.com/poems/friend/pet</a:t>
            </a:r>
            <a:r>
              <a:rPr dirty="0" lang="en-US" smtClean="0">
                <a:hlinkClick r:id="rId12"/>
              </a:rPr>
              <a:t>/</a:t>
            </a:r>
            <a:endParaRPr dirty="0" lang="en-US" smtClean="0"/>
          </a:p>
          <a:p>
            <a:r>
              <a:rPr dirty="0" lang="en-US">
                <a:hlinkClick r:id="rId13"/>
              </a:rPr>
              <a:t>http://www.petfinder.com/dogs/bringing-a-dog-home/facts-about-new-dog</a:t>
            </a:r>
            <a:r>
              <a:rPr dirty="0" lang="en-US" smtClean="0">
                <a:hlinkClick r:id="rId13"/>
              </a:rPr>
              <a:t>/</a:t>
            </a:r>
            <a:endParaRPr dirty="0" lang="en-US" smtClean="0"/>
          </a:p>
          <a:p>
            <a:r>
              <a:rPr dirty="0" lang="en-US">
                <a:hlinkClick r:id="rId14"/>
              </a:rPr>
              <a:t>http://</a:t>
            </a:r>
            <a:r>
              <a:rPr dirty="0" lang="en-US" smtClean="0">
                <a:hlinkClick r:id="rId14"/>
              </a:rPr>
              <a:t>www.yolfercanijosconencanto.com/index.html?body19.html</a:t>
            </a:r>
            <a:endParaRPr dirty="0" lang="en-US" smtClean="0"/>
          </a:p>
          <a:p>
            <a:endParaRPr dirty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gavgavka.com/images/articles/2012/porodylajki.jpg" id="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1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22" y="3125982"/>
            <a:ext cx="8827866" cy="34163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The  dog 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is 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a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3" tooltip="Gray wolf subspecies"/>
              </a:rPr>
              <a:t>subspecies of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the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4" tooltip="Gray wolf"/>
              </a:rPr>
              <a:t>gray wolf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member of the </a:t>
            </a:r>
            <a:r>
              <a:rPr b="1" dirty="0" err="1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5" tooltip="Canidae"/>
              </a:rPr>
              <a:t>Canidae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family of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6" tooltip="Mammal"/>
              </a:rPr>
              <a:t>mammalian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order </a:t>
            </a:r>
            <a:r>
              <a:rPr b="1" dirty="0" err="1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7" tooltip="Carnivora"/>
              </a:rPr>
              <a:t>Carnivora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. The term "domestic dog" is generally used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for both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8" tooltip="Domesticated"/>
              </a:rPr>
              <a:t>domesticated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and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9" tooltip="Feral"/>
              </a:rPr>
              <a:t>feral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varieties. The dog was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10" tooltip="Domestication of the dog"/>
              </a:rPr>
              <a:t>the first domesticated 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10" tooltip="Domestication of the dog"/>
              </a:rPr>
              <a:t>animal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and has been the most widely kept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11" tooltip="Working dog"/>
              </a:rPr>
              <a:t>working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12" tooltip="Hunting dog"/>
              </a:rPr>
              <a:t>hunting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, and 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hlinkClick r:id="rId13" tooltip="Pet"/>
              </a:rPr>
              <a:t>pet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animal in human </a:t>
            </a:r>
            <a:r>
              <a:rPr b="1" dirty="0" err="1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history.The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word "dog" can also refer to the male of a canine species</a:t>
            </a:r>
            <a:r>
              <a:rPr b="1" dirty="0" lang="en-US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b="1" dirty="0" lang="en-US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as opposed to the word "bitch" which refers to the female of the species.</a:t>
            </a:r>
            <a:endParaRPr b="1" dirty="0" lang="ru-RU" smtClean="0" spc="50" sz="2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itchFamily="34"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6165304"/>
            <a:ext cx="93610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hlinkClick action="ppaction://hlinksldjump" r:id="rId14"/>
              </a:rPr>
              <a:t>НАЗАД</a:t>
            </a:r>
            <a:endParaRPr dirty="0" lang="ru-RU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40701"/>
            <a:ext cx="3530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pc="50" sz="6000">
                <a:ln w="11430"/>
                <a:solidFill>
                  <a:srgbClr val="FFFF0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b="1" dirty="0" lang="en-US" spc="50" sz="6000">
                <a:ln w="11430"/>
                <a:solidFill>
                  <a:srgbClr val="FFFF0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</a:t>
            </a:r>
            <a:endParaRPr dirty="0" lang="ru-RU" sz="6000">
              <a:solidFill>
                <a:srgbClr val="FFFF00"/>
              </a:solidFill>
              <a:latin charset="0" panose="020B0A04020102020204" pitchFamily="34" typeface="Arial Black"/>
            </a:endParaRPr>
          </a:p>
          <a:p>
            <a:r>
              <a:rPr b="1" dirty="0" lang="en-US" spc="50" sz="6000">
                <a:ln w="11430"/>
                <a:solidFill>
                  <a:srgbClr val="FFFF0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b="1" dirty="0" lang="en-US" smtClean="0" spc="50" sz="6000">
              <a:ln w="11430"/>
              <a:solidFill>
                <a:srgbClr val="FFFF00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507" y="6178549"/>
            <a:ext cx="7126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3200">
                <a:ln cmpd="sng" w="31550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algn="tl" blurRad="41275" dir="12000000" dist="1270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The Definition from Wikipedia  </a:t>
            </a:r>
            <a:endParaRPr b="1" dirty="0" lang="ru-RU" sz="3200">
              <a:ln cmpd="sng" w="31550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algn="tl" blurRad="41275" dir="12000000" dist="12700" rotWithShape="0">
                  <a:srgbClr val="000000">
                    <a:alpha val="40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032" y="1556322"/>
            <a:ext cx="2421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The Definition from Wikipedia  </a:t>
            </a:r>
            <a:endParaRPr b="1" dirty="0" lang="ru-RU" sz="24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isual.merriam-webster.com/images/animal-kingdom/carnivorous-mammals/dog/morphology-dog_1.jpg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24169" y="0"/>
            <a:ext cx="9168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6120" y="14988"/>
            <a:ext cx="665669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en-US" smtClean="0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The Morphology </a:t>
            </a:r>
            <a:r>
              <a:rPr b="1" dirty="0" lang="en-US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of a </a:t>
            </a:r>
            <a:r>
              <a:rPr b="1" dirty="0" lang="en-US" smtClean="0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anose="020B0A04020102020204" pitchFamily="34" typeface="Arial Black"/>
              </a:rPr>
              <a:t>Dog</a:t>
            </a:r>
            <a:endParaRPr b="1" dirty="0" lang="en-US" spc="50" sz="36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3707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bb.org/blog/wp-content/uploads/2011/07/husky-dog.jpg" id="3078" name="Picture 6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487" y="186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6828"/>
            <a:ext cx="903649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mtClean="0" sz="2400">
                <a:ln cmpd="sng" w="900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Dog Wisdom from the World around</a:t>
            </a:r>
          </a:p>
          <a:p>
            <a:r>
              <a:rPr b="1" dirty="0" lang="en-US" smtClean="0" sz="2400">
                <a:ln cmpd="sng" w="900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</a:t>
            </a:r>
          </a:p>
          <a:p>
            <a:r>
              <a:rPr b="1" dirty="0" lang="en-US" sz="2400">
                <a:ln cmpd="sng" w="900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charset="0" panose="020B0A04020102020204" pitchFamily="34" typeface="Arial Black"/>
              </a:rPr>
              <a:t> </a:t>
            </a:r>
            <a:r>
              <a:rPr b="1" dirty="0" lang="en-US" smtClean="0" sz="2400">
                <a:ln cmpd="sng" w="900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charset="0" panose="020B0A04020102020204" pitchFamily="34" typeface="Arial Black"/>
              </a:rPr>
              <a:t>                                          </a:t>
            </a:r>
            <a:r>
              <a:rPr b="1" dirty="0" lang="en-US" smtClean="0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Some </a:t>
            </a:r>
            <a:r>
              <a:rPr b="1" dirty="0" lang="en-US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charset="0" panose="020B0A04020102020204" pitchFamily="34" typeface="Arial Black"/>
              </a:rPr>
              <a:t>Proverbs &amp; Sayings</a:t>
            </a:r>
            <a:endParaRPr b="1" dirty="0" lang="ru-RU" sz="24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charset="0" panose="020B0A04020102020204" pitchFamily="34" typeface="Arial Black"/>
            </a:endParaRPr>
          </a:p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dirty="0" lang="ru-RU" smtClean="0"/>
              <a:t>   </a:t>
            </a:r>
            <a:endParaRPr dirty="0" lang="en-US" smtClean="0"/>
          </a:p>
          <a:p>
            <a:endParaRPr dirty="0" lang="en-US" smtClean="0">
              <a:latin charset="0" panose="020B0A04020102020204" pitchFamily="34" typeface="Arial Black"/>
            </a:endParaRPr>
          </a:p>
          <a:p>
            <a:endParaRPr dirty="0" lang="en-US">
              <a:latin charset="0" panose="020B0A04020102020204" pitchFamily="34" typeface="Arial Black"/>
            </a:endParaRPr>
          </a:p>
          <a:p>
            <a:pPr algn="r"/>
            <a:r>
              <a:rPr dirty="0" lang="en-US">
                <a:solidFill>
                  <a:srgbClr val="FFFF00"/>
                </a:solidFill>
                <a:latin charset="0" panose="020B0A04020102020204" pitchFamily="34" typeface="Arial Black"/>
              </a:rPr>
              <a:t> </a:t>
            </a:r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                                      “In </a:t>
            </a:r>
            <a:r>
              <a:rPr dirty="0" lang="en-US">
                <a:solidFill>
                  <a:srgbClr val="FFFF00"/>
                </a:solidFill>
                <a:latin charset="0" panose="020B0A04020102020204" pitchFamily="34" typeface="Arial Black"/>
              </a:rPr>
              <a:t>every country dogs bite</a:t>
            </a:r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.”</a:t>
            </a:r>
          </a:p>
          <a:p>
            <a:pPr algn="r"/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 </a:t>
            </a:r>
            <a:r>
              <a:rPr dirty="0" lang="en-US">
                <a:solidFill>
                  <a:srgbClr val="FFFF00"/>
                </a:solidFill>
                <a:latin charset="0" panose="020B0A04020102020204" pitchFamily="34" typeface="Arial Black"/>
              </a:rPr>
              <a:t>– English </a:t>
            </a:r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Proverb</a:t>
            </a:r>
          </a:p>
          <a:p>
            <a:pPr algn="r"/>
            <a:r>
              <a:rPr dirty="0" lang="en-US">
                <a:solidFill>
                  <a:schemeClr val="bg1"/>
                </a:solidFill>
                <a:latin charset="0" panose="020B0A04020102020204" pitchFamily="34" typeface="Arial Black"/>
              </a:rPr>
              <a:t> </a:t>
            </a:r>
            <a:r>
              <a:rPr dirty="0" lang="en-US" smtClean="0">
                <a:solidFill>
                  <a:schemeClr val="bg1"/>
                </a:solidFill>
                <a:latin charset="0" panose="020B0A04020102020204" pitchFamily="34" typeface="Arial Black"/>
              </a:rPr>
              <a:t>                                         "</a:t>
            </a:r>
            <a:r>
              <a:rPr dirty="0" lang="en-US">
                <a:solidFill>
                  <a:schemeClr val="bg1"/>
                </a:solidFill>
                <a:latin charset="0" panose="020B0A04020102020204" pitchFamily="34" typeface="Arial Black"/>
              </a:rPr>
              <a:t>Every dog is allowed one bite</a:t>
            </a:r>
            <a:r>
              <a:rPr dirty="0" lang="en-US" smtClean="0">
                <a:solidFill>
                  <a:schemeClr val="bg1"/>
                </a:solidFill>
                <a:latin charset="0" panose="020B0A04020102020204" pitchFamily="34" typeface="Arial Black"/>
              </a:rPr>
              <a:t>.</a:t>
            </a:r>
          </a:p>
          <a:p>
            <a:pPr algn="r"/>
            <a:r>
              <a:rPr dirty="0" lang="en-US" smtClean="0">
                <a:solidFill>
                  <a:schemeClr val="bg1"/>
                </a:solidFill>
                <a:latin charset="0" panose="020B0A04020102020204" pitchFamily="34" typeface="Arial Black"/>
              </a:rPr>
              <a:t>" </a:t>
            </a:r>
            <a:r>
              <a:rPr dirty="0" lang="en-US">
                <a:solidFill>
                  <a:schemeClr val="bg1"/>
                </a:solidFill>
                <a:latin charset="0" panose="020B0A04020102020204" pitchFamily="34" typeface="Arial Black"/>
              </a:rPr>
              <a:t>- US </a:t>
            </a:r>
            <a:r>
              <a:rPr dirty="0" lang="en-US" smtClean="0">
                <a:solidFill>
                  <a:schemeClr val="bg1"/>
                </a:solidFill>
                <a:latin charset="0" panose="020B0A04020102020204" pitchFamily="34" typeface="Arial Black"/>
              </a:rPr>
              <a:t>Proverb</a:t>
            </a:r>
          </a:p>
          <a:p>
            <a:pPr algn="r"/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                                   "</a:t>
            </a:r>
            <a:r>
              <a:rPr dirty="0" lang="en-US">
                <a:solidFill>
                  <a:srgbClr val="FFFF00"/>
                </a:solidFill>
                <a:latin charset="0" panose="020B0A04020102020204" pitchFamily="34" typeface="Arial Black"/>
              </a:rPr>
              <a:t>A good dog deserves a good bone</a:t>
            </a:r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.</a:t>
            </a:r>
          </a:p>
          <a:p>
            <a:pPr algn="r"/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" </a:t>
            </a:r>
            <a:r>
              <a:rPr dirty="0" lang="en-US">
                <a:solidFill>
                  <a:srgbClr val="FFFF00"/>
                </a:solidFill>
                <a:latin charset="0" panose="020B0A04020102020204" pitchFamily="34" typeface="Arial Black"/>
              </a:rPr>
              <a:t>- US </a:t>
            </a:r>
            <a:r>
              <a:rPr dirty="0" lang="en-US" smtClean="0">
                <a:solidFill>
                  <a:srgbClr val="FFFF00"/>
                </a:solidFill>
                <a:latin charset="0" panose="020B0A04020102020204" pitchFamily="34" typeface="Arial Black"/>
              </a:rPr>
              <a:t>Proverb</a:t>
            </a:r>
            <a:endParaRPr dirty="0" lang="en-US" smtClean="0">
              <a:latin charset="0" panose="020B0A04020102020204" pitchFamily="34" typeface="Arial Black"/>
            </a:endParaRPr>
          </a:p>
          <a:p>
            <a:endParaRPr dirty="0" lang="en-US">
              <a:latin charset="0" panose="020B0A04020102020204" pitchFamily="34" typeface="Arial Black"/>
            </a:endParaRPr>
          </a:p>
          <a:p>
            <a:r>
              <a:rPr dirty="0" lang="en-US" smtClean="0">
                <a:latin charset="0" panose="020B0A04020102020204" pitchFamily="34" typeface="Arial Black"/>
              </a:rPr>
              <a:t>“Take </a:t>
            </a:r>
            <a:r>
              <a:rPr dirty="0" lang="en-US">
                <a:latin charset="0" panose="020B0A04020102020204" pitchFamily="34" typeface="Arial Black"/>
              </a:rPr>
              <a:t>a dog for a companion and a stick in your hand</a:t>
            </a:r>
            <a:r>
              <a:rPr dirty="0" lang="en-US" smtClean="0">
                <a:latin charset="0" panose="020B0A04020102020204" pitchFamily="34" typeface="Arial Black"/>
              </a:rPr>
              <a:t>.’ </a:t>
            </a:r>
            <a:r>
              <a:rPr dirty="0" lang="en-US">
                <a:latin charset="0" panose="020B0A04020102020204" pitchFamily="34" typeface="Arial Black"/>
              </a:rPr>
              <a:t>English </a:t>
            </a:r>
            <a:r>
              <a:rPr dirty="0" lang="en-US" smtClean="0">
                <a:latin charset="0" panose="020B0A04020102020204" pitchFamily="34" typeface="Arial Black"/>
              </a:rPr>
              <a:t>Proverb</a:t>
            </a:r>
          </a:p>
          <a:p>
            <a:r>
              <a:rPr dirty="0" lang="en-US" smtClean="0">
                <a:latin charset="0" panose="020B0A04020102020204" pitchFamily="34" typeface="Arial Black"/>
              </a:rPr>
              <a:t>     </a:t>
            </a:r>
            <a:r>
              <a:rPr dirty="0" lang="en-US" smtClean="0">
                <a:solidFill>
                  <a:srgbClr val="FF0000"/>
                </a:solidFill>
                <a:latin charset="0" panose="020B0A04020102020204" pitchFamily="34" typeface="Arial Black"/>
              </a:rPr>
              <a:t>“Quarrelsome </a:t>
            </a:r>
            <a:r>
              <a:rPr dirty="0" lang="en-US">
                <a:solidFill>
                  <a:srgbClr val="FF0000"/>
                </a:solidFill>
                <a:latin charset="0" panose="020B0A04020102020204" pitchFamily="34" typeface="Arial Black"/>
              </a:rPr>
              <a:t>dogs get dirty coats</a:t>
            </a:r>
            <a:r>
              <a:rPr dirty="0" lang="en-US" smtClean="0">
                <a:solidFill>
                  <a:srgbClr val="FF0000"/>
                </a:solidFill>
                <a:latin charset="0" panose="020B0A04020102020204" pitchFamily="34" typeface="Arial Black"/>
              </a:rPr>
              <a:t>. “ – English Proverb</a:t>
            </a:r>
            <a:r>
              <a:rPr dirty="0" lang="en-US">
                <a:latin charset="0" panose="020B0A04020102020204" pitchFamily="34" typeface="Arial Black"/>
              </a:rPr>
              <a:t/>
            </a:r>
            <a:br>
              <a:rPr dirty="0" lang="en-US">
                <a:latin charset="0" panose="020B0A04020102020204" pitchFamily="34" typeface="Arial Black"/>
              </a:rPr>
            </a:br>
            <a:r>
              <a:rPr dirty="0" lang="en-US">
                <a:latin charset="0" panose="020B0A04020102020204" pitchFamily="34" typeface="Arial Black"/>
              </a:rPr>
              <a:t> </a:t>
            </a:r>
            <a:r>
              <a:rPr dirty="0" lang="en-US" smtClean="0">
                <a:latin charset="0" panose="020B0A04020102020204" pitchFamily="34" typeface="Arial Black"/>
              </a:rPr>
              <a:t>  </a:t>
            </a:r>
            <a:r>
              <a:rPr dirty="0" lang="en-US">
                <a:latin charset="0" panose="020B0A04020102020204" pitchFamily="34" typeface="Arial Black"/>
              </a:rPr>
              <a:t>"A dog that runs after two bones catches neither."</a:t>
            </a:r>
            <a:r>
              <a:rPr dirty="0" i="1" lang="en-US">
                <a:latin charset="0" panose="020B0A04020102020204" pitchFamily="34" typeface="Arial Black"/>
              </a:rPr>
              <a:t> </a:t>
            </a:r>
            <a:r>
              <a:rPr dirty="0" lang="en-US">
                <a:latin charset="0" panose="020B0A04020102020204" pitchFamily="34" typeface="Arial Black"/>
              </a:rPr>
              <a:t>- English Proverb</a:t>
            </a:r>
          </a:p>
          <a:p>
            <a:r>
              <a:rPr dirty="0" lang="en-US" smtClean="0">
                <a:solidFill>
                  <a:srgbClr val="FF0000"/>
                </a:solidFill>
                <a:latin charset="0" panose="020B0A04020102020204" pitchFamily="34" typeface="Arial Black"/>
              </a:rPr>
              <a:t>"</a:t>
            </a:r>
            <a:r>
              <a:rPr dirty="0" lang="en-US">
                <a:solidFill>
                  <a:srgbClr val="FF0000"/>
                </a:solidFill>
                <a:latin charset="0" panose="020B0A04020102020204" pitchFamily="34" typeface="Arial Black"/>
              </a:rPr>
              <a:t>Do not respond to a barking dog." - Moroccan, Jewish saying</a:t>
            </a:r>
          </a:p>
          <a:p>
            <a:r>
              <a:rPr dirty="0" lang="en-US" smtClean="0">
                <a:latin charset="0" panose="020B0A04020102020204" pitchFamily="34" typeface="Arial Black"/>
              </a:rPr>
              <a:t>     "</a:t>
            </a:r>
            <a:r>
              <a:rPr dirty="0" lang="en-US">
                <a:latin charset="0" panose="020B0A04020102020204" pitchFamily="34" typeface="Arial Black"/>
              </a:rPr>
              <a:t>Beware of a silent dog and still water." - Latin Proverb</a:t>
            </a:r>
          </a:p>
          <a:p>
            <a:r>
              <a:rPr dirty="0" lang="en-US" smtClean="0">
                <a:solidFill>
                  <a:srgbClr val="FF0000"/>
                </a:solidFill>
                <a:latin charset="0" panose="020B0A04020102020204" pitchFamily="34" typeface="Arial Black"/>
              </a:rPr>
              <a:t>     "</a:t>
            </a:r>
            <a:r>
              <a:rPr dirty="0" lang="en-US">
                <a:solidFill>
                  <a:srgbClr val="FF0000"/>
                </a:solidFill>
                <a:latin charset="0" panose="020B0A04020102020204" pitchFamily="34" typeface="Arial Black"/>
              </a:rPr>
              <a:t>Children aren't dogs; adults aren't gods." - Haitian Proverb</a:t>
            </a:r>
          </a:p>
          <a:p>
            <a:r>
              <a:rPr dirty="0" lang="en-US" smtClean="0">
                <a:latin charset="0" panose="020B0A04020102020204" pitchFamily="34" typeface="Arial Black"/>
              </a:rPr>
              <a:t>     "</a:t>
            </a:r>
            <a:r>
              <a:rPr dirty="0" lang="en-US">
                <a:latin charset="0" panose="020B0A04020102020204" pitchFamily="34" typeface="Arial Black"/>
              </a:rPr>
              <a:t>To live long, eat like a cat, drink like a dog." - German Proverb</a:t>
            </a:r>
          </a:p>
          <a:p>
            <a:r>
              <a:rPr dirty="0" lang="en-US" smtClean="0">
                <a:solidFill>
                  <a:srgbClr val="FF0000"/>
                </a:solidFill>
                <a:latin charset="0" panose="020B0A04020102020204" pitchFamily="34" typeface="Arial Black"/>
              </a:rPr>
              <a:t>"The barking of a dog does not disturb the man on a camel." - Egyptian Proverb</a:t>
            </a:r>
          </a:p>
          <a:p>
            <a:endParaRPr dirty="0" lang="en-US"/>
          </a:p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    </a:t>
            </a:r>
            <a:b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dirty="0" lang="ru-RU" smtClean="0">
                <a:solidFill>
                  <a:srgbClr val="002060"/>
                </a:solidFill>
              </a:rPr>
              <a:t>    </a:t>
            </a:r>
            <a:endParaRPr dirty="0" lang="ru-RU" smtClean="0"/>
          </a:p>
          <a:p>
            <a:r>
              <a:rPr dirty="0" lang="ru-RU" smtClean="0">
                <a:solidFill>
                  <a:srgbClr val="002060"/>
                </a:solidFill>
              </a:rPr>
              <a:t>   </a:t>
            </a:r>
            <a:r>
              <a:rPr dirty="0" lang="en-US" smtClean="0">
                <a:solidFill>
                  <a:srgbClr val="002060"/>
                </a:solidFill>
                <a:latin charset="0" pitchFamily="18" typeface="Adobe Caslon Pro Bold"/>
              </a:rPr>
              <a:t> </a:t>
            </a:r>
            <a:r>
              <a:rPr dirty="0" lang="ru-RU" smtClean="0">
                <a:solidFill>
                  <a:srgbClr val="002060"/>
                </a:solidFill>
              </a:rPr>
              <a:t> </a:t>
            </a:r>
            <a:r>
              <a:rPr dirty="0" lang="en-US" smtClean="0">
                <a:solidFill>
                  <a:srgbClr val="002060"/>
                </a:solidFill>
                <a:latin charset="0" pitchFamily="18" typeface="Adobe Caslon Pro Bold"/>
              </a:rPr>
              <a:t>                   </a:t>
            </a:r>
            <a:r>
              <a:rPr dirty="0" lang="ru-RU" smtClean="0">
                <a:solidFill>
                  <a:srgbClr val="002060"/>
                </a:solidFill>
              </a:rPr>
              <a:t/>
            </a:r>
            <a:br>
              <a:rPr dirty="0" lang="ru-RU" smtClean="0">
                <a:solidFill>
                  <a:srgbClr val="002060"/>
                </a:solidFill>
              </a:rPr>
            </a:br>
            <a:r>
              <a:rPr dirty="0" i="1" lang="ru-RU" smtClean="0">
                <a:solidFill>
                  <a:srgbClr val="002060"/>
                </a:solidFill>
              </a:rPr>
              <a:t>     </a:t>
            </a:r>
            <a:br>
              <a:rPr dirty="0" i="1" lang="ru-RU" smtClean="0">
                <a:solidFill>
                  <a:srgbClr val="002060"/>
                </a:solidFill>
              </a:rPr>
            </a:br>
            <a:r>
              <a:rPr dirty="0" i="1" lang="ru-RU" smtClean="0">
                <a:solidFill>
                  <a:srgbClr val="002060"/>
                </a:solidFill>
              </a:rPr>
              <a:t>   </a:t>
            </a:r>
            <a:br>
              <a:rPr dirty="0" i="1" lang="ru-RU" smtClean="0">
                <a:solidFill>
                  <a:srgbClr val="002060"/>
                </a:solidFill>
              </a:rPr>
            </a:br>
            <a:r>
              <a:rPr dirty="0" i="1" lang="ru-RU" smtClean="0">
                <a:solidFill>
                  <a:srgbClr val="002060"/>
                </a:solidFill>
              </a:rPr>
              <a:t>    </a:t>
            </a:r>
            <a:endParaRPr dirty="0"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41698" y="6488668"/>
            <a:ext cx="8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hlinkClick action="ppaction://hlinksldjump" r:id="rId3"/>
              </a:rPr>
              <a:t>НАЗАД</a:t>
            </a:r>
            <a:endParaRPr dirty="0" lang="ru-RU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 tmFilter="0,0; .5, 1; 1, 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32856"/>
            <a:ext cx="4572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"A good dog deserves a good 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…… .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 - US Proverb</a:t>
            </a: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85841"/>
              </p:ext>
            </p:extLst>
          </p:nvPr>
        </p:nvGraphicFramePr>
        <p:xfrm>
          <a:off x="4344335" y="4201408"/>
          <a:ext cx="4799665" cy="45720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stone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6849862" y="4077072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5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3.businessinsider.com/image/521cd3bd6bb3f752517c0a09-1132-849/german-shepherd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55"/>
            <a:ext cx="9178606" cy="68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7449"/>
            <a:ext cx="388843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Here, the dog is alleged to have belonged to 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Llywelyn the Great"/>
              </a:rPr>
              <a:t>Llywelyn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Llywelyn the Great"/>
              </a:rPr>
              <a:t> the Great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Prince of 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Kingdom of Gwynedd"/>
              </a:rPr>
              <a:t>Gwynedd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a gift from 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John of England"/>
              </a:rPr>
              <a:t>King John of England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In this legend, 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Llywelyn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returns from hunting to find his baby missing, the cradle overturned, and the dog with a blood-smeared mouth. Believing the dog savaged the child, 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Llywelyn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draws his sword and kills it. After the dog's dying yelp 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Llywelyn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hears the cries of the baby, unharmed under the cradle, along with a dead wolf which had attacked the child and been killed by 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Gelert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Llywelyn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then overcome with remorse and he buries the dog with great ceremony, yet he can still hear the dying yelp. After that day </a:t>
            </a:r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Llywelyn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never smiles again.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75982"/>
            <a:ext cx="39875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Real Story. Wales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093296"/>
            <a:ext cx="467313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Real Story. Wales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hello 3 do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4077"/>
            <a:ext cx="5173486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2411" y="234693"/>
            <a:ext cx="404559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nswer PAGE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much are you attentive?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Question 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from three Friends: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132856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Llywelyn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draws his sword and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…..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it.</a:t>
            </a:r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28574"/>
              </p:ext>
            </p:extLst>
          </p:nvPr>
        </p:nvGraphicFramePr>
        <p:xfrm>
          <a:off x="4344335" y="4201408"/>
          <a:ext cx="4799665" cy="396240"/>
        </p:xfrm>
        <a:graphic>
          <a:graphicData uri="http://schemas.openxmlformats.org/drawingml/2006/table">
            <a:tbl>
              <a:tblPr/>
              <a:tblGrid>
                <a:gridCol w="1096366"/>
                <a:gridCol w="208280"/>
                <a:gridCol w="1067878"/>
                <a:gridCol w="208280"/>
                <a:gridCol w="1038527"/>
                <a:gridCol w="208280"/>
                <a:gridCol w="972054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pushes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kills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throws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hits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50"/>
          <p:cNvSpPr>
            <a:spLocks noChangeArrowheads="1"/>
          </p:cNvSpPr>
          <p:nvPr/>
        </p:nvSpPr>
        <p:spPr bwMode="auto">
          <a:xfrm>
            <a:off x="5548585" y="4077072"/>
            <a:ext cx="1250529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9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1102</Words>
  <Application>Microsoft Office PowerPoint</Application>
  <PresentationFormat>Экран (4:3)</PresentationFormat>
  <Paragraphs>284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94</cp:revision>
  <dcterms:modified xsi:type="dcterms:W3CDTF">2014-05-14T15:09:57Z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2808865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