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14"/>
  </p:notesMasterIdLst>
  <p:sldIdLst>
    <p:sldId id="256" r:id="rId2"/>
    <p:sldId id="280" r:id="rId3"/>
    <p:sldId id="287" r:id="rId4"/>
    <p:sldId id="257" r:id="rId5"/>
    <p:sldId id="275" r:id="rId6"/>
    <p:sldId id="282" r:id="rId7"/>
    <p:sldId id="288" r:id="rId8"/>
    <p:sldId id="272" r:id="rId9"/>
    <p:sldId id="284" r:id="rId10"/>
    <p:sldId id="274" r:id="rId11"/>
    <p:sldId id="278" r:id="rId12"/>
    <p:sldId id="28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659DB8-4D1E-4664-85A7-F0DB2855B112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CD36B0-4BCD-4066-A755-8C130CAFC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2CEC8D9-84C2-4C15-BEE7-90EB93EFE1AE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B0C2CDA-3ED3-4A84-96FB-BC7704D7A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B7CD-818D-4497-BC22-549827C252AD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6F0E1-91A9-4222-94F8-506C991DA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067D1-1FC8-4802-9C8D-46C1919CAB3B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3BCE6-640B-4E41-AFAA-4FE7C255C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3D3F07-A21E-4090-96F4-E0758286C2AB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5D35CE-E9A2-4717-99B1-57AA5BC79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D3E2FBC-8576-473D-B8C9-CDAD1BDDFBF2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0321764-D976-4D23-A030-00D41DB15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C1E61C-F5DA-4E03-889B-FE09741079C4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8F9161-BA1B-4119-8D11-F5E267A35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037438-1544-43CA-88FE-3B5034DA5F3F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BB6DB4-4C79-4D3C-B5BB-7FC6E9DB6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87F192-0773-465C-9414-212A9BF38143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7843AB-520E-4B02-8158-2824578DA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5BACC-2013-43A9-A3CD-84937968166B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FB712-B3D3-4B7F-A548-23DB615B7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0C23FED-F1D2-4836-BA3C-D049FC3D9B27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DB424D3-0E69-4711-A38F-C013F4BAE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E05D9A6-0AC8-47D4-9DBF-F2027CB3935C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43335D2-FB77-4CE1-A1D6-50E181A3E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3A753A7C-CB99-435B-ACC1-0CFEFE0F6EB1}" type="datetimeFigureOut">
              <a:rPr lang="ru-RU"/>
              <a:pPr>
                <a:defRPr/>
              </a:pPr>
              <a:t>25.11.2011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8A131F0-5AD7-4FA1-9775-DBCB42A5B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42" r:id="rId7"/>
    <p:sldLayoutId id="2147484051" r:id="rId8"/>
    <p:sldLayoutId id="2147484052" r:id="rId9"/>
    <p:sldLayoutId id="2147484043" r:id="rId10"/>
    <p:sldLayoutId id="2147484044" r:id="rId11"/>
  </p:sldLayoutIdLst>
  <p:transition>
    <p:checker/>
  </p:transition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FFFF9A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Cambria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Cambria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Cambria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7000892" y="6286520"/>
            <a:ext cx="18573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Prezentacii.com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10246" name="Picture 6" descr="чера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643182"/>
            <a:ext cx="3392487" cy="33924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357166"/>
            <a:ext cx="67866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00FF00"/>
                </a:solidFill>
              </a:rPr>
              <a:t>Регенерация  дождевого червя</a:t>
            </a:r>
            <a:endParaRPr lang="ru-RU" sz="60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54000"/>
            <a:ext cx="8229600" cy="727075"/>
          </a:xfrm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4200" smtClean="0">
                <a:effectLst/>
                <a:latin typeface="Arial" charset="0"/>
              </a:rPr>
              <a:t>Выводы: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250825" y="1125538"/>
            <a:ext cx="856932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В ходе проделанной работы четко проявлялась двигательная активность передних концов дождевых червей. В результате исследования  передние концы выжили (10 особей), срезы затянулись, а у 2 экземпляров наблюдалось увеличение в длине 0,4, 0,6 см.</a:t>
            </a:r>
          </a:p>
          <a:p>
            <a:r>
              <a:rPr lang="ru-RU" sz="2400"/>
              <a:t>   Задние концы дождевых червей вели пассивный образ жизни. На конец четвертой  недели исследования стали усыхать. К концу эксперимента из задних концов дождевых червей не выжило ни одной. Можно сделать вывод о том, что истинным оказалось  предположение о возможностях регенерации  высказанное  в </a:t>
            </a:r>
            <a:r>
              <a:rPr lang="ru-RU" sz="2400" i="1"/>
              <a:t> </a:t>
            </a:r>
            <a:r>
              <a:rPr lang="ru-RU" sz="2400"/>
              <a:t>газете 1 сентября [6].</a:t>
            </a:r>
          </a:p>
          <a:p>
            <a:r>
              <a:rPr lang="ru-RU" sz="2400"/>
              <a:t>   Контрольные черви все остались живыми, были активны, но большую часть времени находились в скученном состоянии</a:t>
            </a:r>
            <a:r>
              <a:rPr lang="ru-RU"/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54000"/>
            <a:ext cx="8229600" cy="727075"/>
          </a:xfrm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4200" smtClean="0">
                <a:effectLst/>
                <a:latin typeface="Arial" charset="0"/>
              </a:rPr>
              <a:t>Заключение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646238"/>
            <a:ext cx="8496300" cy="4735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 </a:t>
            </a:r>
            <a:r>
              <a:rPr lang="ru-RU" sz="2800" smtClean="0">
                <a:latin typeface="Arial" charset="0"/>
              </a:rPr>
              <a:t>Восстановление утраченных частей тела присуща Кольчатым червям, в частности дождевому червю.  Регенерация репаративная типичная. Выдвинутая нами гипотеза не подтвердилась. В ходе работы было установлено,  что у дождевого червя к регенерации способна только передняя часть.  По нашему мнению, это объясняется тем, что в передней части  тела дождевого червя есть окологлоточное нервное кольцо, которые выполняют функцию зачаточного  головного мозга. Головной мозг  регулирует процессы, происходящие в организме.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Arial" charset="0"/>
              </a:rPr>
              <a:t>Литература: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773238"/>
            <a:ext cx="8820150" cy="483076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" charset="0"/>
              </a:rPr>
              <a:t>1. Малевич И. И. Собирание и изучение дождевых червей- почвообразователей. / И. И. Малевич, М.: Сов. Россия, 1980.- 31 с.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endParaRPr lang="ru-RU" sz="180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" charset="0"/>
              </a:rPr>
              <a:t>2. Чекановская О. В. Дождевые черви и почвообразование./ О.В. Чекановская. М.: Сов. Россия, 1978, - 49с. 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AutoNum type="arabicPeriod"/>
            </a:pPr>
            <a:endParaRPr lang="ru-RU" sz="180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" charset="0"/>
              </a:rPr>
              <a:t> 3. Понамарева И.Н.  Биология 7 класс, учебник для учащихся общеобр. школы / И.Н. Понамарева, О.А.Корнилова, В.С. Кумченко -2-е изд., перераб. и доп.  М. 2002. – с.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endParaRPr lang="ru-RU" sz="180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" charset="0"/>
              </a:rPr>
              <a:t>4. Дарвин Ч., Образование растительного слоя земли деятельностью дождевых червей и наблюдения над их образом жизни./ Ч. Дарвин. Соч., в 4 т., Т. 2, М.—Л., 1936 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endParaRPr lang="ru-RU" sz="180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" charset="0"/>
              </a:rPr>
              <a:t>5. Жизнь животных,  в 4 т., Т. 1,- М., 1968. – с.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endParaRPr lang="ru-RU" sz="180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" charset="0"/>
              </a:rPr>
              <a:t>6. Щелкова А.И. Интересные факты из жизни беспозвоночных / А. И. Щелкова // газета 1 сентября. Биология.- № 10.- с.19 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endParaRPr lang="ru-RU" sz="1800" smtClean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" charset="0"/>
              </a:rPr>
              <a:t>7. Интернет, электронный словарь  википедия</a:t>
            </a: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Arial" charset="0"/>
              </a:rPr>
              <a:t>Проблема: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852738"/>
            <a:ext cx="8229600" cy="3529012"/>
          </a:xfrm>
        </p:spPr>
        <p:txBody>
          <a:bodyPr/>
          <a:lstStyle/>
          <a:p>
            <a:r>
              <a:rPr lang="ru-RU" sz="4400" i="1" smtClean="0">
                <a:latin typeface="Arial" charset="0"/>
              </a:rPr>
              <a:t>Какой из источников информации несет достоверные сведения?</a:t>
            </a:r>
            <a:r>
              <a:rPr lang="ru-RU" sz="4400" smtClean="0"/>
              <a:t>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Arial" charset="0"/>
              </a:rPr>
              <a:t>Гипотеза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4400" smtClean="0">
                <a:latin typeface="Arial" charset="0"/>
              </a:rPr>
              <a:t>учебник биологии  Понамаревой  И.Н. несет достоверную информацию о возможностях регенерации, т.е у дождевого червя регенерируют обе части тела</a:t>
            </a:r>
            <a:r>
              <a:rPr lang="ru-RU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16EA39E-76A4-4E75-AB08-CAD4FF38CB0A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11270" name="Picture 6" descr="червяк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675" y="333375"/>
            <a:ext cx="2052638" cy="2808288"/>
          </a:xfrm>
          <a:prstGeom prst="rect">
            <a:avLst/>
          </a:prstGeom>
          <a:noFill/>
        </p:spPr>
      </p:pic>
      <p:sp>
        <p:nvSpPr>
          <p:cNvPr id="11271" name="Rectangle 7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  <a:latin typeface="Arial" charset="0"/>
              </a:rPr>
              <a:t>Цель проекта:</a:t>
            </a:r>
          </a:p>
        </p:txBody>
      </p:sp>
      <p:sp>
        <p:nvSpPr>
          <p:cNvPr id="11272" name="Rectangle 8"/>
          <p:cNvSpPr>
            <a:spLocks noGrp="1"/>
          </p:cNvSpPr>
          <p:nvPr>
            <p:ph type="body" idx="4294967295"/>
          </p:nvPr>
        </p:nvSpPr>
        <p:spPr>
          <a:xfrm>
            <a:off x="2916238" y="1628775"/>
            <a:ext cx="5781675" cy="4679950"/>
          </a:xfrm>
        </p:spPr>
        <p:txBody>
          <a:bodyPr/>
          <a:lstStyle/>
          <a:p>
            <a:pPr>
              <a:buFont typeface="Wingdings 2" pitchFamily="18" charset="2"/>
              <a:buNone/>
              <a:tabLst>
                <a:tab pos="182563" algn="l"/>
              </a:tabLst>
            </a:pPr>
            <a:r>
              <a:rPr lang="ru-RU" sz="4400" smtClean="0">
                <a:latin typeface="Arial" charset="0"/>
              </a:rPr>
              <a:t>определить, как происходит регенерация дождевого червя.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Arial" charset="0"/>
              </a:rPr>
              <a:t>Задачи: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/>
            <a:r>
              <a:rPr lang="ru-RU" smtClean="0">
                <a:latin typeface="Arial" charset="0"/>
              </a:rPr>
              <a:t>изучить  особенности строения и поведения дождевого червя</a:t>
            </a:r>
          </a:p>
          <a:p>
            <a:pPr marL="609600" indent="-609600"/>
            <a:r>
              <a:rPr lang="ru-RU" smtClean="0">
                <a:latin typeface="Arial" charset="0"/>
              </a:rPr>
              <a:t>изучить виды регенерации</a:t>
            </a:r>
          </a:p>
          <a:p>
            <a:pPr marL="609600" indent="-609600"/>
            <a:r>
              <a:rPr lang="ru-RU" smtClean="0">
                <a:latin typeface="Arial" charset="0"/>
              </a:rPr>
              <a:t>провести эксперимент</a:t>
            </a:r>
          </a:p>
          <a:p>
            <a:pPr marL="609600" indent="-609600"/>
            <a:r>
              <a:rPr lang="ru-RU" smtClean="0">
                <a:latin typeface="Arial" charset="0"/>
              </a:rPr>
              <a:t>провести наблюдения</a:t>
            </a:r>
          </a:p>
          <a:p>
            <a:pPr marL="609600" indent="-609600"/>
            <a:r>
              <a:rPr lang="ru-RU" smtClean="0">
                <a:latin typeface="Arial" charset="0"/>
              </a:rPr>
              <a:t>сделать выводы, подтверждающие или опровергающие предложную нами гипотезу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Arial" charset="0"/>
              </a:rPr>
              <a:t>Регенерация: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46238"/>
            <a:ext cx="8229600" cy="3727450"/>
          </a:xfrm>
        </p:spPr>
        <p:txBody>
          <a:bodyPr/>
          <a:lstStyle/>
          <a:p>
            <a:r>
              <a:rPr lang="ru-RU" sz="4000" smtClean="0">
                <a:latin typeface="Arial" charset="0"/>
              </a:rPr>
              <a:t>Регенерация — свойство всех живых организмов со временем восстанавливать поврежденные ткани, а иногда и целые потерянные органы.</a:t>
            </a:r>
          </a:p>
        </p:txBody>
      </p:sp>
      <p:pic>
        <p:nvPicPr>
          <p:cNvPr id="64516" name="Picture 4" descr="червя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365625"/>
            <a:ext cx="2879725" cy="214788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effectLst/>
                <a:latin typeface="Arial" charset="0"/>
              </a:rPr>
              <a:t>Виды регенерации: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/>
            <a:r>
              <a:rPr lang="ru-RU" sz="4000" smtClean="0">
                <a:latin typeface="Arial" charset="0"/>
              </a:rPr>
              <a:t>Физиологическая</a:t>
            </a:r>
          </a:p>
          <a:p>
            <a:pPr marL="609600" indent="-609600">
              <a:buFont typeface="Wingdings 2" pitchFamily="18" charset="2"/>
              <a:buNone/>
            </a:pPr>
            <a:endParaRPr lang="ru-RU" sz="4000" smtClean="0">
              <a:latin typeface="Arial" charset="0"/>
            </a:endParaRPr>
          </a:p>
          <a:p>
            <a:pPr marL="609600" indent="-609600"/>
            <a:r>
              <a:rPr lang="ru-RU" sz="4000" smtClean="0">
                <a:latin typeface="Arial" charset="0"/>
              </a:rPr>
              <a:t>Репаративная</a:t>
            </a:r>
          </a:p>
          <a:p>
            <a:pPr marL="609600" indent="-609600">
              <a:buFont typeface="Wingdings 2" pitchFamily="18" charset="2"/>
              <a:buAutoNum type="arabicPeriod"/>
            </a:pPr>
            <a:r>
              <a:rPr lang="ru-RU" sz="4000" smtClean="0">
                <a:latin typeface="Arial" charset="0"/>
              </a:rPr>
              <a:t>Типичная</a:t>
            </a:r>
          </a:p>
          <a:p>
            <a:pPr marL="609600" indent="-609600">
              <a:buFont typeface="Wingdings 2" pitchFamily="18" charset="2"/>
              <a:buAutoNum type="arabicPeriod"/>
            </a:pPr>
            <a:r>
              <a:rPr lang="ru-RU" sz="4000" smtClean="0">
                <a:latin typeface="Arial" charset="0"/>
              </a:rPr>
              <a:t>Атипичная</a:t>
            </a:r>
          </a:p>
        </p:txBody>
      </p:sp>
      <p:pic>
        <p:nvPicPr>
          <p:cNvPr id="72708" name="Picture 4" descr="червя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3357563"/>
            <a:ext cx="3602038" cy="271145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  <a:latin typeface="Arial" charset="0"/>
              </a:rPr>
              <a:t>Методика исследования: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46238"/>
            <a:ext cx="8229600" cy="48069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>
                <a:latin typeface="Arial" charset="0"/>
              </a:rPr>
              <a:t> </a:t>
            </a:r>
            <a:r>
              <a:rPr lang="ru-RU" sz="2400" b="1" u="sng" smtClean="0">
                <a:latin typeface="Arial" charset="0"/>
              </a:rPr>
              <a:t>Эксперимент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ru-RU" sz="2400" b="1" u="sng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разделение особи на 2 равные части. В препаровальные ванночки отобрали 10 экземпляров дождевых червей, приблизительно одинакового размера 10 см.. Разрезание проводили медицинским скальпелем, обработав его спиртом. Срезы обработали перекисью водорода. Передние и задние концы поместили в разные садки. Для чистоты эксперимента в контрольный садок посадили 5 целых дождевых червей.  Все садки (передние части, задние части и контроль) находились в одинаковых условиях существования: температура, вид почвы, питание, освещение.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  <a:latin typeface="Arial" charset="0"/>
              </a:rPr>
              <a:t>Методика исследования: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4294967295"/>
          </p:nvPr>
        </p:nvSpPr>
        <p:spPr>
          <a:xfrm>
            <a:off x="2916238" y="1628775"/>
            <a:ext cx="5770562" cy="4543425"/>
          </a:xfrm>
        </p:spPr>
        <p:txBody>
          <a:bodyPr/>
          <a:lstStyle/>
          <a:p>
            <a:pPr lvl="4" algn="ctr">
              <a:buFont typeface="Wingdings 2" pitchFamily="18" charset="2"/>
              <a:buNone/>
            </a:pPr>
            <a:r>
              <a:rPr lang="ru-RU" sz="2400" b="1" u="sng" smtClean="0">
                <a:latin typeface="Arial" charset="0"/>
              </a:rPr>
              <a:t>Наблюдение</a:t>
            </a:r>
          </a:p>
          <a:p>
            <a:pPr lvl="4" algn="ctr">
              <a:buFont typeface="Wingdings 2" pitchFamily="18" charset="2"/>
              <a:buNone/>
            </a:pPr>
            <a:r>
              <a:rPr lang="ru-RU" sz="2800" smtClean="0">
                <a:latin typeface="Arial" charset="0"/>
              </a:rPr>
              <a:t>Два раза в неделю описывали состояние срезов, активность передних и задних концов, длину. Вели календарь наблюдений. Контрольная партия червей осматривалась на активность и состояние.</a:t>
            </a:r>
          </a:p>
        </p:txBody>
      </p:sp>
      <p:pic>
        <p:nvPicPr>
          <p:cNvPr id="68612" name="Picture 4" descr="чевря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060575"/>
            <a:ext cx="3095625" cy="2487613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661</TotalTime>
  <Words>607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Cambria</vt:lpstr>
      <vt:lpstr>Wingdings 2</vt:lpstr>
      <vt:lpstr>Calibri</vt:lpstr>
      <vt:lpstr>Rockwell</vt:lpstr>
      <vt:lpstr>Литейная</vt:lpstr>
      <vt:lpstr>Слайд 1</vt:lpstr>
      <vt:lpstr>Проблема:</vt:lpstr>
      <vt:lpstr>Гипотеза</vt:lpstr>
      <vt:lpstr>Цель проекта:</vt:lpstr>
      <vt:lpstr>Задачи:</vt:lpstr>
      <vt:lpstr>Регенерация:</vt:lpstr>
      <vt:lpstr>Виды регенерации:</vt:lpstr>
      <vt:lpstr>Методика исследования:</vt:lpstr>
      <vt:lpstr>Методика исследования:</vt:lpstr>
      <vt:lpstr>Выводы:</vt:lpstr>
      <vt:lpstr>Заключение</vt:lpstr>
      <vt:lpstr>Литература:</vt:lpstr>
    </vt:vector>
  </TitlesOfParts>
  <Company>в/ч 3030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Физиология вкусовых ощущений</dc:title>
  <dc:creator>Коновалова</dc:creator>
  <cp:lastModifiedBy>Admin</cp:lastModifiedBy>
  <cp:revision>40</cp:revision>
  <dcterms:created xsi:type="dcterms:W3CDTF">2009-04-05T15:10:30Z</dcterms:created>
  <dcterms:modified xsi:type="dcterms:W3CDTF">2011-11-25T10:25:20Z</dcterms:modified>
</cp:coreProperties>
</file>