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11.09.2014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t>ОГЭ-2015. Структура экзамена </a:t>
            </a:r>
            <a:br>
              <a:rPr lang="ru-RU" dirty="0" smtClean="0"/>
            </a:br>
            <a:r>
              <a:rPr lang="ru-RU" dirty="0" smtClean="0"/>
              <a:t>(по демоверсии-2015 г.)</a:t>
            </a:r>
            <a:endParaRPr lang="ru-RU" dirty="0"/>
          </a:p>
        </p:txBody>
      </p:sp>
      <p:sp>
        <p:nvSpPr>
          <p:cNvPr id="3" name="Подзаголовок 2"/>
          <p:cNvSpPr>
            <a:spLocks noGrp="1"/>
          </p:cNvSpPr>
          <p:nvPr>
            <p:ph type="subTitle" idx="1"/>
          </p:nvPr>
        </p:nvSpPr>
        <p:spPr/>
        <p:txBody>
          <a:bodyPr/>
          <a:lstStyle/>
          <a:p>
            <a:r>
              <a:rPr lang="ru-RU" dirty="0" smtClean="0"/>
              <a:t>Составила Коваленко Л.В.</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Модель проведения сжатого изложения </a:t>
            </a:r>
            <a:r>
              <a:rPr lang="ru-RU" dirty="0" smtClean="0"/>
              <a:t>следующая</a:t>
            </a:r>
            <a:endParaRPr lang="ru-RU" dirty="0"/>
          </a:p>
        </p:txBody>
      </p:sp>
      <p:graphicFrame>
        <p:nvGraphicFramePr>
          <p:cNvPr id="4" name="Содержимое 3"/>
          <p:cNvGraphicFramePr>
            <a:graphicFrameLocks noGrp="1"/>
          </p:cNvGraphicFramePr>
          <p:nvPr>
            <p:ph idx="1"/>
          </p:nvPr>
        </p:nvGraphicFramePr>
        <p:xfrm>
          <a:off x="214281" y="1447800"/>
          <a:ext cx="8720171" cy="4942840"/>
        </p:xfrm>
        <a:graphic>
          <a:graphicData uri="http://schemas.openxmlformats.org/drawingml/2006/table">
            <a:tbl>
              <a:tblPr firstRow="1" bandRow="1">
                <a:tableStyleId>{5C22544A-7EE6-4342-B048-85BDC9FD1C3A}</a:tableStyleId>
              </a:tblPr>
              <a:tblGrid>
                <a:gridCol w="407928"/>
                <a:gridCol w="3092535"/>
                <a:gridCol w="3039665"/>
                <a:gridCol w="2180043"/>
              </a:tblGrid>
              <a:tr h="370840">
                <a:tc>
                  <a:txBody>
                    <a:bodyPr/>
                    <a:lstStyle/>
                    <a:p>
                      <a:r>
                        <a:rPr lang="ru-RU" dirty="0" smtClean="0"/>
                        <a:t>№ </a:t>
                      </a:r>
                      <a:endParaRPr lang="ru-RU" dirty="0"/>
                    </a:p>
                  </a:txBody>
                  <a:tcPr/>
                </a:tc>
                <a:tc>
                  <a:txBody>
                    <a:bodyPr/>
                    <a:lstStyle/>
                    <a:p>
                      <a:r>
                        <a:rPr lang="ru-RU" dirty="0" smtClean="0"/>
                        <a:t>Работа организатора</a:t>
                      </a:r>
                      <a:endParaRPr lang="ru-RU" dirty="0"/>
                    </a:p>
                  </a:txBody>
                  <a:tcPr/>
                </a:tc>
                <a:tc>
                  <a:txBody>
                    <a:bodyPr/>
                    <a:lstStyle/>
                    <a:p>
                      <a:r>
                        <a:rPr lang="ru-RU" b="1" dirty="0" smtClean="0"/>
                        <a:t>Действия экзаменуемых</a:t>
                      </a:r>
                      <a:endParaRPr lang="ru-RU" b="1" dirty="0"/>
                    </a:p>
                  </a:txBody>
                  <a:tcPr/>
                </a:tc>
                <a:tc>
                  <a:txBody>
                    <a:bodyPr/>
                    <a:lstStyle/>
                    <a:p>
                      <a:r>
                        <a:rPr lang="ru-RU" dirty="0" smtClean="0"/>
                        <a:t>Примерное время</a:t>
                      </a:r>
                      <a:endParaRPr lang="ru-RU" dirty="0"/>
                    </a:p>
                  </a:txBody>
                  <a:tcPr/>
                </a:tc>
              </a:tr>
              <a:tr h="370840">
                <a:tc>
                  <a:txBody>
                    <a:bodyPr/>
                    <a:lstStyle/>
                    <a:p>
                      <a:r>
                        <a:rPr lang="ru-RU" dirty="0" smtClean="0"/>
                        <a:t>1</a:t>
                      </a:r>
                      <a:endParaRPr lang="ru-RU" dirty="0"/>
                    </a:p>
                  </a:txBody>
                  <a:tcPr/>
                </a:tc>
                <a:tc>
                  <a:txBody>
                    <a:bodyPr/>
                    <a:lstStyle/>
                    <a:p>
                      <a:r>
                        <a:rPr lang="ru-RU" dirty="0" smtClean="0"/>
                        <a:t>Поставить аудиозапись первый раз </a:t>
                      </a:r>
                    </a:p>
                  </a:txBody>
                  <a:tcPr/>
                </a:tc>
                <a:tc>
                  <a:txBody>
                    <a:bodyPr/>
                    <a:lstStyle/>
                    <a:p>
                      <a:r>
                        <a:rPr lang="ru-RU" b="1" dirty="0" smtClean="0"/>
                        <a:t>Прослушивают исходный текст. Во время чтения текста экзаменуемые делают  записи в черновике </a:t>
                      </a:r>
                    </a:p>
                  </a:txBody>
                  <a:tcPr/>
                </a:tc>
                <a:tc>
                  <a:txBody>
                    <a:bodyPr/>
                    <a:lstStyle/>
                    <a:p>
                      <a:r>
                        <a:rPr lang="ru-RU" b="1" dirty="0" smtClean="0"/>
                        <a:t>2,5–3 минуты </a:t>
                      </a:r>
                      <a:endParaRPr lang="ru-RU" b="1" dirty="0"/>
                    </a:p>
                  </a:txBody>
                  <a:tcPr/>
                </a:tc>
              </a:tr>
              <a:tr h="370840">
                <a:tc>
                  <a:txBody>
                    <a:bodyPr/>
                    <a:lstStyle/>
                    <a:p>
                      <a:r>
                        <a:rPr lang="ru-RU" dirty="0" smtClean="0"/>
                        <a:t>2</a:t>
                      </a:r>
                      <a:endParaRPr lang="ru-RU" dirty="0"/>
                    </a:p>
                  </a:txBody>
                  <a:tcPr/>
                </a:tc>
                <a:tc>
                  <a:txBody>
                    <a:bodyPr/>
                    <a:lstStyle/>
                    <a:p>
                      <a:r>
                        <a:rPr lang="ru-RU" dirty="0" smtClean="0"/>
                        <a:t>Дать время на осмысление текста </a:t>
                      </a:r>
                    </a:p>
                  </a:txBody>
                  <a:tcPr/>
                </a:tc>
                <a:tc>
                  <a:txBody>
                    <a:bodyPr/>
                    <a:lstStyle/>
                    <a:p>
                      <a:r>
                        <a:rPr lang="ru-RU" b="1" dirty="0" smtClean="0"/>
                        <a:t>Работают с черновиками </a:t>
                      </a:r>
                      <a:endParaRPr lang="ru-RU" b="1" dirty="0"/>
                    </a:p>
                  </a:txBody>
                  <a:tcPr/>
                </a:tc>
                <a:tc>
                  <a:txBody>
                    <a:bodyPr/>
                    <a:lstStyle/>
                    <a:p>
                      <a:r>
                        <a:rPr lang="ru-RU" b="1" dirty="0" smtClean="0"/>
                        <a:t>3–4 минуты </a:t>
                      </a:r>
                      <a:endParaRPr lang="ru-RU" b="1" dirty="0"/>
                    </a:p>
                  </a:txBody>
                  <a:tcPr/>
                </a:tc>
              </a:tr>
              <a:tr h="370840">
                <a:tc>
                  <a:txBody>
                    <a:bodyPr/>
                    <a:lstStyle/>
                    <a:p>
                      <a:r>
                        <a:rPr lang="ru-RU" dirty="0" smtClean="0"/>
                        <a:t>3</a:t>
                      </a:r>
                      <a:endParaRPr lang="ru-RU" dirty="0"/>
                    </a:p>
                  </a:txBody>
                  <a:tcPr/>
                </a:tc>
                <a:tc>
                  <a:txBody>
                    <a:bodyPr/>
                    <a:lstStyle/>
                    <a:p>
                      <a:r>
                        <a:rPr lang="ru-RU" dirty="0" smtClean="0"/>
                        <a:t>Поставить аудиозапись второй раз</a:t>
                      </a:r>
                      <a:endParaRPr lang="ru-RU" dirty="0"/>
                    </a:p>
                  </a:txBody>
                  <a:tcPr/>
                </a:tc>
                <a:tc>
                  <a:txBody>
                    <a:bodyPr/>
                    <a:lstStyle/>
                    <a:p>
                      <a:r>
                        <a:rPr lang="ru-RU" b="1" dirty="0" smtClean="0"/>
                        <a:t>Прослушивают исходный текст </a:t>
                      </a:r>
                      <a:endParaRPr lang="ru-RU" b="1" dirty="0"/>
                    </a:p>
                  </a:txBody>
                  <a:tcPr/>
                </a:tc>
                <a:tc>
                  <a:txBody>
                    <a:bodyPr/>
                    <a:lstStyle/>
                    <a:p>
                      <a:r>
                        <a:rPr lang="ru-RU" b="1" dirty="0" smtClean="0"/>
                        <a:t>2,5–3 минуты</a:t>
                      </a:r>
                      <a:endParaRPr lang="ru-RU" b="1" dirty="0"/>
                    </a:p>
                  </a:txBody>
                  <a:tcPr/>
                </a:tc>
              </a:tr>
              <a:tr h="370840">
                <a:tc>
                  <a:txBody>
                    <a:bodyPr/>
                    <a:lstStyle/>
                    <a:p>
                      <a:r>
                        <a:rPr lang="ru-RU" dirty="0" smtClean="0"/>
                        <a:t>4</a:t>
                      </a:r>
                      <a:endParaRPr lang="ru-RU" dirty="0"/>
                    </a:p>
                  </a:txBody>
                  <a:tcPr/>
                </a:tc>
                <a:tc>
                  <a:txBody>
                    <a:bodyPr/>
                    <a:lstStyle/>
                    <a:p>
                      <a:r>
                        <a:rPr lang="ru-RU" dirty="0" smtClean="0"/>
                        <a:t>Выключить запись. Сообщить о начале написания изложения и возможности пользоваться словарём </a:t>
                      </a:r>
                    </a:p>
                  </a:txBody>
                  <a:tcPr/>
                </a:tc>
                <a:tc>
                  <a:txBody>
                    <a:bodyPr/>
                    <a:lstStyle/>
                    <a:p>
                      <a:endParaRPr lang="ru-RU" b="1" dirty="0"/>
                    </a:p>
                  </a:txBody>
                  <a:tcPr/>
                </a:tc>
                <a:tc>
                  <a:txBody>
                    <a:bodyPr/>
                    <a:lstStyle/>
                    <a:p>
                      <a:endParaRPr lang="ru-RU" dirty="0"/>
                    </a:p>
                  </a:txBody>
                  <a:tcPr/>
                </a:tc>
              </a:tr>
              <a:tr h="370840">
                <a:tc>
                  <a:txBody>
                    <a:bodyPr/>
                    <a:lstStyle/>
                    <a:p>
                      <a:r>
                        <a:rPr lang="ru-RU" dirty="0" smtClean="0"/>
                        <a:t>5</a:t>
                      </a:r>
                      <a:endParaRPr lang="ru-RU" dirty="0"/>
                    </a:p>
                  </a:txBody>
                  <a:tcPr/>
                </a:tc>
                <a:tc>
                  <a:txBody>
                    <a:bodyPr/>
                    <a:lstStyle/>
                    <a:p>
                      <a:endParaRPr lang="ru-RU"/>
                    </a:p>
                  </a:txBody>
                  <a:tcPr/>
                </a:tc>
                <a:tc>
                  <a:txBody>
                    <a:bodyPr/>
                    <a:lstStyle/>
                    <a:p>
                      <a:r>
                        <a:rPr lang="ru-RU" b="1" dirty="0" smtClean="0"/>
                        <a:t>Пишут сжатое изложение </a:t>
                      </a:r>
                      <a:endParaRPr lang="ru-RU" b="1" dirty="0"/>
                    </a:p>
                  </a:txBody>
                  <a:tcPr/>
                </a:tc>
                <a:tc>
                  <a:txBody>
                    <a:bodyPr/>
                    <a:lstStyle/>
                    <a:p>
                      <a:endParaRPr lang="ru-RU"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Затем обучающиеся знакомятся с текстом для чтения, который предъявляется каждому из них в распечатанном виде. Экзаменуемым предлагается выполнить задания, связанные с содержательным и лингвистическим анализом прочитанного текста.  </a:t>
            </a:r>
            <a:endParaRPr lang="ru-RU" dirty="0" smtClean="0"/>
          </a:p>
          <a:p>
            <a:r>
              <a:rPr lang="ru-RU" dirty="0" smtClean="0"/>
              <a:t>Во </a:t>
            </a:r>
            <a:r>
              <a:rPr lang="ru-RU" dirty="0" smtClean="0"/>
              <a:t>время испытаний при выполнении всех частей работы экзаменуемые имеют право пользоваться </a:t>
            </a:r>
            <a:r>
              <a:rPr lang="ru-RU" b="1" u="sng" dirty="0" smtClean="0"/>
              <a:t>орфографическим</a:t>
            </a:r>
            <a:r>
              <a:rPr lang="ru-RU" dirty="0" smtClean="0"/>
              <a:t> словарём.</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smtClean="0"/>
              <a:t>Инструкция по выполнению работы   </a:t>
            </a:r>
            <a:endParaRPr lang="ru-RU" b="1" i="1" dirty="0"/>
          </a:p>
        </p:txBody>
      </p:sp>
      <p:sp>
        <p:nvSpPr>
          <p:cNvPr id="3" name="Содержимое 2"/>
          <p:cNvSpPr>
            <a:spLocks noGrp="1"/>
          </p:cNvSpPr>
          <p:nvPr>
            <p:ph idx="1"/>
          </p:nvPr>
        </p:nvSpPr>
        <p:spPr>
          <a:xfrm>
            <a:off x="1071538" y="1447800"/>
            <a:ext cx="7862150" cy="5124472"/>
          </a:xfrm>
        </p:spPr>
        <p:txBody>
          <a:bodyPr>
            <a:normAutofit fontScale="47500" lnSpcReduction="20000"/>
          </a:bodyPr>
          <a:lstStyle/>
          <a:p>
            <a:r>
              <a:rPr lang="ru-RU" dirty="0" smtClean="0"/>
              <a:t>Экзаменационная </a:t>
            </a:r>
            <a:r>
              <a:rPr lang="ru-RU" dirty="0" smtClean="0"/>
              <a:t>работа состоит из трёх частей, включающих в себя 15 заданий.  </a:t>
            </a:r>
            <a:endParaRPr lang="ru-RU" dirty="0" smtClean="0"/>
          </a:p>
          <a:p>
            <a:r>
              <a:rPr lang="ru-RU" dirty="0" smtClean="0"/>
              <a:t>На </a:t>
            </a:r>
            <a:r>
              <a:rPr lang="ru-RU" dirty="0" smtClean="0"/>
              <a:t>выполнение экзаменационной работы по русскому языку отводится 3 часа 55 минут (235 минут). </a:t>
            </a:r>
            <a:endParaRPr lang="ru-RU" dirty="0" smtClean="0"/>
          </a:p>
          <a:p>
            <a:r>
              <a:rPr lang="ru-RU" dirty="0" smtClean="0"/>
              <a:t> </a:t>
            </a:r>
            <a:r>
              <a:rPr lang="ru-RU" dirty="0" smtClean="0"/>
              <a:t>Часть 1 включает в себя одно задание и представляет собой небольшую письменную работу по прослушанному тексту (сжатое изложение). Исходный текст для сжатого изложения прослушивается 2 раза. Это задание выполняется на отдельном листе. </a:t>
            </a:r>
            <a:endParaRPr lang="ru-RU" dirty="0" smtClean="0"/>
          </a:p>
          <a:p>
            <a:r>
              <a:rPr lang="ru-RU" dirty="0" smtClean="0"/>
              <a:t>Часть </a:t>
            </a:r>
            <a:r>
              <a:rPr lang="ru-RU" dirty="0" smtClean="0"/>
              <a:t>2 выполняется на основе прочитанного текста. Она состоит из  14 заданий (2–14). </a:t>
            </a:r>
            <a:endParaRPr lang="ru-RU" dirty="0" smtClean="0"/>
          </a:p>
          <a:p>
            <a:r>
              <a:rPr lang="ru-RU" dirty="0" smtClean="0"/>
              <a:t>Ответы </a:t>
            </a:r>
            <a:r>
              <a:rPr lang="ru-RU" dirty="0" smtClean="0"/>
              <a:t>к заданиям 2–14 записываются в виде слова (словосочетания), числа, последовательности цифр в поле ответа в тексте работы. </a:t>
            </a:r>
            <a:endParaRPr lang="ru-RU" dirty="0" smtClean="0"/>
          </a:p>
          <a:p>
            <a:r>
              <a:rPr lang="ru-RU" dirty="0" smtClean="0"/>
              <a:t>В </a:t>
            </a:r>
            <a:r>
              <a:rPr lang="ru-RU" dirty="0" smtClean="0"/>
              <a:t>случае записи неверного ответа на задания части 2 зачеркните его  и запишите рядом новый.  </a:t>
            </a:r>
            <a:endParaRPr lang="ru-RU" dirty="0" smtClean="0"/>
          </a:p>
          <a:p>
            <a:r>
              <a:rPr lang="ru-RU" dirty="0" smtClean="0"/>
              <a:t>Часть </a:t>
            </a:r>
            <a:r>
              <a:rPr lang="ru-RU" dirty="0" smtClean="0"/>
              <a:t>3 выполняется на основе того же текста, который Вы читали, работая над заданиями части 2.  </a:t>
            </a:r>
            <a:endParaRPr lang="ru-RU" dirty="0" smtClean="0"/>
          </a:p>
          <a:p>
            <a:r>
              <a:rPr lang="ru-RU" dirty="0" smtClean="0"/>
              <a:t>Приступая </a:t>
            </a:r>
            <a:r>
              <a:rPr lang="ru-RU" dirty="0" smtClean="0"/>
              <a:t>к части 3 работы, выберите одно из трёх предложенных заданий (15.1, 15.2 или 15.3) и дайте письменный развёрнутый аргументированный ответ. Это задание выполняется на отдельном листе</a:t>
            </a:r>
            <a:r>
              <a:rPr lang="ru-RU" dirty="0" smtClean="0"/>
              <a:t>.</a:t>
            </a:r>
          </a:p>
          <a:p>
            <a:r>
              <a:rPr lang="ru-RU" dirty="0" smtClean="0"/>
              <a:t>На </a:t>
            </a:r>
            <a:r>
              <a:rPr lang="ru-RU" dirty="0" smtClean="0"/>
              <a:t>экзамене разрешено пользоваться орфографическим словарём. </a:t>
            </a:r>
            <a:endParaRPr lang="ru-RU" dirty="0" smtClean="0"/>
          </a:p>
          <a:p>
            <a:r>
              <a:rPr lang="ru-RU" dirty="0" smtClean="0"/>
              <a:t>При </a:t>
            </a:r>
            <a:r>
              <a:rPr lang="ru-RU" dirty="0" smtClean="0"/>
              <a:t>выполнении заданий можно пользоваться черновиком. Записи  в черновике не учитываются при оценивании работы. Баллы, полученные Вами за выполненные задания, суммируются. Постарайтесь выполнить как можно больше заданий и набрать наибольшее количество баллов.  </a:t>
            </a:r>
          </a:p>
          <a:p>
            <a:pPr algn="ctr"/>
            <a:r>
              <a:rPr lang="ru-RU" b="1" i="1" dirty="0" smtClean="0"/>
              <a:t>Желаем успеха!</a:t>
            </a:r>
            <a:endParaRPr lang="ru-RU"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Часть 1 </a:t>
            </a:r>
            <a:endParaRPr lang="ru-RU" dirty="0"/>
          </a:p>
        </p:txBody>
      </p:sp>
      <p:sp>
        <p:nvSpPr>
          <p:cNvPr id="3" name="Содержимое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None/>
            </a:pPr>
            <a:r>
              <a:rPr lang="ru-RU" dirty="0" smtClean="0"/>
              <a:t>        </a:t>
            </a:r>
            <a:r>
              <a:rPr lang="ru-RU" b="1" i="1" dirty="0" smtClean="0"/>
              <a:t>Прослушайте </a:t>
            </a:r>
            <a:r>
              <a:rPr lang="ru-RU" b="1" i="1" dirty="0" smtClean="0"/>
              <a:t>текст и выполните задание 1 на отдельном листе. Сначала напишите номер задания, а затем – текст сжатого изложения.      </a:t>
            </a:r>
          </a:p>
          <a:p>
            <a:pPr>
              <a:buNone/>
            </a:pPr>
            <a:r>
              <a:rPr lang="ru-RU" b="1" i="1" dirty="0" smtClean="0"/>
              <a:t>        Прослушайте </a:t>
            </a:r>
            <a:r>
              <a:rPr lang="ru-RU" b="1" i="1" dirty="0" smtClean="0"/>
              <a:t>текст и напишите сжатое изложение. Учтите, что Вы должны передать главное содержание как каждой </a:t>
            </a:r>
            <a:r>
              <a:rPr lang="ru-RU" b="1" i="1" dirty="0" err="1" smtClean="0"/>
              <a:t>микротемы</a:t>
            </a:r>
            <a:r>
              <a:rPr lang="ru-RU" b="1" i="1" dirty="0" smtClean="0"/>
              <a:t>, так и всего текста в целом. Объём изложения – не менее 70 слов. Пишите изложение аккуратно, разборчивым почерком. </a:t>
            </a:r>
            <a:endParaRPr lang="ru-RU"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smtClean="0"/>
              <a:t>Часть </a:t>
            </a:r>
            <a:r>
              <a:rPr lang="ru-RU" dirty="0" smtClean="0"/>
              <a:t>2</a:t>
            </a:r>
            <a:endParaRPr lang="ru-RU" dirty="0"/>
          </a:p>
        </p:txBody>
      </p:sp>
      <p:sp>
        <p:nvSpPr>
          <p:cNvPr id="3" name="Содержимое 2"/>
          <p:cNvSpPr>
            <a:spLocks noGrp="1"/>
          </p:cNvSpPr>
          <p:nvPr>
            <p:ph idx="1"/>
          </p:nvPr>
        </p:nvSpPr>
        <p:spPr>
          <a:xfrm>
            <a:off x="1435608" y="1447800"/>
            <a:ext cx="7498080" cy="1195382"/>
          </a:xfrm>
        </p:spPr>
        <p:style>
          <a:lnRef idx="2">
            <a:schemeClr val="dk1"/>
          </a:lnRef>
          <a:fillRef idx="1">
            <a:schemeClr val="lt1"/>
          </a:fillRef>
          <a:effectRef idx="0">
            <a:schemeClr val="dk1"/>
          </a:effectRef>
          <a:fontRef idx="minor">
            <a:schemeClr val="dk1"/>
          </a:fontRef>
        </p:style>
        <p:txBody>
          <a:bodyPr/>
          <a:lstStyle/>
          <a:p>
            <a:pPr>
              <a:buNone/>
            </a:pPr>
            <a:r>
              <a:rPr lang="ru-RU" dirty="0" smtClean="0"/>
              <a:t>        </a:t>
            </a:r>
            <a:r>
              <a:rPr lang="ru-RU" b="1" i="1" dirty="0" smtClean="0"/>
              <a:t>Прочтите </a:t>
            </a:r>
            <a:r>
              <a:rPr lang="ru-RU" b="1" i="1" dirty="0" smtClean="0"/>
              <a:t>текст и выполните задания 2–14. </a:t>
            </a:r>
            <a:endParaRPr lang="ru-RU"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71472" y="714356"/>
            <a:ext cx="8362216" cy="5534044"/>
          </a:xfrm>
        </p:spPr>
        <p:txBody>
          <a:bodyPr>
            <a:normAutofit fontScale="40000" lnSpcReduction="20000"/>
          </a:bodyPr>
          <a:lstStyle/>
          <a:p>
            <a:pPr>
              <a:buNone/>
            </a:pPr>
            <a:r>
              <a:rPr lang="ru-RU" dirty="0" smtClean="0"/>
              <a:t>               – </a:t>
            </a:r>
            <a:r>
              <a:rPr lang="ru-RU" dirty="0" smtClean="0"/>
              <a:t>(1)Бабуля, это к тебе, – сказала Танечка, входя в квартиру в сопровождении двух девочек и одного серьёзного мальчика. (2)Слепая Анна Федотовна стояла на пороге кухни, не видя, но точно зная, что ребятишки застенчиво жмутся у порога. – </a:t>
            </a:r>
            <a:endParaRPr lang="ru-RU" dirty="0" smtClean="0"/>
          </a:p>
          <a:p>
            <a:pPr>
              <a:buNone/>
            </a:pPr>
            <a:r>
              <a:rPr lang="ru-RU" dirty="0" smtClean="0"/>
              <a:t>               (</a:t>
            </a:r>
            <a:r>
              <a:rPr lang="ru-RU" dirty="0" smtClean="0"/>
              <a:t>3)Проходите в комнату и рассказывайте, по какому делу пришли, – сказала она. – </a:t>
            </a:r>
            <a:endParaRPr lang="ru-RU" dirty="0" smtClean="0"/>
          </a:p>
          <a:p>
            <a:pPr>
              <a:buNone/>
            </a:pPr>
            <a:r>
              <a:rPr lang="ru-RU" dirty="0" smtClean="0"/>
              <a:t>               (</a:t>
            </a:r>
            <a:r>
              <a:rPr lang="ru-RU" dirty="0" smtClean="0"/>
              <a:t>4)Ваша внучка Таня рассказала, что у вас на войне убили сына и что он вам писал письма. (5)А мы взяли почин: «Нет неизвестных героев». (6)И ещё она сказала, что вы ослепли от горя.  </a:t>
            </a:r>
            <a:endParaRPr lang="ru-RU" dirty="0" smtClean="0"/>
          </a:p>
          <a:p>
            <a:pPr>
              <a:buNone/>
            </a:pPr>
            <a:r>
              <a:rPr lang="ru-RU" dirty="0" smtClean="0"/>
              <a:t>               (</a:t>
            </a:r>
            <a:r>
              <a:rPr lang="ru-RU" dirty="0" smtClean="0"/>
              <a:t>7)Мальчик выпалил всё одним духом и замолчал.  </a:t>
            </a:r>
            <a:endParaRPr lang="ru-RU" dirty="0" smtClean="0"/>
          </a:p>
          <a:p>
            <a:pPr>
              <a:buNone/>
            </a:pPr>
            <a:r>
              <a:rPr lang="ru-RU" dirty="0" smtClean="0"/>
              <a:t>               (</a:t>
            </a:r>
            <a:r>
              <a:rPr lang="ru-RU" dirty="0" smtClean="0"/>
              <a:t>8)Анна Федотовна уточнила</a:t>
            </a:r>
            <a:r>
              <a:rPr lang="ru-RU" dirty="0" smtClean="0"/>
              <a:t>:</a:t>
            </a:r>
          </a:p>
          <a:p>
            <a:pPr>
              <a:buNone/>
            </a:pPr>
            <a:r>
              <a:rPr lang="ru-RU" dirty="0" smtClean="0"/>
              <a:t>                </a:t>
            </a:r>
            <a:r>
              <a:rPr lang="ru-RU" dirty="0" smtClean="0"/>
              <a:t>– (9)Сын успел написать всего одно письмо. (10)А второе написал после его смерти его товарищ.  </a:t>
            </a:r>
            <a:endParaRPr lang="ru-RU" dirty="0" smtClean="0"/>
          </a:p>
          <a:p>
            <a:pPr>
              <a:buNone/>
            </a:pPr>
            <a:r>
              <a:rPr lang="ru-RU" dirty="0" smtClean="0"/>
              <a:t>               (</a:t>
            </a:r>
            <a:r>
              <a:rPr lang="ru-RU" dirty="0" smtClean="0"/>
              <a:t>11)Она протянула руку, взяла с привычного места папку и открыла её. (12)Дети недолго пошушукались, и большая девочка сказала с нескрываемым недоверием: – </a:t>
            </a:r>
            <a:endParaRPr lang="ru-RU" dirty="0" smtClean="0"/>
          </a:p>
          <a:p>
            <a:pPr>
              <a:buNone/>
            </a:pPr>
            <a:r>
              <a:rPr lang="ru-RU" dirty="0" smtClean="0"/>
              <a:t>               (</a:t>
            </a:r>
            <a:r>
              <a:rPr lang="ru-RU" dirty="0" smtClean="0"/>
              <a:t>13)Это же всё ненастоящее! </a:t>
            </a:r>
            <a:endParaRPr lang="ru-RU" dirty="0" smtClean="0"/>
          </a:p>
          <a:p>
            <a:pPr>
              <a:buNone/>
            </a:pPr>
            <a:r>
              <a:rPr lang="ru-RU" dirty="0" smtClean="0"/>
              <a:t>               – </a:t>
            </a:r>
            <a:r>
              <a:rPr lang="ru-RU" dirty="0" smtClean="0"/>
              <a:t>(14)Правильно, это копии, потому что настоящими письмами я очень дорожу, – пояснила Анна Федотовна, хотя ей не очень-то понравился тон. – (15)Откройте верхний ящик комода. (16)Достаньте деревянную шкатулку  и передайте её мне. </a:t>
            </a:r>
            <a:endParaRPr lang="ru-RU" dirty="0" smtClean="0"/>
          </a:p>
          <a:p>
            <a:pPr>
              <a:buNone/>
            </a:pPr>
            <a:r>
              <a:rPr lang="ru-RU" dirty="0" smtClean="0"/>
              <a:t>                (</a:t>
            </a:r>
            <a:r>
              <a:rPr lang="ru-RU" dirty="0" smtClean="0"/>
              <a:t>17)Когда ей положили на руки шкатулку, она открыла её, бережно достала бесценные листочки. (18)Дети долго разглядывали документы, шептались, а потом мальчик нерешительно сказал: – </a:t>
            </a:r>
            <a:endParaRPr lang="ru-RU" dirty="0" smtClean="0"/>
          </a:p>
          <a:p>
            <a:pPr>
              <a:buNone/>
            </a:pPr>
            <a:r>
              <a:rPr lang="ru-RU" dirty="0" smtClean="0"/>
              <a:t>               (</a:t>
            </a:r>
            <a:r>
              <a:rPr lang="ru-RU" dirty="0" smtClean="0"/>
              <a:t>19)Вы должны передать эти документы нам. (20)Пожалуйста. </a:t>
            </a:r>
            <a:endParaRPr lang="ru-RU" dirty="0" smtClean="0"/>
          </a:p>
          <a:p>
            <a:pPr>
              <a:buNone/>
            </a:pPr>
            <a:r>
              <a:rPr lang="ru-RU" dirty="0" smtClean="0"/>
              <a:t>               – </a:t>
            </a:r>
            <a:r>
              <a:rPr lang="ru-RU" dirty="0" smtClean="0"/>
              <a:t>(21) Эти письма касаются моего сына, почему же я должна передать их вам? – почти весело удивилась она. </a:t>
            </a:r>
            <a:endParaRPr lang="ru-RU" dirty="0" smtClean="0"/>
          </a:p>
          <a:p>
            <a:pPr>
              <a:buNone/>
            </a:pPr>
            <a:r>
              <a:rPr lang="ru-RU" dirty="0" smtClean="0"/>
              <a:t>               – </a:t>
            </a:r>
            <a:r>
              <a:rPr lang="ru-RU" dirty="0" smtClean="0"/>
              <a:t>(22)Потому что у нас в школе создают музей ко Дню великой Победы. </a:t>
            </a:r>
          </a:p>
          <a:p>
            <a:pPr>
              <a:buNone/>
            </a:pPr>
            <a:r>
              <a:rPr lang="ru-RU" dirty="0" smtClean="0"/>
              <a:t>               – </a:t>
            </a:r>
            <a:r>
              <a:rPr lang="ru-RU" dirty="0" smtClean="0"/>
              <a:t>(23)Я с удовольствием отдам вашему музею копию этих писем. </a:t>
            </a:r>
          </a:p>
          <a:p>
            <a:pPr>
              <a:buNone/>
            </a:pPr>
            <a:r>
              <a:rPr lang="ru-RU" dirty="0" smtClean="0"/>
              <a:t>               – </a:t>
            </a:r>
            <a:r>
              <a:rPr lang="ru-RU" dirty="0" smtClean="0"/>
              <a:t>(24)А зачем нам ваши копии? – с вызывающей агрессией вдруг вклинилась в разговор старшая девочка, и Анна Федотовна подивилась, каким официально-нечеловеческим может стать голос ребёнка. – (25)Музей не возьмёт копии. </a:t>
            </a:r>
          </a:p>
          <a:p>
            <a:pPr>
              <a:buNone/>
            </a:pPr>
            <a:r>
              <a:rPr lang="ru-RU" dirty="0" smtClean="0"/>
              <a:t>               – </a:t>
            </a:r>
            <a:r>
              <a:rPr lang="ru-RU" dirty="0" smtClean="0"/>
              <a:t>(26)Не возьмёт, и вы не берите. – (27)Анне Федотовне очень не понравился этот тон, вызывающий, полный непонятной для неё претензии. – (28)И пожалуйста, верните мне все документы. </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000100" y="1071546"/>
            <a:ext cx="7933588" cy="5176854"/>
          </a:xfrm>
        </p:spPr>
        <p:txBody>
          <a:bodyPr>
            <a:normAutofit fontScale="40000" lnSpcReduction="20000"/>
          </a:bodyPr>
          <a:lstStyle/>
          <a:p>
            <a:pPr>
              <a:buNone/>
            </a:pPr>
            <a:r>
              <a:rPr lang="ru-RU" dirty="0" smtClean="0"/>
              <a:t>               (</a:t>
            </a:r>
            <a:r>
              <a:rPr lang="ru-RU" dirty="0" smtClean="0"/>
              <a:t>29)Они молча отдали ей письма и похоронку. (30)Анна Федотовна ощупала каждый листок, удостоверилась, что они подлинные, аккуратно сложила в шкатулку и сказала: </a:t>
            </a:r>
            <a:endParaRPr lang="ru-RU" dirty="0" smtClean="0"/>
          </a:p>
          <a:p>
            <a:pPr>
              <a:buNone/>
            </a:pPr>
            <a:r>
              <a:rPr lang="ru-RU" dirty="0" smtClean="0"/>
              <a:t>               – </a:t>
            </a:r>
            <a:r>
              <a:rPr lang="ru-RU" dirty="0" smtClean="0"/>
              <a:t>(31)Мальчик, поставь шкатулку на место. (32)И задвинь ящик плотно, чтобы я слышала. </a:t>
            </a:r>
            <a:endParaRPr lang="ru-RU" dirty="0" smtClean="0"/>
          </a:p>
          <a:p>
            <a:pPr>
              <a:buNone/>
            </a:pPr>
            <a:r>
              <a:rPr lang="ru-RU" dirty="0" smtClean="0"/>
              <a:t>               (</a:t>
            </a:r>
            <a:r>
              <a:rPr lang="ru-RU" dirty="0" smtClean="0"/>
              <a:t>33)Но слышала она сейчас плохо, потому что предыдущий разговор сильно обеспокоил её, удивил и обидел. </a:t>
            </a:r>
            <a:endParaRPr lang="ru-RU" dirty="0" smtClean="0"/>
          </a:p>
          <a:p>
            <a:pPr>
              <a:buNone/>
            </a:pPr>
            <a:r>
              <a:rPr lang="ru-RU" dirty="0" smtClean="0"/>
              <a:t>               – </a:t>
            </a:r>
            <a:r>
              <a:rPr lang="ru-RU" dirty="0" smtClean="0"/>
              <a:t>(34)Трус несчастный, – вдруг отчётливо, с невероятным презрением сказала большая девочка. – (35)Только пикни у нас. </a:t>
            </a:r>
            <a:endParaRPr lang="ru-RU" dirty="0" smtClean="0"/>
          </a:p>
          <a:p>
            <a:pPr>
              <a:buNone/>
            </a:pPr>
            <a:r>
              <a:rPr lang="ru-RU" dirty="0" smtClean="0"/>
              <a:t>              – </a:t>
            </a:r>
            <a:r>
              <a:rPr lang="ru-RU" dirty="0" smtClean="0"/>
              <a:t>(36)Всё равно нельзя, – горячо и непонятно зашептал мальчик. </a:t>
            </a:r>
            <a:endParaRPr lang="ru-RU" dirty="0" smtClean="0"/>
          </a:p>
          <a:p>
            <a:pPr>
              <a:buNone/>
            </a:pPr>
            <a:r>
              <a:rPr lang="ru-RU" dirty="0" smtClean="0"/>
              <a:t>              – </a:t>
            </a:r>
            <a:r>
              <a:rPr lang="ru-RU" dirty="0" smtClean="0"/>
              <a:t>(37)Молчи лучше! – оборвала его девочка. – (38)А то мы тебе такое устроим, что наплачешься.  </a:t>
            </a:r>
            <a:endParaRPr lang="ru-RU" dirty="0" smtClean="0"/>
          </a:p>
          <a:p>
            <a:pPr>
              <a:buNone/>
            </a:pPr>
            <a:r>
              <a:rPr lang="ru-RU" dirty="0" smtClean="0"/>
              <a:t>               (</a:t>
            </a:r>
            <a:r>
              <a:rPr lang="ru-RU" dirty="0" smtClean="0"/>
              <a:t>39)Но и этот громкий голос пролетел, видимо, мимо сознания Анны Федотовны. (40)Она ждала скрипа задвигаемого ящика, вся была сосредоточена на этом скрипе и, когда наконец он раздался, вздохнула с облегчением: </a:t>
            </a:r>
            <a:endParaRPr lang="ru-RU" dirty="0" smtClean="0"/>
          </a:p>
          <a:p>
            <a:pPr>
              <a:buNone/>
            </a:pPr>
            <a:r>
              <a:rPr lang="ru-RU" dirty="0" smtClean="0"/>
              <a:t>               – </a:t>
            </a:r>
            <a:r>
              <a:rPr lang="ru-RU" dirty="0" smtClean="0"/>
              <a:t>(41)Ступайте, дети. (42)Я очень устала. </a:t>
            </a:r>
            <a:endParaRPr lang="ru-RU" dirty="0" smtClean="0"/>
          </a:p>
          <a:p>
            <a:pPr>
              <a:buNone/>
            </a:pPr>
            <a:r>
              <a:rPr lang="ru-RU" dirty="0" smtClean="0"/>
              <a:t>              (</a:t>
            </a:r>
            <a:r>
              <a:rPr lang="ru-RU" dirty="0" smtClean="0"/>
              <a:t>43)Делегация молча удалилась.  </a:t>
            </a:r>
            <a:endParaRPr lang="ru-RU" dirty="0" smtClean="0"/>
          </a:p>
          <a:p>
            <a:pPr>
              <a:buNone/>
            </a:pPr>
            <a:r>
              <a:rPr lang="ru-RU" dirty="0" smtClean="0"/>
              <a:t>               (</a:t>
            </a:r>
            <a:r>
              <a:rPr lang="ru-RU" dirty="0" smtClean="0"/>
              <a:t>44)Горечь и не очень понятная обида скоро оставили Анну Федотовну...  </a:t>
            </a:r>
            <a:endParaRPr lang="ru-RU" dirty="0" smtClean="0"/>
          </a:p>
          <a:p>
            <a:pPr>
              <a:buNone/>
            </a:pPr>
            <a:r>
              <a:rPr lang="ru-RU" dirty="0" smtClean="0"/>
              <a:t>               (</a:t>
            </a:r>
            <a:r>
              <a:rPr lang="ru-RU" dirty="0" smtClean="0"/>
              <a:t>45)Вечером внучка как обычно читала ей письмо сына, но Анна Федотовна вдруг проговорила: </a:t>
            </a:r>
            <a:endParaRPr lang="ru-RU" dirty="0" smtClean="0"/>
          </a:p>
          <a:p>
            <a:pPr>
              <a:buNone/>
            </a:pPr>
            <a:r>
              <a:rPr lang="ru-RU" dirty="0" smtClean="0"/>
              <a:t>               – </a:t>
            </a:r>
            <a:r>
              <a:rPr lang="ru-RU" dirty="0" smtClean="0"/>
              <a:t>(46)Он чего-то не хотел, а они грозились, пугали его. (47)Таня! (48)Загляни в шкатулку! </a:t>
            </a:r>
            <a:endParaRPr lang="ru-RU" dirty="0" smtClean="0"/>
          </a:p>
          <a:p>
            <a:pPr>
              <a:buNone/>
            </a:pPr>
            <a:r>
              <a:rPr lang="ru-RU" dirty="0" smtClean="0"/>
              <a:t>               – </a:t>
            </a:r>
            <a:r>
              <a:rPr lang="ru-RU" dirty="0" smtClean="0"/>
              <a:t>(49)Нету, – тихо сказала Таня. – (50)И похоронка на месте, и фотографии, а писем нет.  </a:t>
            </a:r>
            <a:endParaRPr lang="ru-RU" dirty="0" smtClean="0"/>
          </a:p>
          <a:p>
            <a:pPr>
              <a:buNone/>
            </a:pPr>
            <a:r>
              <a:rPr lang="ru-RU" dirty="0" smtClean="0"/>
              <a:t>               (</a:t>
            </a:r>
            <a:r>
              <a:rPr lang="ru-RU" dirty="0" smtClean="0"/>
              <a:t>51)Анна Федотовна прикрыла слепые глаза, напряжённо прислушалась, но душа её молчала, и голос сына более не звучал в ней. (52)Он угас, умер, погиб вторично, и теперь уже погиб навсегда. (53)Письма, пользуясь её слепотой, вынули не из шкатулки – их вынули из её души, и теперь ослепла  и оглохла не только она, но и её душа… </a:t>
            </a:r>
            <a:endParaRPr lang="ru-RU" dirty="0" smtClean="0"/>
          </a:p>
          <a:p>
            <a:pPr algn="r">
              <a:buNone/>
            </a:pPr>
            <a:r>
              <a:rPr lang="ru-RU" dirty="0" smtClean="0"/>
              <a:t>(</a:t>
            </a:r>
            <a:r>
              <a:rPr lang="ru-RU" dirty="0" smtClean="0"/>
              <a:t>По Б. Васильеву*)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 Борис Львович Васильев (1924–2013 гг.) – русский писатель. Тема войны и судьбы поколения, для которого война стала главным событием в жизни, стала основной в его творчестве и нашла отражение во многих произведениях, таких как «А зори здесь тихие...», «В списках не значился», «Завтра была война» и др.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35608" y="1447800"/>
            <a:ext cx="7498080" cy="2552704"/>
          </a:xfrm>
        </p:spPr>
        <p:style>
          <a:lnRef idx="2">
            <a:schemeClr val="dk1"/>
          </a:lnRef>
          <a:fillRef idx="1">
            <a:schemeClr val="lt1"/>
          </a:fillRef>
          <a:effectRef idx="0">
            <a:schemeClr val="dk1"/>
          </a:effectRef>
          <a:fontRef idx="minor">
            <a:schemeClr val="dk1"/>
          </a:fontRef>
        </p:style>
        <p:txBody>
          <a:bodyPr>
            <a:normAutofit fontScale="92500"/>
          </a:bodyPr>
          <a:lstStyle/>
          <a:p>
            <a:pPr>
              <a:buNone/>
            </a:pPr>
            <a:r>
              <a:rPr lang="ru-RU" dirty="0" smtClean="0"/>
              <a:t>        </a:t>
            </a:r>
            <a:r>
              <a:rPr lang="ru-RU" b="1" i="1" dirty="0" smtClean="0"/>
              <a:t>Ответами </a:t>
            </a:r>
            <a:r>
              <a:rPr lang="ru-RU" b="1" i="1" dirty="0" smtClean="0"/>
              <a:t>к заданиям 2–14 являются число, последовательность цифр или слово (словосочетание), которые следует записать в поле ответа  в тексте работы. </a:t>
            </a:r>
            <a:endParaRPr lang="ru-RU" b="1"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636062" cy="1143000"/>
          </a:xfrm>
        </p:spPr>
        <p:style>
          <a:lnRef idx="2">
            <a:schemeClr val="dk1"/>
          </a:lnRef>
          <a:fillRef idx="1">
            <a:schemeClr val="lt1"/>
          </a:fillRef>
          <a:effectRef idx="0">
            <a:schemeClr val="dk1"/>
          </a:effectRef>
          <a:fontRef idx="minor">
            <a:schemeClr val="dk1"/>
          </a:fontRef>
        </p:style>
        <p:txBody>
          <a:bodyPr/>
          <a:lstStyle/>
          <a:p>
            <a:r>
              <a:rPr lang="ru-RU" dirty="0" smtClean="0"/>
              <a:t>2 </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 каком варианте ответа содержится информация, необходимая для </a:t>
            </a:r>
            <a:r>
              <a:rPr lang="ru-RU" b="1" dirty="0" smtClean="0"/>
              <a:t>обоснования</a:t>
            </a:r>
            <a:r>
              <a:rPr lang="ru-RU" dirty="0" smtClean="0"/>
              <a:t> ответа на вопрос: «Почему Анна Федотовна не хотела отдавать ребятам документы?»    </a:t>
            </a:r>
            <a:endParaRPr lang="ru-RU" dirty="0" smtClean="0"/>
          </a:p>
          <a:p>
            <a:r>
              <a:rPr lang="ru-RU" dirty="0" smtClean="0"/>
              <a:t>1</a:t>
            </a:r>
            <a:r>
              <a:rPr lang="ru-RU" dirty="0" smtClean="0"/>
              <a:t>)  </a:t>
            </a:r>
            <a:r>
              <a:rPr lang="ru-RU" b="1" i="1" dirty="0" smtClean="0"/>
              <a:t>Это были копии, а не настоящие документы</a:t>
            </a:r>
            <a:r>
              <a:rPr lang="ru-RU" dirty="0" smtClean="0"/>
              <a:t>.   </a:t>
            </a:r>
            <a:endParaRPr lang="ru-RU" dirty="0" smtClean="0"/>
          </a:p>
          <a:p>
            <a:r>
              <a:rPr lang="ru-RU" dirty="0" smtClean="0"/>
              <a:t>2</a:t>
            </a:r>
            <a:r>
              <a:rPr lang="ru-RU" dirty="0" smtClean="0"/>
              <a:t>)  </a:t>
            </a:r>
            <a:r>
              <a:rPr lang="ru-RU" b="1" i="1" dirty="0" smtClean="0"/>
              <a:t>Поведение детей обидело Анну Федотовну</a:t>
            </a:r>
            <a:r>
              <a:rPr lang="ru-RU" dirty="0" smtClean="0"/>
              <a:t>.   </a:t>
            </a:r>
            <a:endParaRPr lang="ru-RU" dirty="0" smtClean="0"/>
          </a:p>
          <a:p>
            <a:r>
              <a:rPr lang="ru-RU" dirty="0" smtClean="0"/>
              <a:t>3</a:t>
            </a:r>
            <a:r>
              <a:rPr lang="ru-RU" dirty="0" smtClean="0"/>
              <a:t>)  </a:t>
            </a:r>
            <a:r>
              <a:rPr lang="ru-RU" b="1" i="1" dirty="0" smtClean="0"/>
              <a:t>Документы были дороги Анне Федотовне как единственная память о сыне</a:t>
            </a:r>
            <a:r>
              <a:rPr lang="ru-RU" dirty="0" smtClean="0"/>
              <a:t>.    </a:t>
            </a:r>
            <a:endParaRPr lang="ru-RU" dirty="0" smtClean="0"/>
          </a:p>
          <a:p>
            <a:r>
              <a:rPr lang="ru-RU" dirty="0" smtClean="0"/>
              <a:t>4</a:t>
            </a:r>
            <a:r>
              <a:rPr lang="ru-RU" dirty="0" smtClean="0"/>
              <a:t>)  </a:t>
            </a:r>
            <a:r>
              <a:rPr lang="ru-RU" b="1" i="1" dirty="0" smtClean="0"/>
              <a:t>Анна Федотовна боялась, что документы подменят</a:t>
            </a:r>
            <a:r>
              <a:rPr lang="ru-RU" dirty="0" smtClean="0"/>
              <a:t>.     </a:t>
            </a:r>
          </a:p>
          <a:p>
            <a:r>
              <a:rPr lang="ru-RU" dirty="0" smtClean="0"/>
              <a:t>Ответ: ___________________________.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Характеристика структуры и содержания КИМ</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Каждый </a:t>
            </a:r>
            <a:r>
              <a:rPr lang="ru-RU" dirty="0" smtClean="0"/>
              <a:t>вариант КИМ состоит из трёх частей и включает в себя  15 заданий, различающихся формой и уровнем сложности. </a:t>
            </a:r>
            <a:endParaRPr lang="ru-RU" dirty="0" smtClean="0"/>
          </a:p>
          <a:p>
            <a:r>
              <a:rPr lang="ru-RU" dirty="0" smtClean="0"/>
              <a:t>Часть </a:t>
            </a:r>
            <a:r>
              <a:rPr lang="ru-RU" dirty="0" smtClean="0"/>
              <a:t>1 – краткое изложение (задание 1). </a:t>
            </a:r>
            <a:endParaRPr lang="ru-RU" dirty="0" smtClean="0"/>
          </a:p>
          <a:p>
            <a:r>
              <a:rPr lang="ru-RU" dirty="0" smtClean="0"/>
              <a:t>Часть </a:t>
            </a:r>
            <a:r>
              <a:rPr lang="ru-RU" dirty="0" smtClean="0"/>
              <a:t>2 (задания 2–14) – задания с кратким ответом.  В экзаменационной работе предложены следующие разновидности заданий с кратким ответом: </a:t>
            </a:r>
            <a:endParaRPr lang="ru-RU" dirty="0" smtClean="0"/>
          </a:p>
          <a:p>
            <a:pPr>
              <a:buNone/>
            </a:pPr>
            <a:r>
              <a:rPr lang="ru-RU" dirty="0" smtClean="0"/>
              <a:t>– </a:t>
            </a:r>
            <a:r>
              <a:rPr lang="ru-RU" dirty="0" smtClean="0"/>
              <a:t>задания открытого типа на запись самостоятельно сформулированного  краткого ответа; </a:t>
            </a:r>
            <a:endParaRPr lang="ru-RU" dirty="0" smtClean="0"/>
          </a:p>
          <a:p>
            <a:pPr>
              <a:buNone/>
            </a:pPr>
            <a:r>
              <a:rPr lang="ru-RU" dirty="0" smtClean="0"/>
              <a:t>– </a:t>
            </a:r>
            <a:r>
              <a:rPr lang="ru-RU" dirty="0" smtClean="0"/>
              <a:t>задания на выбор и запись одного правильного ответа из предложенного перечня ответов. </a:t>
            </a:r>
            <a:endParaRPr lang="ru-RU" dirty="0" smtClean="0"/>
          </a:p>
          <a:p>
            <a:r>
              <a:rPr lang="ru-RU" dirty="0" smtClean="0"/>
              <a:t>Часть </a:t>
            </a:r>
            <a:r>
              <a:rPr lang="ru-RU" dirty="0" smtClean="0"/>
              <a:t>3 (альтернативное задание 15) – задание открытого типа с развёрнутым ответом (сочинение), проверяющее умение создавать собственное высказывание на основе прочитанного текста. </a:t>
            </a:r>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636062" cy="1143000"/>
          </a:xfrm>
        </p:spPr>
        <p:style>
          <a:lnRef idx="2">
            <a:schemeClr val="dk1"/>
          </a:lnRef>
          <a:fillRef idx="1">
            <a:schemeClr val="lt1"/>
          </a:fillRef>
          <a:effectRef idx="0">
            <a:schemeClr val="dk1"/>
          </a:effectRef>
          <a:fontRef idx="minor">
            <a:schemeClr val="dk1"/>
          </a:fontRef>
        </p:style>
        <p:txBody>
          <a:bodyPr/>
          <a:lstStyle/>
          <a:p>
            <a:r>
              <a:rPr lang="ru-RU" dirty="0" smtClean="0"/>
              <a:t>3</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Укажите предложение, в котором средством выразительности речи является </a:t>
            </a:r>
            <a:r>
              <a:rPr lang="ru-RU" b="1" dirty="0" smtClean="0"/>
              <a:t>метафора</a:t>
            </a:r>
            <a:r>
              <a:rPr lang="ru-RU" dirty="0" smtClean="0"/>
              <a:t>.    </a:t>
            </a:r>
            <a:endParaRPr lang="ru-RU" dirty="0" smtClean="0"/>
          </a:p>
          <a:p>
            <a:r>
              <a:rPr lang="ru-RU" dirty="0" smtClean="0"/>
              <a:t>1</a:t>
            </a:r>
            <a:r>
              <a:rPr lang="ru-RU" dirty="0" smtClean="0"/>
              <a:t>)  </a:t>
            </a:r>
            <a:r>
              <a:rPr lang="ru-RU" b="1" i="1" dirty="0" smtClean="0"/>
              <a:t>– Трус несчастный, – вдруг отчётливо, с невероятным презрением сказала большая девочка</a:t>
            </a:r>
            <a:r>
              <a:rPr lang="ru-RU" dirty="0" smtClean="0"/>
              <a:t>.   </a:t>
            </a:r>
            <a:endParaRPr lang="ru-RU" dirty="0" smtClean="0"/>
          </a:p>
          <a:p>
            <a:r>
              <a:rPr lang="ru-RU" dirty="0" smtClean="0"/>
              <a:t>2</a:t>
            </a:r>
            <a:r>
              <a:rPr lang="ru-RU" dirty="0" smtClean="0"/>
              <a:t>)  </a:t>
            </a:r>
            <a:r>
              <a:rPr lang="ru-RU" b="1" i="1" dirty="0" smtClean="0"/>
              <a:t>Письма, пользуясь её слепотой, вынули не из шкатулки – их вынули из её души, и теперь ослепла и оглохла не только она, но и её душа…  </a:t>
            </a:r>
            <a:endParaRPr lang="ru-RU" b="1" i="1" dirty="0" smtClean="0"/>
          </a:p>
          <a:p>
            <a:r>
              <a:rPr lang="ru-RU" dirty="0" smtClean="0"/>
              <a:t>3</a:t>
            </a:r>
            <a:r>
              <a:rPr lang="ru-RU" dirty="0" smtClean="0"/>
              <a:t>)  </a:t>
            </a:r>
            <a:r>
              <a:rPr lang="ru-RU" b="1" i="1" dirty="0" smtClean="0"/>
              <a:t>Анне Федотовне очень не понравился этот тон, вызывающий, полный непонятной для неё претензии</a:t>
            </a:r>
            <a:r>
              <a:rPr lang="ru-RU" dirty="0" smtClean="0"/>
              <a:t>.   </a:t>
            </a:r>
            <a:endParaRPr lang="ru-RU" dirty="0" smtClean="0"/>
          </a:p>
          <a:p>
            <a:r>
              <a:rPr lang="ru-RU" dirty="0" smtClean="0"/>
              <a:t>4</a:t>
            </a:r>
            <a:r>
              <a:rPr lang="ru-RU" dirty="0" smtClean="0"/>
              <a:t>)  </a:t>
            </a:r>
            <a:r>
              <a:rPr lang="ru-RU" b="1" i="1" dirty="0" smtClean="0"/>
              <a:t>Но слышала она сейчас плохо, потому что предыдущий разговор сильно обеспокоил её, удивил и обидел</a:t>
            </a:r>
            <a:r>
              <a:rPr lang="ru-RU" dirty="0" smtClean="0"/>
              <a:t>.     </a:t>
            </a:r>
          </a:p>
          <a:p>
            <a:r>
              <a:rPr lang="ru-RU" dirty="0" smtClean="0"/>
              <a:t>Ответ: ___________________________.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85728"/>
            <a:ext cx="714380" cy="1143000"/>
          </a:xfrm>
        </p:spPr>
        <p:style>
          <a:lnRef idx="2">
            <a:schemeClr val="dk1"/>
          </a:lnRef>
          <a:fillRef idx="1">
            <a:schemeClr val="lt1"/>
          </a:fillRef>
          <a:effectRef idx="0">
            <a:schemeClr val="dk1"/>
          </a:effectRef>
          <a:fontRef idx="minor">
            <a:schemeClr val="dk1"/>
          </a:fontRef>
        </p:style>
        <p:txBody>
          <a:bodyPr/>
          <a:lstStyle/>
          <a:p>
            <a:r>
              <a:rPr lang="ru-RU" dirty="0" smtClean="0"/>
              <a:t>4</a:t>
            </a:r>
            <a:endParaRPr lang="ru-RU" dirty="0"/>
          </a:p>
        </p:txBody>
      </p:sp>
      <p:sp>
        <p:nvSpPr>
          <p:cNvPr id="3" name="Содержимое 2"/>
          <p:cNvSpPr>
            <a:spLocks noGrp="1"/>
          </p:cNvSpPr>
          <p:nvPr>
            <p:ph idx="1"/>
          </p:nvPr>
        </p:nvSpPr>
        <p:spPr/>
        <p:txBody>
          <a:bodyPr/>
          <a:lstStyle/>
          <a:p>
            <a:r>
              <a:rPr lang="ru-RU" dirty="0" smtClean="0"/>
              <a:t>Из предложений 1–7 выпишите слово, в котором правописание приставки определяется её значением – «</a:t>
            </a:r>
            <a:r>
              <a:rPr lang="ru-RU" i="1" dirty="0" smtClean="0"/>
              <a:t>приближение</a:t>
            </a:r>
            <a:r>
              <a:rPr lang="ru-RU" dirty="0" smtClean="0"/>
              <a:t>».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636062" cy="1143000"/>
          </a:xfrm>
        </p:spPr>
        <p:style>
          <a:lnRef idx="2">
            <a:schemeClr val="dk1"/>
          </a:lnRef>
          <a:fillRef idx="1">
            <a:schemeClr val="lt1"/>
          </a:fillRef>
          <a:effectRef idx="0">
            <a:schemeClr val="dk1"/>
          </a:effectRef>
          <a:fontRef idx="minor">
            <a:schemeClr val="dk1"/>
          </a:fontRef>
        </p:style>
        <p:txBody>
          <a:bodyPr/>
          <a:lstStyle/>
          <a:p>
            <a:r>
              <a:rPr lang="ru-RU" dirty="0" smtClean="0"/>
              <a:t>5</a:t>
            </a:r>
            <a:endParaRPr lang="ru-RU" dirty="0"/>
          </a:p>
        </p:txBody>
      </p:sp>
      <p:sp>
        <p:nvSpPr>
          <p:cNvPr id="3" name="Содержимое 2"/>
          <p:cNvSpPr>
            <a:spLocks noGrp="1"/>
          </p:cNvSpPr>
          <p:nvPr>
            <p:ph idx="1"/>
          </p:nvPr>
        </p:nvSpPr>
        <p:spPr/>
        <p:txBody>
          <a:bodyPr/>
          <a:lstStyle/>
          <a:p>
            <a:r>
              <a:rPr lang="ru-RU" dirty="0" smtClean="0"/>
              <a:t>Из предложений 14–16 выпишите слово, в котором  правописание </a:t>
            </a:r>
            <a:r>
              <a:rPr lang="ru-RU" b="1" dirty="0" smtClean="0"/>
              <a:t>суффикса</a:t>
            </a:r>
            <a:r>
              <a:rPr lang="ru-RU" dirty="0" smtClean="0"/>
              <a:t> является исключением из правила.    </a:t>
            </a:r>
          </a:p>
          <a:p>
            <a:r>
              <a:rPr lang="ru-RU" dirty="0" smtClean="0"/>
              <a:t>Ответ: ___________________________. </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636062" cy="1143000"/>
          </a:xfrm>
        </p:spPr>
        <p:style>
          <a:lnRef idx="2">
            <a:schemeClr val="dk1"/>
          </a:lnRef>
          <a:fillRef idx="1">
            <a:schemeClr val="lt1"/>
          </a:fillRef>
          <a:effectRef idx="0">
            <a:schemeClr val="dk1"/>
          </a:effectRef>
          <a:fontRef idx="minor">
            <a:schemeClr val="dk1"/>
          </a:fontRef>
        </p:style>
        <p:txBody>
          <a:bodyPr/>
          <a:lstStyle/>
          <a:p>
            <a:r>
              <a:rPr lang="ru-RU" dirty="0" smtClean="0"/>
              <a:t>6</a:t>
            </a:r>
            <a:endParaRPr lang="ru-RU" dirty="0"/>
          </a:p>
        </p:txBody>
      </p:sp>
      <p:sp>
        <p:nvSpPr>
          <p:cNvPr id="3" name="Содержимое 2"/>
          <p:cNvSpPr>
            <a:spLocks noGrp="1"/>
          </p:cNvSpPr>
          <p:nvPr>
            <p:ph idx="1"/>
          </p:nvPr>
        </p:nvSpPr>
        <p:spPr/>
        <p:txBody>
          <a:bodyPr/>
          <a:lstStyle/>
          <a:p>
            <a:r>
              <a:rPr lang="ru-RU" dirty="0" smtClean="0"/>
              <a:t>Замените разговорное слово «</a:t>
            </a:r>
            <a:r>
              <a:rPr lang="ru-RU" b="1" dirty="0" smtClean="0"/>
              <a:t>пошушукались</a:t>
            </a:r>
            <a:r>
              <a:rPr lang="ru-RU" dirty="0" smtClean="0"/>
              <a:t>» в предложении 12 стилистически нейтральным </a:t>
            </a:r>
            <a:r>
              <a:rPr lang="ru-RU" b="1" dirty="0" smtClean="0"/>
              <a:t>синонимом</a:t>
            </a:r>
            <a:r>
              <a:rPr lang="ru-RU" dirty="0" smtClean="0"/>
              <a:t>. Напишите этот синоним.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636062" cy="1143000"/>
          </a:xfrm>
        </p:spPr>
        <p:style>
          <a:lnRef idx="2">
            <a:schemeClr val="dk1"/>
          </a:lnRef>
          <a:fillRef idx="1">
            <a:schemeClr val="lt1"/>
          </a:fillRef>
          <a:effectRef idx="0">
            <a:schemeClr val="dk1"/>
          </a:effectRef>
          <a:fontRef idx="minor">
            <a:schemeClr val="dk1"/>
          </a:fontRef>
        </p:style>
        <p:txBody>
          <a:bodyPr/>
          <a:lstStyle/>
          <a:p>
            <a:r>
              <a:rPr lang="ru-RU" dirty="0" smtClean="0"/>
              <a:t>7</a:t>
            </a:r>
            <a:endParaRPr lang="ru-RU" dirty="0"/>
          </a:p>
        </p:txBody>
      </p:sp>
      <p:sp>
        <p:nvSpPr>
          <p:cNvPr id="3" name="Содержимое 2"/>
          <p:cNvSpPr>
            <a:spLocks noGrp="1"/>
          </p:cNvSpPr>
          <p:nvPr>
            <p:ph idx="1"/>
          </p:nvPr>
        </p:nvSpPr>
        <p:spPr/>
        <p:txBody>
          <a:bodyPr/>
          <a:lstStyle/>
          <a:p>
            <a:r>
              <a:rPr lang="ru-RU" dirty="0" smtClean="0"/>
              <a:t>Замените словосочетание «</a:t>
            </a:r>
            <a:r>
              <a:rPr lang="ru-RU" b="1" dirty="0" smtClean="0"/>
              <a:t>деревянная шкатулка</a:t>
            </a:r>
            <a:r>
              <a:rPr lang="ru-RU" dirty="0" smtClean="0"/>
              <a:t>», построенное на основе согласования, синонимичным словосочетанием со связью </a:t>
            </a:r>
            <a:r>
              <a:rPr lang="ru-RU" b="1" dirty="0" smtClean="0"/>
              <a:t>управление</a:t>
            </a:r>
            <a:r>
              <a:rPr lang="ru-RU" dirty="0" smtClean="0"/>
              <a:t>. Напишите получившееся словосочетание.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564624" cy="1143000"/>
          </a:xfrm>
        </p:spPr>
        <p:style>
          <a:lnRef idx="2">
            <a:schemeClr val="dk1"/>
          </a:lnRef>
          <a:fillRef idx="1">
            <a:schemeClr val="lt1"/>
          </a:fillRef>
          <a:effectRef idx="0">
            <a:schemeClr val="dk1"/>
          </a:effectRef>
          <a:fontRef idx="minor">
            <a:schemeClr val="dk1"/>
          </a:fontRef>
        </p:style>
        <p:txBody>
          <a:bodyPr/>
          <a:lstStyle/>
          <a:p>
            <a:r>
              <a:rPr lang="ru-RU" dirty="0" smtClean="0"/>
              <a:t>8</a:t>
            </a:r>
            <a:endParaRPr lang="ru-RU" dirty="0"/>
          </a:p>
        </p:txBody>
      </p:sp>
      <p:sp>
        <p:nvSpPr>
          <p:cNvPr id="3" name="Содержимое 2"/>
          <p:cNvSpPr>
            <a:spLocks noGrp="1"/>
          </p:cNvSpPr>
          <p:nvPr>
            <p:ph idx="1"/>
          </p:nvPr>
        </p:nvSpPr>
        <p:spPr/>
        <p:txBody>
          <a:bodyPr/>
          <a:lstStyle/>
          <a:p>
            <a:r>
              <a:rPr lang="ru-RU" dirty="0" smtClean="0"/>
              <a:t>Выпишите </a:t>
            </a:r>
            <a:r>
              <a:rPr lang="ru-RU" b="1" dirty="0" smtClean="0"/>
              <a:t>грамматическую основу </a:t>
            </a:r>
            <a:r>
              <a:rPr lang="ru-RU" dirty="0" smtClean="0"/>
              <a:t>предложения 22.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636062" cy="1143000"/>
          </a:xfrm>
        </p:spPr>
        <p:style>
          <a:lnRef idx="2">
            <a:schemeClr val="dk1"/>
          </a:lnRef>
          <a:fillRef idx="1">
            <a:schemeClr val="lt1"/>
          </a:fillRef>
          <a:effectRef idx="0">
            <a:schemeClr val="dk1"/>
          </a:effectRef>
          <a:fontRef idx="minor">
            <a:schemeClr val="dk1"/>
          </a:fontRef>
        </p:style>
        <p:txBody>
          <a:bodyPr/>
          <a:lstStyle/>
          <a:p>
            <a:r>
              <a:rPr lang="ru-RU" dirty="0" smtClean="0"/>
              <a:t>9</a:t>
            </a:r>
            <a:endParaRPr lang="ru-RU" dirty="0"/>
          </a:p>
        </p:txBody>
      </p:sp>
      <p:sp>
        <p:nvSpPr>
          <p:cNvPr id="3" name="Содержимое 2"/>
          <p:cNvSpPr>
            <a:spLocks noGrp="1"/>
          </p:cNvSpPr>
          <p:nvPr>
            <p:ph idx="1"/>
          </p:nvPr>
        </p:nvSpPr>
        <p:spPr/>
        <p:txBody>
          <a:bodyPr/>
          <a:lstStyle/>
          <a:p>
            <a:r>
              <a:rPr lang="ru-RU" dirty="0" smtClean="0"/>
              <a:t>Среди предложений 24–28 найдите предложение с </a:t>
            </a:r>
            <a:r>
              <a:rPr lang="ru-RU" b="1" dirty="0" smtClean="0"/>
              <a:t>обособленными однородными определениями</a:t>
            </a:r>
            <a:r>
              <a:rPr lang="ru-RU" dirty="0" smtClean="0"/>
              <a:t>. Напишите номер этого предложения.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78938" cy="1143000"/>
          </a:xfrm>
        </p:spPr>
        <p:style>
          <a:lnRef idx="2">
            <a:schemeClr val="dk1"/>
          </a:lnRef>
          <a:fillRef idx="1">
            <a:schemeClr val="lt1"/>
          </a:fillRef>
          <a:effectRef idx="0">
            <a:schemeClr val="dk1"/>
          </a:effectRef>
          <a:fontRef idx="minor">
            <a:schemeClr val="dk1"/>
          </a:fontRef>
        </p:style>
        <p:txBody>
          <a:bodyPr/>
          <a:lstStyle/>
          <a:p>
            <a:r>
              <a:rPr lang="ru-RU" dirty="0" smtClean="0"/>
              <a:t>10</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В приведённых ниже предложениях из прочитанного текста пронумерованы все запятые. Выпишите цифры, обозначающие запятые при </a:t>
            </a:r>
            <a:r>
              <a:rPr lang="ru-RU" b="1" dirty="0" smtClean="0"/>
              <a:t>вводном слове</a:t>
            </a:r>
            <a:r>
              <a:rPr lang="ru-RU" dirty="0" smtClean="0"/>
              <a:t>. </a:t>
            </a:r>
            <a:endParaRPr lang="ru-RU" dirty="0" smtClean="0"/>
          </a:p>
          <a:p>
            <a:pPr>
              <a:buNone/>
            </a:pPr>
            <a:r>
              <a:rPr lang="ru-RU" b="1" i="1" dirty="0" smtClean="0"/>
              <a:t>    Но </a:t>
            </a:r>
            <a:r>
              <a:rPr lang="ru-RU" b="1" i="1" dirty="0" smtClean="0"/>
              <a:t>и этот громкий голос пролетел,(1) видимо,(2) мимо сознания Анны Федотовны. Она ждала скрипа задвигаемого ящика,(3) вся была сосредоточена на этом скрипе и,(4) когда наконец он раздался,(5) вздохнула с облегчением: </a:t>
            </a:r>
            <a:endParaRPr lang="ru-RU" b="1" i="1" dirty="0" smtClean="0"/>
          </a:p>
          <a:p>
            <a:pPr>
              <a:buNone/>
            </a:pPr>
            <a:r>
              <a:rPr lang="ru-RU" b="1" i="1" dirty="0" smtClean="0"/>
              <a:t>    – </a:t>
            </a:r>
            <a:r>
              <a:rPr lang="ru-RU" b="1" i="1" dirty="0" smtClean="0"/>
              <a:t>Ступайте,(6) дети. Я очень устала.</a:t>
            </a:r>
            <a:r>
              <a:rPr lang="ru-RU" dirty="0" smtClean="0"/>
              <a:t>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07500" cy="1143000"/>
          </a:xfrm>
        </p:spPr>
        <p:style>
          <a:lnRef idx="2">
            <a:schemeClr val="dk1"/>
          </a:lnRef>
          <a:fillRef idx="1">
            <a:schemeClr val="lt1"/>
          </a:fillRef>
          <a:effectRef idx="0">
            <a:schemeClr val="dk1"/>
          </a:effectRef>
          <a:fontRef idx="minor">
            <a:schemeClr val="dk1"/>
          </a:fontRef>
        </p:style>
        <p:txBody>
          <a:bodyPr/>
          <a:lstStyle/>
          <a:p>
            <a:r>
              <a:rPr lang="ru-RU" dirty="0" smtClean="0"/>
              <a:t>11</a:t>
            </a:r>
            <a:endParaRPr lang="ru-RU" dirty="0"/>
          </a:p>
        </p:txBody>
      </p:sp>
      <p:sp>
        <p:nvSpPr>
          <p:cNvPr id="3" name="Содержимое 2"/>
          <p:cNvSpPr>
            <a:spLocks noGrp="1"/>
          </p:cNvSpPr>
          <p:nvPr>
            <p:ph idx="1"/>
          </p:nvPr>
        </p:nvSpPr>
        <p:spPr/>
        <p:txBody>
          <a:bodyPr/>
          <a:lstStyle/>
          <a:p>
            <a:r>
              <a:rPr lang="ru-RU" dirty="0" smtClean="0"/>
              <a:t>Укажите количество </a:t>
            </a:r>
            <a:r>
              <a:rPr lang="ru-RU" b="1" dirty="0" smtClean="0"/>
              <a:t>грамматических основ</a:t>
            </a:r>
            <a:r>
              <a:rPr lang="ru-RU" dirty="0" smtClean="0"/>
              <a:t> в предложении 51. Ответ запишите цифрой.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07500" cy="1143000"/>
          </a:xfrm>
        </p:spPr>
        <p:style>
          <a:lnRef idx="2">
            <a:schemeClr val="dk1"/>
          </a:lnRef>
          <a:fillRef idx="1">
            <a:schemeClr val="lt1"/>
          </a:fillRef>
          <a:effectRef idx="0">
            <a:schemeClr val="dk1"/>
          </a:effectRef>
          <a:fontRef idx="minor">
            <a:schemeClr val="dk1"/>
          </a:fontRef>
        </p:style>
        <p:txBody>
          <a:bodyPr/>
          <a:lstStyle/>
          <a:p>
            <a:r>
              <a:rPr lang="ru-RU" dirty="0" smtClean="0"/>
              <a:t>12</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 приведённых ниже предложениях из прочитанного текста пронумерованы все запятые. Выпишите цифры, обозначающие запятые между частями сложного предложения, связанными </a:t>
            </a:r>
            <a:r>
              <a:rPr lang="ru-RU" b="1" dirty="0" smtClean="0"/>
              <a:t>подчинительной связью</a:t>
            </a:r>
            <a:r>
              <a:rPr lang="ru-RU" dirty="0" smtClean="0"/>
              <a:t>. </a:t>
            </a:r>
            <a:endParaRPr lang="ru-RU" dirty="0" smtClean="0"/>
          </a:p>
          <a:p>
            <a:pPr>
              <a:buNone/>
            </a:pPr>
            <a:r>
              <a:rPr lang="ru-RU" b="1" i="1" dirty="0" smtClean="0"/>
              <a:t>    Они </a:t>
            </a:r>
            <a:r>
              <a:rPr lang="ru-RU" b="1" i="1" dirty="0" smtClean="0"/>
              <a:t>молча отдали ей письма и похоронку. Анна Федотовна ощупала каждый листок,(1) удостоверилась,(2) что они подлинные,(3) аккуратно сложила в шкатулку и сказала: </a:t>
            </a:r>
            <a:endParaRPr lang="ru-RU" b="1" i="1" dirty="0" smtClean="0"/>
          </a:p>
          <a:p>
            <a:pPr>
              <a:buNone/>
            </a:pPr>
            <a:r>
              <a:rPr lang="ru-RU" b="1" i="1" dirty="0" smtClean="0"/>
              <a:t>     – </a:t>
            </a:r>
            <a:r>
              <a:rPr lang="ru-RU" b="1" i="1" dirty="0" smtClean="0"/>
              <a:t>Мальчик,(4) поставь шкатулку на место. И задвинь ящик плотно,(5) чтобы я слышала</a:t>
            </a:r>
            <a:r>
              <a:rPr lang="ru-RU" dirty="0" smtClean="0"/>
              <a:t>.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Таблица 1. Распределение </a:t>
            </a:r>
            <a:r>
              <a:rPr lang="ru-RU" sz="3600" dirty="0" smtClean="0"/>
              <a:t>заданий по частям экзаменационной работы </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357290" y="1214422"/>
          <a:ext cx="7499352" cy="4942840"/>
        </p:xfrm>
        <a:graphic>
          <a:graphicData uri="http://schemas.openxmlformats.org/drawingml/2006/table">
            <a:tbl>
              <a:tblPr firstRow="1" bandRow="1">
                <a:tableStyleId>{5C22544A-7EE6-4342-B048-85BDC9FD1C3A}</a:tableStyleId>
              </a:tblPr>
              <a:tblGrid>
                <a:gridCol w="1708140"/>
                <a:gridCol w="2041536"/>
                <a:gridCol w="1874838"/>
                <a:gridCol w="187483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Части работы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Количество заданий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Максимальный первичный балл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Типы заданий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Часть 1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  (задание 1)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7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Задание с развёрнутым ответом </a:t>
                      </a:r>
                    </a:p>
                  </a:txBody>
                  <a:tcPr/>
                </a:tc>
              </a:tr>
              <a:tr h="370840">
                <a:tc>
                  <a:txBody>
                    <a:bodyPr/>
                    <a:lstStyle/>
                    <a:p>
                      <a:r>
                        <a:rPr lang="ru-RU" dirty="0" smtClean="0"/>
                        <a:t>Часть 2</a:t>
                      </a:r>
                      <a:endParaRPr lang="ru-RU" dirty="0"/>
                    </a:p>
                  </a:txBody>
                  <a:tcPr/>
                </a:tc>
                <a:tc>
                  <a:txBody>
                    <a:bodyPr/>
                    <a:lstStyle/>
                    <a:p>
                      <a:r>
                        <a:rPr lang="ru-RU" dirty="0" smtClean="0"/>
                        <a:t>13 (задания 2–14) </a:t>
                      </a:r>
                      <a:endParaRPr lang="ru-RU" dirty="0"/>
                    </a:p>
                  </a:txBody>
                  <a:tcPr/>
                </a:tc>
                <a:tc>
                  <a:txBody>
                    <a:bodyPr/>
                    <a:lstStyle/>
                    <a:p>
                      <a:r>
                        <a:rPr lang="ru-RU" dirty="0" smtClean="0"/>
                        <a:t>13</a:t>
                      </a:r>
                      <a:endParaRPr lang="ru-RU" dirty="0"/>
                    </a:p>
                  </a:txBody>
                  <a:tcPr/>
                </a:tc>
                <a:tc>
                  <a:txBody>
                    <a:bodyPr/>
                    <a:lstStyle/>
                    <a:p>
                      <a:r>
                        <a:rPr lang="ru-RU" dirty="0" smtClean="0"/>
                        <a:t>Задания с кратким ответом </a:t>
                      </a:r>
                      <a:endParaRPr lang="ru-RU" dirty="0"/>
                    </a:p>
                  </a:txBody>
                  <a:tcPr/>
                </a:tc>
              </a:tr>
              <a:tr h="370840">
                <a:tc>
                  <a:txBody>
                    <a:bodyPr/>
                    <a:lstStyle/>
                    <a:p>
                      <a:r>
                        <a:rPr lang="ru-RU" dirty="0" smtClean="0"/>
                        <a:t>Часть 3</a:t>
                      </a:r>
                      <a:endParaRPr lang="ru-RU" dirty="0"/>
                    </a:p>
                  </a:txBody>
                  <a:tcPr/>
                </a:tc>
                <a:tc>
                  <a:txBody>
                    <a:bodyPr/>
                    <a:lstStyle/>
                    <a:p>
                      <a:r>
                        <a:rPr lang="ru-RU" dirty="0" smtClean="0"/>
                        <a:t>1 (задание 15) </a:t>
                      </a:r>
                      <a:endParaRPr lang="ru-RU" dirty="0"/>
                    </a:p>
                  </a:txBody>
                  <a:tcPr/>
                </a:tc>
                <a:tc>
                  <a:txBody>
                    <a:bodyPr/>
                    <a:lstStyle/>
                    <a:p>
                      <a:r>
                        <a:rPr lang="ru-RU" dirty="0" smtClean="0"/>
                        <a:t>9</a:t>
                      </a:r>
                      <a:endParaRPr lang="ru-RU" dirty="0"/>
                    </a:p>
                  </a:txBody>
                  <a:tcPr/>
                </a:tc>
                <a:tc>
                  <a:txBody>
                    <a:bodyPr/>
                    <a:lstStyle/>
                    <a:p>
                      <a:r>
                        <a:rPr lang="ru-RU" dirty="0" smtClean="0"/>
                        <a:t>Задание с развёрнутым ответом </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Части 1 и 3   </a:t>
                      </a:r>
                    </a:p>
                  </a:txBody>
                  <a:tcPr/>
                </a:tc>
                <a:tc>
                  <a:txBody>
                    <a:bodyPr/>
                    <a:lstStyle/>
                    <a:p>
                      <a:endParaRPr lang="ru-RU"/>
                    </a:p>
                  </a:txBody>
                  <a:tcPr/>
                </a:tc>
                <a:tc>
                  <a:txBody>
                    <a:bodyPr/>
                    <a:lstStyle/>
                    <a:p>
                      <a:r>
                        <a:rPr lang="ru-RU" dirty="0" smtClean="0"/>
                        <a:t>10 баллов за практическую грамотность и фактическую точность речи</a:t>
                      </a:r>
                      <a:endParaRPr lang="ru-RU" dirty="0"/>
                    </a:p>
                  </a:txBody>
                  <a:tcPr/>
                </a:tc>
                <a:tc>
                  <a:txBody>
                    <a:bodyPr/>
                    <a:lstStyle/>
                    <a:p>
                      <a:endParaRPr lang="ru-RU"/>
                    </a:p>
                  </a:txBody>
                  <a:tcPr/>
                </a:tc>
              </a:tr>
              <a:tr h="370840">
                <a:tc>
                  <a:txBody>
                    <a:bodyPr/>
                    <a:lstStyle/>
                    <a:p>
                      <a:r>
                        <a:rPr lang="ru-RU" dirty="0" smtClean="0"/>
                        <a:t>Итого 15</a:t>
                      </a:r>
                      <a:endParaRPr lang="ru-RU" dirty="0"/>
                    </a:p>
                  </a:txBody>
                  <a:tcPr/>
                </a:tc>
                <a:tc>
                  <a:txBody>
                    <a:bodyPr/>
                    <a:lstStyle/>
                    <a:p>
                      <a:r>
                        <a:rPr lang="ru-RU" dirty="0" smtClean="0"/>
                        <a:t>15</a:t>
                      </a:r>
                      <a:endParaRPr lang="ru-RU" dirty="0"/>
                    </a:p>
                  </a:txBody>
                  <a:tcPr/>
                </a:tc>
                <a:tc>
                  <a:txBody>
                    <a:bodyPr/>
                    <a:lstStyle/>
                    <a:p>
                      <a:r>
                        <a:rPr lang="ru-RU" dirty="0" smtClean="0"/>
                        <a:t>39</a:t>
                      </a:r>
                      <a:endParaRPr lang="ru-RU" dirty="0"/>
                    </a:p>
                  </a:txBody>
                  <a:tcPr/>
                </a:tc>
                <a:tc>
                  <a:txBody>
                    <a:bodyPr/>
                    <a:lstStyle/>
                    <a:p>
                      <a:endParaRPr lang="ru-RU"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07500" cy="1143000"/>
          </a:xfrm>
        </p:spPr>
        <p:style>
          <a:lnRef idx="2">
            <a:schemeClr val="dk1"/>
          </a:lnRef>
          <a:fillRef idx="1">
            <a:schemeClr val="lt1"/>
          </a:fillRef>
          <a:effectRef idx="0">
            <a:schemeClr val="dk1"/>
          </a:effectRef>
          <a:fontRef idx="minor">
            <a:schemeClr val="dk1"/>
          </a:fontRef>
        </p:style>
        <p:txBody>
          <a:bodyPr/>
          <a:lstStyle/>
          <a:p>
            <a:r>
              <a:rPr lang="ru-RU" dirty="0" smtClean="0"/>
              <a:t>13</a:t>
            </a:r>
            <a:endParaRPr lang="ru-RU" dirty="0"/>
          </a:p>
        </p:txBody>
      </p:sp>
      <p:sp>
        <p:nvSpPr>
          <p:cNvPr id="3" name="Содержимое 2"/>
          <p:cNvSpPr>
            <a:spLocks noGrp="1"/>
          </p:cNvSpPr>
          <p:nvPr>
            <p:ph idx="1"/>
          </p:nvPr>
        </p:nvSpPr>
        <p:spPr/>
        <p:txBody>
          <a:bodyPr/>
          <a:lstStyle/>
          <a:p>
            <a:r>
              <a:rPr lang="ru-RU" dirty="0" smtClean="0"/>
              <a:t>Среди предложений 1–6 найдите сложноподчинённое предложение с </a:t>
            </a:r>
            <a:r>
              <a:rPr lang="ru-RU" b="1" dirty="0" smtClean="0"/>
              <a:t>однородным</a:t>
            </a:r>
            <a:r>
              <a:rPr lang="ru-RU" dirty="0" smtClean="0"/>
              <a:t> подчинением придаточных. Напишите номер этого предложения.  </a:t>
            </a:r>
            <a:endParaRPr lang="ru-RU" dirty="0" smtClean="0"/>
          </a:p>
          <a:p>
            <a:r>
              <a:rPr lang="ru-RU" dirty="0" smtClean="0"/>
              <a:t>Ответ</a:t>
            </a:r>
            <a:r>
              <a:rPr lang="ru-RU" dirty="0" smtClean="0"/>
              <a:t>: ___________________________. </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14</a:t>
            </a:r>
            <a:endParaRPr lang="ru-RU" dirty="0"/>
          </a:p>
        </p:txBody>
      </p:sp>
      <p:sp>
        <p:nvSpPr>
          <p:cNvPr id="3" name="Содержимое 2"/>
          <p:cNvSpPr>
            <a:spLocks noGrp="1"/>
          </p:cNvSpPr>
          <p:nvPr>
            <p:ph idx="1"/>
          </p:nvPr>
        </p:nvSpPr>
        <p:spPr/>
        <p:txBody>
          <a:bodyPr/>
          <a:lstStyle/>
          <a:p>
            <a:r>
              <a:rPr lang="ru-RU" dirty="0" smtClean="0"/>
              <a:t>Среди предложений 44–53 найдите сложное предложение с </a:t>
            </a:r>
            <a:r>
              <a:rPr lang="ru-RU" b="1" dirty="0" smtClean="0"/>
              <a:t>бессоюзной</a:t>
            </a:r>
            <a:r>
              <a:rPr lang="ru-RU" dirty="0" smtClean="0"/>
              <a:t> и  </a:t>
            </a:r>
            <a:r>
              <a:rPr lang="ru-RU" b="1" dirty="0" smtClean="0"/>
              <a:t>союзной сочинительной связью </a:t>
            </a:r>
            <a:r>
              <a:rPr lang="ru-RU" dirty="0" smtClean="0"/>
              <a:t>между частями. Напишите номер этого предложения.   </a:t>
            </a:r>
            <a:endParaRPr lang="ru-RU" dirty="0" smtClean="0"/>
          </a:p>
          <a:p>
            <a:r>
              <a:rPr lang="ru-RU" dirty="0" smtClean="0"/>
              <a:t>Ответ</a:t>
            </a:r>
            <a:r>
              <a:rPr lang="ru-RU" dirty="0" smtClean="0"/>
              <a:t>: ___________________________. </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Часть 3     </a:t>
            </a:r>
            <a:br>
              <a:rPr lang="ru-RU" dirty="0" smtClean="0"/>
            </a:br>
            <a:endParaRPr lang="ru-RU" dirty="0"/>
          </a:p>
        </p:txBody>
      </p:sp>
      <p:sp>
        <p:nvSpPr>
          <p:cNvPr id="3" name="Содержимое 2"/>
          <p:cNvSpPr>
            <a:spLocks noGrp="1"/>
          </p:cNvSpPr>
          <p:nvPr>
            <p:ph idx="1"/>
          </p:nvPr>
        </p:nvSpPr>
        <p:spPr>
          <a:xfrm>
            <a:off x="1435608" y="1447800"/>
            <a:ext cx="7498080" cy="3624274"/>
          </a:xfrm>
        </p:spPr>
        <p:style>
          <a:lnRef idx="2">
            <a:schemeClr val="dk1"/>
          </a:lnRef>
          <a:fillRef idx="1">
            <a:schemeClr val="lt1"/>
          </a:fillRef>
          <a:effectRef idx="0">
            <a:schemeClr val="dk1"/>
          </a:effectRef>
          <a:fontRef idx="minor">
            <a:schemeClr val="dk1"/>
          </a:fontRef>
        </p:style>
        <p:txBody>
          <a:bodyPr/>
          <a:lstStyle/>
          <a:p>
            <a:pPr>
              <a:buNone/>
            </a:pPr>
            <a:r>
              <a:rPr lang="ru-RU" dirty="0" smtClean="0"/>
              <a:t>        </a:t>
            </a:r>
            <a:r>
              <a:rPr lang="ru-RU" b="1" i="1" dirty="0" smtClean="0"/>
              <a:t>Используя </a:t>
            </a:r>
            <a:r>
              <a:rPr lang="ru-RU" b="1" i="1" dirty="0" smtClean="0"/>
              <a:t>прочитанный текст из части 2, выполните на отдельном листе ТОЛЬКО ОДНО из заданий: 15.1, 15.2 или 15.3. Перед написанием сочинения запишите номер выбранного задания: 15.1, 15.2 или 15.3. </a:t>
            </a:r>
            <a:endParaRPr lang="ru-RU" b="1"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1064690" cy="1143000"/>
          </a:xfrm>
        </p:spPr>
        <p:style>
          <a:lnRef idx="2">
            <a:schemeClr val="dk1"/>
          </a:lnRef>
          <a:fillRef idx="1">
            <a:schemeClr val="lt1"/>
          </a:fillRef>
          <a:effectRef idx="0">
            <a:schemeClr val="dk1"/>
          </a:effectRef>
          <a:fontRef idx="minor">
            <a:schemeClr val="dk1"/>
          </a:fontRef>
        </p:style>
        <p:txBody>
          <a:bodyPr>
            <a:normAutofit fontScale="90000"/>
          </a:bodyPr>
          <a:lstStyle/>
          <a:p>
            <a:r>
              <a:rPr lang="ru-RU" dirty="0" smtClean="0"/>
              <a:t>15.1 </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Напишите сочинение-рассуждение, раскрывая смысл высказывания Константина Георгиевича Паустовского: «</a:t>
            </a:r>
            <a:r>
              <a:rPr lang="ru-RU" b="1" dirty="0" smtClean="0"/>
              <a:t>Нет ничего такого в жизни  и в нашем сознании, чего нельзя было бы передать русским словом</a:t>
            </a:r>
            <a:r>
              <a:rPr lang="ru-RU" dirty="0" smtClean="0"/>
              <a:t>».  Аргументируя свой ответ, приведите два примера из прочитанного текста. Приводя примеры, указывайте номера нужных предложений или применяйте цитирование. </a:t>
            </a:r>
            <a:endParaRPr lang="ru-RU" dirty="0" smtClean="0"/>
          </a:p>
          <a:p>
            <a:r>
              <a:rPr lang="ru-RU" dirty="0" smtClean="0"/>
              <a:t>Вы </a:t>
            </a:r>
            <a:r>
              <a:rPr lang="ru-RU" dirty="0" smtClean="0"/>
              <a:t>можете писать работу в научном или публицистическом стиле, раскрывая тему на лингвистическом материале. Начать сочинение Вы можете словами К.Г. Паустовского. </a:t>
            </a:r>
            <a:endParaRPr lang="ru-RU" dirty="0" smtClean="0"/>
          </a:p>
          <a:p>
            <a:r>
              <a:rPr lang="ru-RU" dirty="0" smtClean="0"/>
              <a:t>Объём </a:t>
            </a:r>
            <a:r>
              <a:rPr lang="ru-RU" dirty="0" smtClean="0"/>
              <a:t>сочинения должен составлять не менее 70 слов.  </a:t>
            </a:r>
            <a:endParaRPr lang="ru-RU" dirty="0" smtClean="0"/>
          </a:p>
          <a:p>
            <a:r>
              <a:rPr lang="ru-RU" dirty="0" smtClean="0"/>
              <a:t>Работа</a:t>
            </a:r>
            <a:r>
              <a:rPr lang="ru-RU" dirty="0" smtClean="0"/>
              <a:t>,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 Сочинение пишите аккуратно, разборчивым почерком. </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1136128" cy="1143000"/>
          </a:xfrm>
        </p:spPr>
        <p:style>
          <a:lnRef idx="2">
            <a:schemeClr val="dk1"/>
          </a:lnRef>
          <a:fillRef idx="1">
            <a:schemeClr val="lt1"/>
          </a:fillRef>
          <a:effectRef idx="0">
            <a:schemeClr val="dk1"/>
          </a:effectRef>
          <a:fontRef idx="minor">
            <a:schemeClr val="dk1"/>
          </a:fontRef>
        </p:style>
        <p:txBody>
          <a:bodyPr/>
          <a:lstStyle/>
          <a:p>
            <a:r>
              <a:rPr lang="ru-RU" dirty="0" smtClean="0"/>
              <a:t>15.2 </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Напишите сочинение-рассуждение. Объясните, как Вы понимаете смысл финала текста: </a:t>
            </a:r>
            <a:r>
              <a:rPr lang="ru-RU" b="1" dirty="0" smtClean="0"/>
              <a:t>«Письма, пользуясь её слепотой, вынули не из шкатулки – их вынули из её души, и теперь ослепла и оглохла не только она, но и её душа…»</a:t>
            </a:r>
            <a:r>
              <a:rPr lang="ru-RU" dirty="0" smtClean="0"/>
              <a:t>. </a:t>
            </a:r>
            <a:endParaRPr lang="ru-RU" dirty="0" smtClean="0"/>
          </a:p>
          <a:p>
            <a:r>
              <a:rPr lang="ru-RU" dirty="0" smtClean="0"/>
              <a:t>Приведите </a:t>
            </a:r>
            <a:r>
              <a:rPr lang="ru-RU" dirty="0" smtClean="0"/>
              <a:t>в сочинении два аргумента из прочитанного текста, подтверждающих Ваши рассуждения. Приводя примеры, указывайте номера нужных предложений или применяйте цитирование. </a:t>
            </a:r>
            <a:endParaRPr lang="ru-RU" dirty="0" smtClean="0"/>
          </a:p>
          <a:p>
            <a:r>
              <a:rPr lang="ru-RU" dirty="0" smtClean="0"/>
              <a:t>Объём </a:t>
            </a:r>
            <a:r>
              <a:rPr lang="ru-RU" dirty="0" smtClean="0"/>
              <a:t>сочинения должен составлять не менее 70 слов. </a:t>
            </a:r>
            <a:endParaRPr lang="ru-RU" dirty="0" smtClean="0"/>
          </a:p>
          <a:p>
            <a:r>
              <a:rPr lang="ru-RU" dirty="0" smtClean="0"/>
              <a:t>Если </a:t>
            </a:r>
            <a:r>
              <a:rPr lang="ru-RU" dirty="0" smtClean="0"/>
              <a:t>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 Сочинение пишите аккуратно, разборчивым почерком. </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1207566" cy="1143000"/>
          </a:xfrm>
        </p:spPr>
        <p:style>
          <a:lnRef idx="2">
            <a:schemeClr val="dk1"/>
          </a:lnRef>
          <a:fillRef idx="1">
            <a:schemeClr val="lt1"/>
          </a:fillRef>
          <a:effectRef idx="0">
            <a:schemeClr val="dk1"/>
          </a:effectRef>
          <a:fontRef idx="minor">
            <a:schemeClr val="dk1"/>
          </a:fontRef>
        </p:style>
        <p:txBody>
          <a:bodyPr>
            <a:normAutofit/>
          </a:bodyPr>
          <a:lstStyle/>
          <a:p>
            <a:r>
              <a:rPr lang="ru-RU" dirty="0" smtClean="0"/>
              <a:t>15.3 </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Как Вы понимаете значение слова </a:t>
            </a:r>
            <a:r>
              <a:rPr lang="ru-RU" b="1" dirty="0" smtClean="0"/>
              <a:t>ЧЕЛОВЕЧНОСТЬ</a:t>
            </a:r>
            <a:r>
              <a:rPr lang="ru-RU" dirty="0" smtClean="0"/>
              <a:t>? Сформулируйте  и прокомментируйте данное Вами определение. Напишите </a:t>
            </a:r>
            <a:r>
              <a:rPr lang="ru-RU" dirty="0" smtClean="0"/>
              <a:t>сочинение-рассуждение </a:t>
            </a:r>
            <a:r>
              <a:rPr lang="ru-RU" dirty="0" smtClean="0"/>
              <a:t>на тему: «</a:t>
            </a:r>
            <a:r>
              <a:rPr lang="ru-RU" b="1" dirty="0" smtClean="0"/>
              <a:t>Что такое человечность</a:t>
            </a:r>
            <a:r>
              <a:rPr lang="ru-RU" dirty="0" smtClean="0"/>
              <a:t>», взяв в качестве тезиса данное Вами  определение. Аргументируя свой тезис, приведите 2 (два) примера-аргумента, подтверждающих Ваши рассуждения: </a:t>
            </a:r>
            <a:r>
              <a:rPr lang="ru-RU" b="1" dirty="0" smtClean="0"/>
              <a:t>один пример</a:t>
            </a:r>
            <a:r>
              <a:rPr lang="ru-RU" dirty="0" smtClean="0"/>
              <a:t>- аргумент приведите из прочитанного текста, а </a:t>
            </a:r>
            <a:r>
              <a:rPr lang="ru-RU" b="1" dirty="0" smtClean="0"/>
              <a:t>второй</a:t>
            </a:r>
            <a:r>
              <a:rPr lang="ru-RU" dirty="0" smtClean="0"/>
              <a:t> – из Вашего жизненного опыта. </a:t>
            </a:r>
            <a:endParaRPr lang="ru-RU" dirty="0" smtClean="0"/>
          </a:p>
          <a:p>
            <a:r>
              <a:rPr lang="ru-RU" dirty="0" smtClean="0"/>
              <a:t>Объём </a:t>
            </a:r>
            <a:r>
              <a:rPr lang="ru-RU" dirty="0" smtClean="0"/>
              <a:t>сочинения должен составлять не менее 70 слов. </a:t>
            </a:r>
            <a:endParaRPr lang="ru-RU" dirty="0" smtClean="0"/>
          </a:p>
          <a:p>
            <a:r>
              <a:rPr lang="ru-RU" dirty="0" smtClean="0"/>
              <a:t>Если </a:t>
            </a:r>
            <a:r>
              <a:rPr lang="ru-RU" dirty="0" smtClean="0"/>
              <a:t>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 </a:t>
            </a:r>
            <a:endParaRPr lang="ru-RU" dirty="0" smtClean="0"/>
          </a:p>
          <a:p>
            <a:r>
              <a:rPr lang="ru-RU" dirty="0" smtClean="0"/>
              <a:t>Сочинение </a:t>
            </a:r>
            <a:r>
              <a:rPr lang="ru-RU" dirty="0" smtClean="0"/>
              <a:t>пишите аккуратно, разборчивым почерком. </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285728"/>
            <a:ext cx="7498080" cy="714380"/>
          </a:xfrm>
        </p:spPr>
        <p:txBody>
          <a:bodyPr/>
          <a:lstStyle/>
          <a:p>
            <a:pPr algn="ctr">
              <a:buNone/>
            </a:pPr>
            <a:r>
              <a:rPr lang="ru-RU" b="1" dirty="0" smtClean="0"/>
              <a:t>Часть 1</a:t>
            </a:r>
            <a:r>
              <a:rPr lang="ru-RU" dirty="0" smtClean="0"/>
              <a:t> </a:t>
            </a:r>
            <a:endParaRPr lang="ru-RU" dirty="0"/>
          </a:p>
        </p:txBody>
      </p:sp>
      <p:sp>
        <p:nvSpPr>
          <p:cNvPr id="4" name="TextBox 3"/>
          <p:cNvSpPr txBox="1"/>
          <p:nvPr/>
        </p:nvSpPr>
        <p:spPr>
          <a:xfrm>
            <a:off x="1571604" y="857232"/>
            <a:ext cx="71438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b="1" i="1" dirty="0" smtClean="0"/>
              <a:t>Текст для прослушивания </a:t>
            </a:r>
            <a:endParaRPr lang="ru-RU" b="1" i="1" dirty="0"/>
          </a:p>
        </p:txBody>
      </p:sp>
      <p:sp>
        <p:nvSpPr>
          <p:cNvPr id="5" name="TextBox 4"/>
          <p:cNvSpPr txBox="1"/>
          <p:nvPr/>
        </p:nvSpPr>
        <p:spPr>
          <a:xfrm>
            <a:off x="1214414" y="1357298"/>
            <a:ext cx="7500990" cy="5775187"/>
          </a:xfrm>
          <a:prstGeom prst="rect">
            <a:avLst/>
          </a:prstGeom>
          <a:noFill/>
        </p:spPr>
        <p:txBody>
          <a:bodyPr wrap="square" rtlCol="0">
            <a:spAutoFit/>
          </a:bodyPr>
          <a:lstStyle/>
          <a:p>
            <a:r>
              <a:rPr lang="ru-RU" dirty="0" smtClean="0"/>
              <a:t>    Без </a:t>
            </a:r>
            <a:r>
              <a:rPr lang="ru-RU" dirty="0" smtClean="0"/>
              <a:t>доброты – подлинной теплоты сердца – невозможна душевная красота человека. Добрые чувства должны уходить своими корнями в детство, и если упустить время, то их уже никогда не воспитаешь, потому что они усваиваются одновременно с познанием первых и важнейших истин. </a:t>
            </a:r>
            <a:endParaRPr lang="ru-RU" dirty="0" smtClean="0"/>
          </a:p>
          <a:p>
            <a:r>
              <a:rPr lang="ru-RU" dirty="0" smtClean="0"/>
              <a:t>    Учить </a:t>
            </a:r>
            <a:r>
              <a:rPr lang="ru-RU" dirty="0" smtClean="0"/>
              <a:t>чувствовать и сочувствовать – это самое трудное, что есть  в воспитании. Человечность, доброта, доброжелательность рождаются в заботах, волнениях, радостях и печалях. Если ребёнку безразлично, что происходит с его родными и близкими, что происходит с больными и бедными, с одинокими и обманутыми, он никогда не станет настоящим человеком.   </a:t>
            </a:r>
            <a:endParaRPr lang="ru-RU" dirty="0" smtClean="0"/>
          </a:p>
          <a:p>
            <a:r>
              <a:rPr lang="ru-RU" dirty="0" smtClean="0"/>
              <a:t> </a:t>
            </a:r>
            <a:r>
              <a:rPr lang="ru-RU" dirty="0" smtClean="0"/>
              <a:t>   Добрые </a:t>
            </a:r>
            <a:r>
              <a:rPr lang="ru-RU" dirty="0" smtClean="0"/>
              <a:t>чувства, эмоциональная культура – это средоточие человечности. Сегодня, когда в мире и так достаточно зла, нам стоит быть более терпимыми, внимательными и добрыми по отношению друг к другу, по отношению к окружающему живому миру и совершать самые смелые поступки во имя добра. Следование путём добра – путь самый приемлемый и единственный для человека. Он испытан, он верен, он полезен – и человеку  в одиночку, и всему обществу в целом.  </a:t>
            </a:r>
          </a:p>
          <a:p>
            <a:pPr algn="r"/>
            <a:r>
              <a:rPr lang="ru-RU" dirty="0" smtClean="0"/>
              <a:t> (По В.А. Сухомлинскому) </a:t>
            </a:r>
            <a:endParaRPr lang="ru-RU" dirty="0" smtClean="0"/>
          </a:p>
          <a:p>
            <a:pPr algn="r"/>
            <a:r>
              <a:rPr lang="ru-RU" dirty="0" smtClean="0"/>
              <a:t>152 </a:t>
            </a:r>
            <a:r>
              <a:rPr lang="ru-RU" dirty="0" smtClean="0"/>
              <a:t>слова </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Система оценивания экзаменационной работы по русскому языку </a:t>
            </a:r>
            <a:endParaRPr lang="ru-RU" dirty="0"/>
          </a:p>
        </p:txBody>
      </p:sp>
      <p:graphicFrame>
        <p:nvGraphicFramePr>
          <p:cNvPr id="4" name="Содержимое 3"/>
          <p:cNvGraphicFramePr>
            <a:graphicFrameLocks noGrp="1"/>
          </p:cNvGraphicFramePr>
          <p:nvPr>
            <p:ph idx="1"/>
          </p:nvPr>
        </p:nvGraphicFramePr>
        <p:xfrm>
          <a:off x="1435100" y="2500304"/>
          <a:ext cx="7499350" cy="3357591"/>
        </p:xfrm>
        <a:graphic>
          <a:graphicData uri="http://schemas.openxmlformats.org/drawingml/2006/table">
            <a:tbl>
              <a:tblPr firstRow="1" bandRow="1">
                <a:tableStyleId>{5C22544A-7EE6-4342-B048-85BDC9FD1C3A}</a:tableStyleId>
              </a:tblPr>
              <a:tblGrid>
                <a:gridCol w="1208074"/>
                <a:gridCol w="6291276"/>
              </a:tblGrid>
              <a:tr h="571506">
                <a:tc>
                  <a:txBody>
                    <a:bodyPr/>
                    <a:lstStyle/>
                    <a:p>
                      <a:r>
                        <a:rPr lang="ru-RU" dirty="0" smtClean="0"/>
                        <a:t>№ абзаца </a:t>
                      </a:r>
                      <a:endParaRPr lang="ru-RU" dirty="0"/>
                    </a:p>
                  </a:txBody>
                  <a:tcPr/>
                </a:tc>
                <a:tc>
                  <a:txBody>
                    <a:bodyPr/>
                    <a:lstStyle/>
                    <a:p>
                      <a:r>
                        <a:rPr lang="ru-RU" dirty="0" err="1" smtClean="0"/>
                        <a:t>Микротема</a:t>
                      </a:r>
                      <a:r>
                        <a:rPr lang="ru-RU" dirty="0" smtClean="0"/>
                        <a:t> </a:t>
                      </a:r>
                      <a:endParaRPr lang="ru-RU" dirty="0"/>
                    </a:p>
                  </a:txBody>
                  <a:tcPr/>
                </a:tc>
              </a:tr>
              <a:tr h="928695">
                <a:tc>
                  <a:txBody>
                    <a:bodyPr/>
                    <a:lstStyle/>
                    <a:p>
                      <a:r>
                        <a:rPr lang="ru-RU" dirty="0" smtClean="0"/>
                        <a:t>1</a:t>
                      </a:r>
                      <a:endParaRPr lang="ru-RU" dirty="0"/>
                    </a:p>
                  </a:txBody>
                  <a:tcPr/>
                </a:tc>
                <a:tc>
                  <a:txBody>
                    <a:bodyPr/>
                    <a:lstStyle/>
                    <a:p>
                      <a:r>
                        <a:rPr lang="ru-RU" dirty="0" smtClean="0"/>
                        <a:t>Доброта – основа душевной красоты человека – должна воспитываться с детства. </a:t>
                      </a:r>
                      <a:endParaRPr lang="ru-RU" dirty="0"/>
                    </a:p>
                  </a:txBody>
                  <a:tcPr/>
                </a:tc>
              </a:tr>
              <a:tr h="928695">
                <a:tc>
                  <a:txBody>
                    <a:bodyPr/>
                    <a:lstStyle/>
                    <a:p>
                      <a:r>
                        <a:rPr lang="ru-RU" dirty="0" smtClean="0"/>
                        <a:t>2</a:t>
                      </a:r>
                      <a:endParaRPr lang="ru-RU" dirty="0"/>
                    </a:p>
                  </a:txBody>
                  <a:tcPr/>
                </a:tc>
                <a:tc>
                  <a:txBody>
                    <a:bodyPr/>
                    <a:lstStyle/>
                    <a:p>
                      <a:r>
                        <a:rPr lang="ru-RU" dirty="0" smtClean="0"/>
                        <a:t>Воспитывать добрые чувства трудно, но необходимо, потому что без этого ребёнок не станет настоящим человеком. </a:t>
                      </a:r>
                      <a:endParaRPr lang="ru-RU" dirty="0"/>
                    </a:p>
                  </a:txBody>
                  <a:tcPr/>
                </a:tc>
              </a:tr>
              <a:tr h="928695">
                <a:tc>
                  <a:txBody>
                    <a:bodyPr/>
                    <a:lstStyle/>
                    <a:p>
                      <a:r>
                        <a:rPr lang="ru-RU" dirty="0" smtClean="0"/>
                        <a:t>3</a:t>
                      </a:r>
                      <a:endParaRPr lang="ru-RU" dirty="0"/>
                    </a:p>
                  </a:txBody>
                  <a:tcPr/>
                </a:tc>
                <a:tc>
                  <a:txBody>
                    <a:bodyPr/>
                    <a:lstStyle/>
                    <a:p>
                      <a:r>
                        <a:rPr lang="ru-RU" dirty="0" smtClean="0"/>
                        <a:t>Путь добра был, есть и будет единственно верным жизненным путём человека. </a:t>
                      </a:r>
                      <a:endParaRPr lang="ru-RU" dirty="0"/>
                    </a:p>
                  </a:txBody>
                  <a:tcPr/>
                </a:tc>
              </a:tr>
            </a:tbl>
          </a:graphicData>
        </a:graphic>
      </p:graphicFrame>
      <p:graphicFrame>
        <p:nvGraphicFramePr>
          <p:cNvPr id="5" name="Содержимое 3"/>
          <p:cNvGraphicFramePr>
            <a:graphicFrameLocks/>
          </p:cNvGraphicFramePr>
          <p:nvPr/>
        </p:nvGraphicFramePr>
        <p:xfrm>
          <a:off x="1435100" y="1785926"/>
          <a:ext cx="7499350" cy="714380"/>
        </p:xfrm>
        <a:graphic>
          <a:graphicData uri="http://schemas.openxmlformats.org/drawingml/2006/table">
            <a:tbl>
              <a:tblPr firstRow="1" bandRow="1">
                <a:tableStyleId>{5C22544A-7EE6-4342-B048-85BDC9FD1C3A}</a:tableStyleId>
              </a:tblPr>
              <a:tblGrid>
                <a:gridCol w="7499350"/>
              </a:tblGrid>
              <a:tr h="714380">
                <a:tc>
                  <a:txBody>
                    <a:bodyPr/>
                    <a:lstStyle/>
                    <a:p>
                      <a:pPr algn="ctr"/>
                      <a:r>
                        <a:rPr lang="ru-RU" sz="2800" b="0" dirty="0" smtClean="0"/>
                        <a:t>Информация о тексте для сжатого изложения </a:t>
                      </a:r>
                      <a:endParaRPr lang="ru-RU" sz="2800" b="0"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Содержимое 5"/>
          <p:cNvGraphicFramePr>
            <a:graphicFrameLocks noGrp="1"/>
          </p:cNvGraphicFramePr>
          <p:nvPr>
            <p:ph idx="1"/>
          </p:nvPr>
        </p:nvGraphicFramePr>
        <p:xfrm>
          <a:off x="357158" y="1447800"/>
          <a:ext cx="8577291" cy="4033520"/>
        </p:xfrm>
        <a:graphic>
          <a:graphicData uri="http://schemas.openxmlformats.org/drawingml/2006/table">
            <a:tbl>
              <a:tblPr firstRow="1" bandRow="1">
                <a:tableStyleId>{5C22544A-7EE6-4342-B048-85BDC9FD1C3A}</a:tableStyleId>
              </a:tblPr>
              <a:tblGrid>
                <a:gridCol w="785818"/>
                <a:gridCol w="6858048"/>
                <a:gridCol w="933425"/>
              </a:tblGrid>
              <a:tr h="370840">
                <a:tc>
                  <a:txBody>
                    <a:bodyPr/>
                    <a:lstStyle/>
                    <a:p>
                      <a:r>
                        <a:rPr lang="ru-RU" dirty="0" smtClean="0"/>
                        <a:t>№</a:t>
                      </a:r>
                      <a:endParaRPr lang="ru-RU" dirty="0"/>
                    </a:p>
                  </a:txBody>
                  <a:tcPr/>
                </a:tc>
                <a:tc>
                  <a:txBody>
                    <a:bodyPr/>
                    <a:lstStyle/>
                    <a:p>
                      <a:r>
                        <a:rPr lang="ru-RU" dirty="0" smtClean="0"/>
                        <a:t>Критерии оценивания сжатого изложения </a:t>
                      </a:r>
                      <a:endParaRPr lang="ru-RU" dirty="0"/>
                    </a:p>
                  </a:txBody>
                  <a:tcPr/>
                </a:tc>
                <a:tc>
                  <a:txBody>
                    <a:bodyPr/>
                    <a:lstStyle/>
                    <a:p>
                      <a:r>
                        <a:rPr lang="ru-RU" dirty="0" smtClean="0"/>
                        <a:t>Баллы </a:t>
                      </a:r>
                      <a:endParaRPr lang="ru-RU" dirty="0"/>
                    </a:p>
                  </a:txBody>
                  <a:tcPr/>
                </a:tc>
              </a:tr>
              <a:tr h="370840">
                <a:tc>
                  <a:txBody>
                    <a:bodyPr/>
                    <a:lstStyle/>
                    <a:p>
                      <a:r>
                        <a:rPr lang="ru-RU" b="1" dirty="0" smtClean="0"/>
                        <a:t>ИК1</a:t>
                      </a:r>
                      <a:endParaRPr lang="ru-RU" b="1" dirty="0"/>
                    </a:p>
                  </a:txBody>
                  <a:tcPr/>
                </a:tc>
                <a:tc>
                  <a:txBody>
                    <a:bodyPr/>
                    <a:lstStyle/>
                    <a:p>
                      <a:r>
                        <a:rPr lang="ru-RU" b="1" dirty="0" smtClean="0"/>
                        <a:t>Содержание изложения </a:t>
                      </a:r>
                      <a:endParaRPr lang="ru-RU" b="1" dirty="0"/>
                    </a:p>
                  </a:txBody>
                  <a:tcPr/>
                </a:tc>
                <a:tc>
                  <a:txBody>
                    <a:bodyPr/>
                    <a:lstStyle/>
                    <a:p>
                      <a:endParaRPr lang="ru-RU" b="1" dirty="0"/>
                    </a:p>
                  </a:txBody>
                  <a:tcPr/>
                </a:tc>
              </a:tr>
              <a:tr h="370840">
                <a:tc rowSpan="3">
                  <a:txBody>
                    <a:bodyPr/>
                    <a:lstStyle/>
                    <a:p>
                      <a:endParaRPr lang="ru-RU" dirty="0"/>
                    </a:p>
                  </a:txBody>
                  <a:tcPr/>
                </a:tc>
                <a:tc>
                  <a:txBody>
                    <a:bodyPr/>
                    <a:lstStyle/>
                    <a:p>
                      <a:r>
                        <a:rPr lang="ru-RU" dirty="0" smtClean="0"/>
                        <a:t>Экзаменуемый точно передал основное содержание прослушанного текста, отразив все важные для его восприятия </a:t>
                      </a:r>
                      <a:r>
                        <a:rPr lang="ru-RU" dirty="0" err="1" smtClean="0"/>
                        <a:t>микротемы</a:t>
                      </a:r>
                      <a:r>
                        <a:rPr lang="ru-RU" dirty="0" smtClean="0"/>
                        <a:t>, перечисленные в таблице 1 </a:t>
                      </a:r>
                      <a:endParaRPr lang="ru-RU" dirty="0"/>
                    </a:p>
                  </a:txBody>
                  <a:tcPr/>
                </a:tc>
                <a:tc>
                  <a:txBody>
                    <a:bodyPr/>
                    <a:lstStyle/>
                    <a:p>
                      <a:r>
                        <a:rPr lang="ru-RU" dirty="0" smtClean="0"/>
                        <a:t>2</a:t>
                      </a:r>
                      <a:endParaRPr lang="ru-RU" dirty="0"/>
                    </a:p>
                  </a:txBody>
                  <a:tcPr/>
                </a:tc>
              </a:tr>
              <a:tr h="370840">
                <a:tc vMerge="1">
                  <a:txBody>
                    <a:bodyPr/>
                    <a:lstStyle/>
                    <a:p>
                      <a:endParaRPr lang="ru-RU" dirty="0"/>
                    </a:p>
                  </a:txBody>
                  <a:tcPr/>
                </a:tc>
                <a:tc>
                  <a:txBody>
                    <a:bodyPr/>
                    <a:lstStyle/>
                    <a:p>
                      <a:r>
                        <a:rPr lang="ru-RU" dirty="0" smtClean="0"/>
                        <a:t>Экзаменуемый передал основное содержание прослушанного текста,  </a:t>
                      </a:r>
                    </a:p>
                    <a:p>
                      <a:r>
                        <a:rPr lang="ru-RU" b="1" dirty="0" smtClean="0"/>
                        <a:t>но</a:t>
                      </a:r>
                      <a:r>
                        <a:rPr lang="ru-RU" dirty="0" smtClean="0"/>
                        <a:t>  </a:t>
                      </a:r>
                    </a:p>
                    <a:p>
                      <a:r>
                        <a:rPr lang="ru-RU" dirty="0" smtClean="0"/>
                        <a:t>упустил или добавил одну </a:t>
                      </a:r>
                      <a:r>
                        <a:rPr lang="ru-RU" dirty="0" err="1" smtClean="0"/>
                        <a:t>микротему</a:t>
                      </a:r>
                      <a:r>
                        <a:rPr lang="ru-RU" dirty="0" smtClean="0"/>
                        <a:t> </a:t>
                      </a:r>
                    </a:p>
                  </a:txBody>
                  <a:tcPr/>
                </a:tc>
                <a:tc>
                  <a:txBody>
                    <a:bodyPr/>
                    <a:lstStyle/>
                    <a:p>
                      <a:r>
                        <a:rPr lang="ru-RU" dirty="0" smtClean="0"/>
                        <a:t>1</a:t>
                      </a:r>
                      <a:endParaRPr lang="ru-RU" dirty="0"/>
                    </a:p>
                  </a:txBody>
                  <a:tcPr/>
                </a:tc>
              </a:tr>
              <a:tr h="370840">
                <a:tc vMerge="1">
                  <a:txBody>
                    <a:bodyPr/>
                    <a:lstStyle/>
                    <a:p>
                      <a:endParaRPr lang="ru-RU" dirty="0"/>
                    </a:p>
                  </a:txBody>
                  <a:tcPr/>
                </a:tc>
                <a:tc>
                  <a:txBody>
                    <a:bodyPr/>
                    <a:lstStyle/>
                    <a:p>
                      <a:r>
                        <a:rPr lang="ru-RU" dirty="0" smtClean="0"/>
                        <a:t>Экзаменуемый передал основное содержание прослушанного текста,  </a:t>
                      </a:r>
                    </a:p>
                    <a:p>
                      <a:r>
                        <a:rPr lang="ru-RU" b="1" dirty="0" smtClean="0"/>
                        <a:t>но</a:t>
                      </a:r>
                      <a:r>
                        <a:rPr lang="ru-RU" dirty="0" smtClean="0"/>
                        <a:t>  </a:t>
                      </a:r>
                    </a:p>
                    <a:p>
                      <a:r>
                        <a:rPr lang="ru-RU" dirty="0" smtClean="0"/>
                        <a:t>упустил или добавил более одной </a:t>
                      </a:r>
                      <a:r>
                        <a:rPr lang="ru-RU" dirty="0" err="1" smtClean="0"/>
                        <a:t>микротемы</a:t>
                      </a:r>
                      <a:endParaRPr lang="ru-RU" dirty="0"/>
                    </a:p>
                  </a:txBody>
                  <a:tcPr/>
                </a:tc>
                <a:tc>
                  <a:txBody>
                    <a:bodyPr/>
                    <a:lstStyle/>
                    <a:p>
                      <a:r>
                        <a:rPr lang="ru-RU" dirty="0" smtClean="0"/>
                        <a:t>0</a:t>
                      </a:r>
                      <a:endParaRPr lang="ru-RU"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357158" y="1447800"/>
          <a:ext cx="8577291" cy="2661920"/>
        </p:xfrm>
        <a:graphic>
          <a:graphicData uri="http://schemas.openxmlformats.org/drawingml/2006/table">
            <a:tbl>
              <a:tblPr firstRow="1" bandRow="1">
                <a:tableStyleId>{5C22544A-7EE6-4342-B048-85BDC9FD1C3A}</a:tableStyleId>
              </a:tblPr>
              <a:tblGrid>
                <a:gridCol w="728069"/>
                <a:gridCol w="7026747"/>
                <a:gridCol w="822475"/>
              </a:tblGrid>
              <a:tr h="370840">
                <a:tc>
                  <a:txBody>
                    <a:bodyPr/>
                    <a:lstStyle/>
                    <a:p>
                      <a:r>
                        <a:rPr lang="ru-RU" dirty="0" smtClean="0"/>
                        <a:t>ИК2</a:t>
                      </a:r>
                      <a:endParaRPr lang="ru-RU" dirty="0"/>
                    </a:p>
                  </a:txBody>
                  <a:tcPr/>
                </a:tc>
                <a:tc>
                  <a:txBody>
                    <a:bodyPr/>
                    <a:lstStyle/>
                    <a:p>
                      <a:r>
                        <a:rPr lang="ru-RU" dirty="0" smtClean="0"/>
                        <a:t>Сжатие исходного текста </a:t>
                      </a:r>
                      <a:endParaRPr lang="ru-RU" dirty="0"/>
                    </a:p>
                  </a:txBody>
                  <a:tcPr/>
                </a:tc>
                <a:tc>
                  <a:txBody>
                    <a:bodyPr/>
                    <a:lstStyle/>
                    <a:p>
                      <a:endParaRPr lang="ru-RU"/>
                    </a:p>
                  </a:txBody>
                  <a:tcPr/>
                </a:tc>
              </a:tr>
              <a:tr h="370840">
                <a:tc rowSpan="4">
                  <a:txBody>
                    <a:bodyPr/>
                    <a:lstStyle/>
                    <a:p>
                      <a:endParaRPr lang="ru-RU" dirty="0"/>
                    </a:p>
                  </a:txBody>
                  <a:tcPr/>
                </a:tc>
                <a:tc>
                  <a:txBody>
                    <a:bodyPr/>
                    <a:lstStyle/>
                    <a:p>
                      <a:r>
                        <a:rPr lang="ru-RU" dirty="0" smtClean="0"/>
                        <a:t>Экзаменуемый применил один или несколько приёмов сжатия текста, использовав их на протяжении всего текста</a:t>
                      </a:r>
                      <a:endParaRPr lang="ru-RU" dirty="0"/>
                    </a:p>
                  </a:txBody>
                  <a:tcPr/>
                </a:tc>
                <a:tc>
                  <a:txBody>
                    <a:bodyPr/>
                    <a:lstStyle/>
                    <a:p>
                      <a:r>
                        <a:rPr lang="ru-RU" dirty="0" smtClean="0"/>
                        <a:t>3</a:t>
                      </a:r>
                      <a:endParaRPr lang="ru-RU" dirty="0"/>
                    </a:p>
                  </a:txBody>
                  <a:tcPr/>
                </a:tc>
              </a:tr>
              <a:tr h="370840">
                <a:tc vMerge="1">
                  <a:txBody>
                    <a:bodyPr/>
                    <a:lstStyle/>
                    <a:p>
                      <a:endParaRPr lang="ru-RU" dirty="0"/>
                    </a:p>
                  </a:txBody>
                  <a:tcPr/>
                </a:tc>
                <a:tc>
                  <a:txBody>
                    <a:bodyPr/>
                    <a:lstStyle/>
                    <a:p>
                      <a:r>
                        <a:rPr lang="ru-RU" dirty="0" smtClean="0"/>
                        <a:t>Экзаменуемый применил один или несколько приёмов сжатия текста, использовав их для сжатия двух </a:t>
                      </a:r>
                      <a:r>
                        <a:rPr lang="ru-RU" dirty="0" err="1" smtClean="0"/>
                        <a:t>микротем</a:t>
                      </a:r>
                      <a:r>
                        <a:rPr lang="ru-RU" dirty="0" smtClean="0"/>
                        <a:t> текста </a:t>
                      </a:r>
                    </a:p>
                  </a:txBody>
                  <a:tcPr/>
                </a:tc>
                <a:tc>
                  <a:txBody>
                    <a:bodyPr/>
                    <a:lstStyle/>
                    <a:p>
                      <a:r>
                        <a:rPr lang="ru-RU" dirty="0" smtClean="0"/>
                        <a:t>2</a:t>
                      </a:r>
                      <a:endParaRPr lang="ru-RU" dirty="0"/>
                    </a:p>
                  </a:txBody>
                  <a:tcPr/>
                </a:tc>
              </a:tr>
              <a:tr h="370840">
                <a:tc vMerge="1">
                  <a:txBody>
                    <a:bodyPr/>
                    <a:lstStyle/>
                    <a:p>
                      <a:endParaRPr lang="ru-RU" dirty="0"/>
                    </a:p>
                  </a:txBody>
                  <a:tcPr/>
                </a:tc>
                <a:tc>
                  <a:txBody>
                    <a:bodyPr/>
                    <a:lstStyle/>
                    <a:p>
                      <a:r>
                        <a:rPr lang="ru-RU" dirty="0" smtClean="0"/>
                        <a:t>Экзаменуемый применил один или несколько приёмов сжатия текста, использовав их для сжатия  одной </a:t>
                      </a:r>
                      <a:r>
                        <a:rPr lang="ru-RU" dirty="0" err="1" smtClean="0"/>
                        <a:t>микротемы</a:t>
                      </a:r>
                      <a:r>
                        <a:rPr lang="ru-RU" dirty="0" smtClean="0"/>
                        <a:t> текста </a:t>
                      </a:r>
                    </a:p>
                  </a:txBody>
                  <a:tcPr/>
                </a:tc>
                <a:tc>
                  <a:txBody>
                    <a:bodyPr/>
                    <a:lstStyle/>
                    <a:p>
                      <a:r>
                        <a:rPr lang="ru-RU" dirty="0" smtClean="0"/>
                        <a:t>1</a:t>
                      </a:r>
                      <a:endParaRPr lang="ru-RU" dirty="0"/>
                    </a:p>
                  </a:txBody>
                  <a:tcPr/>
                </a:tc>
              </a:tr>
              <a:tr h="370840">
                <a:tc vMerge="1">
                  <a:txBody>
                    <a:bodyPr/>
                    <a:lstStyle/>
                    <a:p>
                      <a:endParaRPr lang="ru-RU" dirty="0"/>
                    </a:p>
                  </a:txBody>
                  <a:tcPr/>
                </a:tc>
                <a:tc>
                  <a:txBody>
                    <a:bodyPr/>
                    <a:lstStyle/>
                    <a:p>
                      <a:r>
                        <a:rPr lang="ru-RU" dirty="0" smtClean="0"/>
                        <a:t>Экзаменуемый не использовал приёмов сжатия текста </a:t>
                      </a:r>
                      <a:endParaRPr lang="ru-RU" dirty="0"/>
                    </a:p>
                  </a:txBody>
                  <a:tcPr/>
                </a:tc>
                <a:tc>
                  <a:txBody>
                    <a:bodyPr/>
                    <a:lstStyle/>
                    <a:p>
                      <a:r>
                        <a:rPr lang="ru-RU" dirty="0" smtClean="0"/>
                        <a:t>0</a:t>
                      </a:r>
                      <a:endParaRPr lang="ru-RU"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500090"/>
            <a:ext cx="7498080" cy="1917728"/>
          </a:xfrm>
        </p:spPr>
        <p:txBody>
          <a:bodyPr>
            <a:normAutofit/>
          </a:bodyPr>
          <a:lstStyle/>
          <a:p>
            <a:r>
              <a:rPr lang="ru-RU" sz="2000" dirty="0" smtClean="0"/>
              <a:t>Таблица 2. Распределение заданий по основным содержательным разделам учебного предмета «Русский язык»</a:t>
            </a:r>
            <a:endParaRPr lang="ru-RU" sz="2000" dirty="0"/>
          </a:p>
        </p:txBody>
      </p:sp>
      <p:graphicFrame>
        <p:nvGraphicFramePr>
          <p:cNvPr id="4" name="Содержимое 3"/>
          <p:cNvGraphicFramePr>
            <a:graphicFrameLocks noGrp="1"/>
          </p:cNvGraphicFramePr>
          <p:nvPr>
            <p:ph idx="1"/>
          </p:nvPr>
        </p:nvGraphicFramePr>
        <p:xfrm>
          <a:off x="142844" y="803200"/>
          <a:ext cx="8858312" cy="6054800"/>
        </p:xfrm>
        <a:graphic>
          <a:graphicData uri="http://schemas.openxmlformats.org/drawingml/2006/table">
            <a:tbl>
              <a:tblPr firstRow="1" bandRow="1">
                <a:tableStyleId>{5C22544A-7EE6-4342-B048-85BDC9FD1C3A}</a:tableStyleId>
              </a:tblPr>
              <a:tblGrid>
                <a:gridCol w="2768210"/>
                <a:gridCol w="1589508"/>
                <a:gridCol w="1428760"/>
                <a:gridCol w="3071834"/>
              </a:tblGrid>
              <a:tr h="1000132">
                <a:tc>
                  <a:txBody>
                    <a:bodyPr/>
                    <a:lstStyle/>
                    <a:p>
                      <a:r>
                        <a:rPr lang="ru-RU" sz="1400" dirty="0" smtClean="0"/>
                        <a:t>Содержательные разделы</a:t>
                      </a:r>
                      <a:endParaRPr lang="ru-RU" sz="1400" dirty="0"/>
                    </a:p>
                  </a:txBody>
                  <a:tcPr/>
                </a:tc>
                <a:tc>
                  <a:txBody>
                    <a:bodyPr/>
                    <a:lstStyle/>
                    <a:p>
                      <a:r>
                        <a:rPr lang="ru-RU" sz="1400" dirty="0" smtClean="0"/>
                        <a:t>Количество заданий</a:t>
                      </a:r>
                      <a:endParaRPr lang="ru-RU" sz="1400" dirty="0"/>
                    </a:p>
                  </a:txBody>
                  <a:tcPr/>
                </a:tc>
                <a:tc>
                  <a:txBody>
                    <a:bodyPr/>
                    <a:lstStyle/>
                    <a:p>
                      <a:r>
                        <a:rPr lang="ru-RU" sz="1400" dirty="0" smtClean="0"/>
                        <a:t>Максимальный первичный балл </a:t>
                      </a:r>
                    </a:p>
                    <a:p>
                      <a:endParaRPr lang="ru-RU" sz="1400" dirty="0"/>
                    </a:p>
                  </a:txBody>
                  <a:tcPr/>
                </a:tc>
                <a:tc>
                  <a:txBody>
                    <a:bodyPr/>
                    <a:lstStyle/>
                    <a:p>
                      <a:r>
                        <a:rPr lang="ru-RU" sz="1400" dirty="0" smtClean="0"/>
                        <a:t>Процент максимального первичного балла  за задания данного блока содержания  от максимального первичного балла  за всю работу, равного  39 баллам </a:t>
                      </a:r>
                      <a:endParaRPr lang="ru-RU" sz="1400" dirty="0"/>
                    </a:p>
                  </a:txBody>
                  <a:tcPr/>
                </a:tc>
              </a:tr>
              <a:tr h="1116241">
                <a:tc>
                  <a:txBody>
                    <a:bodyPr/>
                    <a:lstStyle/>
                    <a:p>
                      <a:r>
                        <a:rPr lang="ru-RU" sz="1200" b="1" dirty="0" smtClean="0"/>
                        <a:t>Речь. Слушание. Адекватное понимание устной речи. Изложение. Письменное воспроизведение текста с заданной степенью свернутости (сжатое изложение содержания прослушанного текста) </a:t>
                      </a:r>
                      <a:endParaRPr lang="ru-RU" sz="1200" b="1" dirty="0"/>
                    </a:p>
                  </a:txBody>
                  <a:tcPr/>
                </a:tc>
                <a:tc>
                  <a:txBody>
                    <a:bodyPr/>
                    <a:lstStyle/>
                    <a:p>
                      <a:r>
                        <a:rPr lang="ru-RU" sz="1600" b="1" dirty="0" smtClean="0"/>
                        <a:t>1</a:t>
                      </a:r>
                      <a:endParaRPr lang="ru-RU" sz="1600" b="1" dirty="0"/>
                    </a:p>
                  </a:txBody>
                  <a:tcPr/>
                </a:tc>
                <a:tc>
                  <a:txBody>
                    <a:bodyPr/>
                    <a:lstStyle/>
                    <a:p>
                      <a:r>
                        <a:rPr lang="ru-RU" sz="1600" b="1" dirty="0" smtClean="0"/>
                        <a:t>7</a:t>
                      </a:r>
                      <a:endParaRPr lang="ru-RU" sz="1600" b="1" dirty="0"/>
                    </a:p>
                  </a:txBody>
                  <a:tcPr/>
                </a:tc>
                <a:tc>
                  <a:txBody>
                    <a:bodyPr/>
                    <a:lstStyle/>
                    <a:p>
                      <a:r>
                        <a:rPr lang="ru-RU" sz="1600" b="1" dirty="0" smtClean="0"/>
                        <a:t>17</a:t>
                      </a:r>
                      <a:endParaRPr lang="ru-RU" sz="1600" b="1" dirty="0"/>
                    </a:p>
                  </a:txBody>
                  <a:tcPr/>
                </a:tc>
              </a:tr>
              <a:tr h="429323">
                <a:tc>
                  <a:txBody>
                    <a:bodyPr/>
                    <a:lstStyle/>
                    <a:p>
                      <a:r>
                        <a:rPr lang="ru-RU" sz="1200" b="1" dirty="0" smtClean="0"/>
                        <a:t>Речь. Чтение. Адекватное понимание письменной речи </a:t>
                      </a:r>
                    </a:p>
                  </a:txBody>
                  <a:tcPr/>
                </a:tc>
                <a:tc>
                  <a:txBody>
                    <a:bodyPr/>
                    <a:lstStyle/>
                    <a:p>
                      <a:r>
                        <a:rPr lang="ru-RU" sz="1600" b="1" dirty="0" smtClean="0"/>
                        <a:t>1</a:t>
                      </a:r>
                      <a:endParaRPr lang="ru-RU" sz="1600" b="1" dirty="0"/>
                    </a:p>
                  </a:txBody>
                  <a:tcPr/>
                </a:tc>
                <a:tc>
                  <a:txBody>
                    <a:bodyPr/>
                    <a:lstStyle/>
                    <a:p>
                      <a:r>
                        <a:rPr lang="ru-RU" sz="1600" b="1" dirty="0" smtClean="0"/>
                        <a:t>1</a:t>
                      </a:r>
                      <a:endParaRPr lang="ru-RU" sz="1600" b="1" dirty="0"/>
                    </a:p>
                  </a:txBody>
                  <a:tcPr/>
                </a:tc>
                <a:tc>
                  <a:txBody>
                    <a:bodyPr/>
                    <a:lstStyle/>
                    <a:p>
                      <a:r>
                        <a:rPr lang="ru-RU" sz="1600" b="1" dirty="0" smtClean="0"/>
                        <a:t>2</a:t>
                      </a:r>
                      <a:endParaRPr lang="ru-RU" sz="1600" b="1" dirty="0"/>
                    </a:p>
                  </a:txBody>
                  <a:tcPr/>
                </a:tc>
              </a:tr>
              <a:tr h="369712">
                <a:tc>
                  <a:txBody>
                    <a:bodyPr/>
                    <a:lstStyle/>
                    <a:p>
                      <a:r>
                        <a:rPr lang="ru-RU" sz="1200" b="1" dirty="0" smtClean="0"/>
                        <a:t>Синтаксис</a:t>
                      </a:r>
                      <a:endParaRPr lang="ru-RU" sz="1200" b="1" dirty="0"/>
                    </a:p>
                  </a:txBody>
                  <a:tcPr/>
                </a:tc>
                <a:tc>
                  <a:txBody>
                    <a:bodyPr/>
                    <a:lstStyle/>
                    <a:p>
                      <a:r>
                        <a:rPr lang="ru-RU" sz="1600" b="1" dirty="0" smtClean="0"/>
                        <a:t>4</a:t>
                      </a:r>
                      <a:endParaRPr lang="ru-RU" sz="1600" b="1" dirty="0"/>
                    </a:p>
                  </a:txBody>
                  <a:tcPr/>
                </a:tc>
                <a:tc>
                  <a:txBody>
                    <a:bodyPr/>
                    <a:lstStyle/>
                    <a:p>
                      <a:r>
                        <a:rPr lang="ru-RU" sz="1600" b="1" dirty="0" smtClean="0"/>
                        <a:t>4</a:t>
                      </a:r>
                      <a:endParaRPr lang="ru-RU" sz="1600" b="1" dirty="0"/>
                    </a:p>
                  </a:txBody>
                  <a:tcPr/>
                </a:tc>
                <a:tc>
                  <a:txBody>
                    <a:bodyPr/>
                    <a:lstStyle/>
                    <a:p>
                      <a:r>
                        <a:rPr lang="ru-RU" sz="1600" b="1" dirty="0" smtClean="0"/>
                        <a:t>11</a:t>
                      </a:r>
                      <a:endParaRPr lang="ru-RU" sz="1600" b="1" dirty="0"/>
                    </a:p>
                  </a:txBody>
                  <a:tcPr/>
                </a:tc>
              </a:tr>
              <a:tr h="369712">
                <a:tc>
                  <a:txBody>
                    <a:bodyPr/>
                    <a:lstStyle/>
                    <a:p>
                      <a:r>
                        <a:rPr lang="ru-RU" sz="1200" b="1" dirty="0" smtClean="0"/>
                        <a:t>Орфография</a:t>
                      </a:r>
                      <a:endParaRPr lang="ru-RU" sz="1200" b="1" dirty="0"/>
                    </a:p>
                  </a:txBody>
                  <a:tcPr/>
                </a:tc>
                <a:tc>
                  <a:txBody>
                    <a:bodyPr/>
                    <a:lstStyle/>
                    <a:p>
                      <a:r>
                        <a:rPr lang="ru-RU" sz="1600" b="1" dirty="0" smtClean="0"/>
                        <a:t>2</a:t>
                      </a:r>
                      <a:endParaRPr lang="ru-RU" sz="1600" b="1" dirty="0"/>
                    </a:p>
                  </a:txBody>
                  <a:tcPr/>
                </a:tc>
                <a:tc>
                  <a:txBody>
                    <a:bodyPr/>
                    <a:lstStyle/>
                    <a:p>
                      <a:r>
                        <a:rPr lang="ru-RU" sz="1600" b="1" dirty="0" smtClean="0"/>
                        <a:t>2</a:t>
                      </a:r>
                      <a:endParaRPr lang="ru-RU" sz="1600" b="1" dirty="0"/>
                    </a:p>
                  </a:txBody>
                  <a:tcPr/>
                </a:tc>
                <a:tc>
                  <a:txBody>
                    <a:bodyPr/>
                    <a:lstStyle/>
                    <a:p>
                      <a:r>
                        <a:rPr lang="ru-RU" sz="1600" b="1" dirty="0" smtClean="0"/>
                        <a:t>5</a:t>
                      </a:r>
                      <a:endParaRPr lang="ru-RU" sz="1600" b="1" dirty="0"/>
                    </a:p>
                  </a:txBody>
                  <a:tcPr/>
                </a:tc>
              </a:tr>
              <a:tr h="369712">
                <a:tc>
                  <a:txBody>
                    <a:bodyPr/>
                    <a:lstStyle/>
                    <a:p>
                      <a:r>
                        <a:rPr lang="ru-RU" sz="1200" b="1" dirty="0" smtClean="0"/>
                        <a:t>Пунктуация </a:t>
                      </a:r>
                      <a:endParaRPr lang="ru-RU" sz="1200" b="1" dirty="0"/>
                    </a:p>
                  </a:txBody>
                  <a:tcPr/>
                </a:tc>
                <a:tc>
                  <a:txBody>
                    <a:bodyPr/>
                    <a:lstStyle/>
                    <a:p>
                      <a:r>
                        <a:rPr lang="ru-RU" sz="1600" b="1" dirty="0" smtClean="0"/>
                        <a:t>5</a:t>
                      </a:r>
                      <a:endParaRPr lang="ru-RU" sz="1600" b="1" dirty="0"/>
                    </a:p>
                  </a:txBody>
                  <a:tcPr/>
                </a:tc>
                <a:tc>
                  <a:txBody>
                    <a:bodyPr/>
                    <a:lstStyle/>
                    <a:p>
                      <a:r>
                        <a:rPr lang="ru-RU" sz="1600" b="1" dirty="0" smtClean="0"/>
                        <a:t>5</a:t>
                      </a:r>
                      <a:endParaRPr lang="ru-RU" sz="1600" b="1" dirty="0"/>
                    </a:p>
                  </a:txBody>
                  <a:tcPr/>
                </a:tc>
                <a:tc>
                  <a:txBody>
                    <a:bodyPr/>
                    <a:lstStyle/>
                    <a:p>
                      <a:r>
                        <a:rPr lang="ru-RU" sz="1600" b="1" dirty="0" smtClean="0"/>
                        <a:t>15</a:t>
                      </a:r>
                      <a:endParaRPr lang="ru-RU" sz="1600" b="1" dirty="0"/>
                    </a:p>
                  </a:txBody>
                  <a:tcPr/>
                </a:tc>
              </a:tr>
              <a:tr h="369712">
                <a:tc>
                  <a:txBody>
                    <a:bodyPr/>
                    <a:lstStyle/>
                    <a:p>
                      <a:r>
                        <a:rPr lang="ru-RU" sz="1200" b="1" dirty="0" smtClean="0"/>
                        <a:t>Выразительность русской речи </a:t>
                      </a:r>
                      <a:endParaRPr lang="ru-RU" sz="1200" b="1" dirty="0"/>
                    </a:p>
                  </a:txBody>
                  <a:tcPr/>
                </a:tc>
                <a:tc>
                  <a:txBody>
                    <a:bodyPr/>
                    <a:lstStyle/>
                    <a:p>
                      <a:r>
                        <a:rPr lang="ru-RU" sz="1600" b="1" dirty="0" smtClean="0"/>
                        <a:t>1</a:t>
                      </a:r>
                      <a:endParaRPr lang="ru-RU" sz="1600" b="1" dirty="0"/>
                    </a:p>
                  </a:txBody>
                  <a:tcPr/>
                </a:tc>
                <a:tc>
                  <a:txBody>
                    <a:bodyPr/>
                    <a:lstStyle/>
                    <a:p>
                      <a:r>
                        <a:rPr lang="ru-RU" sz="1600" b="1" dirty="0" smtClean="0"/>
                        <a:t>1</a:t>
                      </a:r>
                      <a:endParaRPr lang="ru-RU" sz="1600" b="1" dirty="0"/>
                    </a:p>
                  </a:txBody>
                  <a:tcPr/>
                </a:tc>
                <a:tc>
                  <a:txBody>
                    <a:bodyPr/>
                    <a:lstStyle/>
                    <a:p>
                      <a:r>
                        <a:rPr lang="ru-RU" sz="1600" b="1" dirty="0" smtClean="0"/>
                        <a:t>2</a:t>
                      </a:r>
                      <a:endParaRPr lang="ru-RU" sz="1600" b="1" dirty="0"/>
                    </a:p>
                  </a:txBody>
                  <a:tcPr/>
                </a:tc>
              </a:tr>
              <a:tr h="369712">
                <a:tc>
                  <a:txBody>
                    <a:bodyPr/>
                    <a:lstStyle/>
                    <a:p>
                      <a:r>
                        <a:rPr lang="ru-RU" sz="1200" b="1" dirty="0" smtClean="0"/>
                        <a:t>Речь. Письмо. Создание текста в соответствии с заданной темой и функционально-смысловым типом речи </a:t>
                      </a:r>
                      <a:endParaRPr lang="ru-RU" b="1" dirty="0"/>
                    </a:p>
                  </a:txBody>
                  <a:tcPr/>
                </a:tc>
                <a:tc>
                  <a:txBody>
                    <a:bodyPr/>
                    <a:lstStyle/>
                    <a:p>
                      <a:r>
                        <a:rPr lang="ru-RU" sz="1600" b="1" dirty="0" smtClean="0"/>
                        <a:t>1</a:t>
                      </a:r>
                      <a:endParaRPr lang="ru-RU" sz="1600" b="1" dirty="0"/>
                    </a:p>
                  </a:txBody>
                  <a:tcPr/>
                </a:tc>
                <a:tc>
                  <a:txBody>
                    <a:bodyPr/>
                    <a:lstStyle/>
                    <a:p>
                      <a:r>
                        <a:rPr lang="ru-RU" sz="1600" b="1" dirty="0" smtClean="0"/>
                        <a:t>9</a:t>
                      </a:r>
                      <a:endParaRPr lang="ru-RU" sz="1600" b="1" dirty="0"/>
                    </a:p>
                  </a:txBody>
                  <a:tcPr/>
                </a:tc>
                <a:tc>
                  <a:txBody>
                    <a:bodyPr/>
                    <a:lstStyle/>
                    <a:p>
                      <a:r>
                        <a:rPr lang="ru-RU" sz="1600" b="1" dirty="0" smtClean="0"/>
                        <a:t>23</a:t>
                      </a:r>
                      <a:endParaRPr lang="ru-RU" sz="1600" b="1" dirty="0"/>
                    </a:p>
                  </a:txBody>
                  <a:tcPr/>
                </a:tc>
              </a:tr>
              <a:tr h="369712">
                <a:tc>
                  <a:txBody>
                    <a:bodyPr/>
                    <a:lstStyle/>
                    <a:p>
                      <a:r>
                        <a:rPr lang="ru-RU" sz="1200" b="1" dirty="0" smtClean="0"/>
                        <a:t>Практическая грамотность и фактическая точность речи </a:t>
                      </a:r>
                    </a:p>
                  </a:txBody>
                  <a:tcPr/>
                </a:tc>
                <a:tc>
                  <a:txBody>
                    <a:bodyPr/>
                    <a:lstStyle/>
                    <a:p>
                      <a:r>
                        <a:rPr lang="ru-RU" sz="1600" b="1" dirty="0" smtClean="0"/>
                        <a:t>Части 1, 3 (в целом)</a:t>
                      </a:r>
                      <a:endParaRPr lang="ru-RU" sz="1600" b="1" dirty="0"/>
                    </a:p>
                  </a:txBody>
                  <a:tcPr/>
                </a:tc>
                <a:tc>
                  <a:txBody>
                    <a:bodyPr/>
                    <a:lstStyle/>
                    <a:p>
                      <a:r>
                        <a:rPr lang="ru-RU" sz="1600" b="1" dirty="0" smtClean="0"/>
                        <a:t>10</a:t>
                      </a:r>
                      <a:endParaRPr lang="ru-RU" sz="1600" b="1" dirty="0"/>
                    </a:p>
                  </a:txBody>
                  <a:tcPr/>
                </a:tc>
                <a:tc>
                  <a:txBody>
                    <a:bodyPr/>
                    <a:lstStyle/>
                    <a:p>
                      <a:r>
                        <a:rPr lang="ru-RU" sz="1600" b="1" dirty="0" smtClean="0"/>
                        <a:t>27</a:t>
                      </a:r>
                      <a:endParaRPr lang="ru-RU" sz="1600" b="1" dirty="0"/>
                    </a:p>
                  </a:txBody>
                  <a:tcPr/>
                </a:tc>
              </a:tr>
              <a:tr h="369712">
                <a:tc>
                  <a:txBody>
                    <a:bodyPr/>
                    <a:lstStyle/>
                    <a:p>
                      <a:r>
                        <a:rPr lang="ru-RU" sz="1800" b="1" dirty="0" smtClean="0"/>
                        <a:t>Итого </a:t>
                      </a:r>
                      <a:endParaRPr lang="ru-RU" sz="1800" b="1" dirty="0"/>
                    </a:p>
                  </a:txBody>
                  <a:tcPr/>
                </a:tc>
                <a:tc>
                  <a:txBody>
                    <a:bodyPr/>
                    <a:lstStyle/>
                    <a:p>
                      <a:r>
                        <a:rPr lang="ru-RU" sz="1800" b="1" dirty="0" smtClean="0"/>
                        <a:t>15</a:t>
                      </a:r>
                      <a:endParaRPr lang="ru-RU" sz="1800" b="1" dirty="0"/>
                    </a:p>
                  </a:txBody>
                  <a:tcPr/>
                </a:tc>
                <a:tc>
                  <a:txBody>
                    <a:bodyPr/>
                    <a:lstStyle/>
                    <a:p>
                      <a:r>
                        <a:rPr lang="ru-RU" sz="1800" b="1" dirty="0" smtClean="0"/>
                        <a:t>39</a:t>
                      </a:r>
                      <a:endParaRPr lang="ru-RU" sz="1800" b="1" dirty="0"/>
                    </a:p>
                  </a:txBody>
                  <a:tcPr/>
                </a:tc>
                <a:tc>
                  <a:txBody>
                    <a:bodyPr/>
                    <a:lstStyle/>
                    <a:p>
                      <a:r>
                        <a:rPr lang="ru-RU" sz="1800" b="1" dirty="0" smtClean="0"/>
                        <a:t>100</a:t>
                      </a:r>
                      <a:endParaRPr lang="ru-RU" sz="1800" b="1" dirty="0"/>
                    </a:p>
                  </a:txBody>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357157" y="357166"/>
          <a:ext cx="8577292" cy="5983620"/>
        </p:xfrm>
        <a:graphic>
          <a:graphicData uri="http://schemas.openxmlformats.org/drawingml/2006/table">
            <a:tbl>
              <a:tblPr firstRow="1" bandRow="1">
                <a:tableStyleId>{5C22544A-7EE6-4342-B048-85BDC9FD1C3A}</a:tableStyleId>
              </a:tblPr>
              <a:tblGrid>
                <a:gridCol w="642943"/>
                <a:gridCol w="7264355"/>
                <a:gridCol w="669994"/>
              </a:tblGrid>
              <a:tr h="571504">
                <a:tc>
                  <a:txBody>
                    <a:bodyPr/>
                    <a:lstStyle/>
                    <a:p>
                      <a:r>
                        <a:rPr lang="ru-RU" dirty="0" smtClean="0"/>
                        <a:t>ИК3 </a:t>
                      </a:r>
                      <a:endParaRPr lang="ru-RU" dirty="0"/>
                    </a:p>
                  </a:txBody>
                  <a:tcPr/>
                </a:tc>
                <a:tc>
                  <a:txBody>
                    <a:bodyPr/>
                    <a:lstStyle/>
                    <a:p>
                      <a:r>
                        <a:rPr lang="ru-RU" dirty="0" smtClean="0"/>
                        <a:t>Смысловая цельность, речевая связность и  последовательность изложения </a:t>
                      </a:r>
                      <a:endParaRPr lang="ru-RU" dirty="0"/>
                    </a:p>
                  </a:txBody>
                  <a:tcPr/>
                </a:tc>
                <a:tc>
                  <a:txBody>
                    <a:bodyPr/>
                    <a:lstStyle/>
                    <a:p>
                      <a:endParaRPr lang="ru-RU"/>
                    </a:p>
                  </a:txBody>
                  <a:tcPr/>
                </a:tc>
              </a:tr>
              <a:tr h="1503060">
                <a:tc rowSpan="3">
                  <a:txBody>
                    <a:bodyPr/>
                    <a:lstStyle/>
                    <a:p>
                      <a:endParaRPr lang="ru-RU" dirty="0"/>
                    </a:p>
                  </a:txBody>
                  <a:tcPr/>
                </a:tc>
                <a:tc>
                  <a:txBody>
                    <a:bodyPr/>
                    <a:lstStyle/>
                    <a:p>
                      <a:r>
                        <a:rPr lang="ru-RU" dirty="0" smtClean="0"/>
                        <a:t>Работа экзаменуемого характеризуется смысловой цельностью, речевой связностью и последовательностью изложения:  </a:t>
                      </a:r>
                    </a:p>
                    <a:p>
                      <a:r>
                        <a:rPr lang="ru-RU" dirty="0" smtClean="0"/>
                        <a:t>    – логические ошибки отсутствуют, последовательность изложения не нарушена;</a:t>
                      </a:r>
                    </a:p>
                    <a:p>
                      <a:r>
                        <a:rPr lang="ru-RU" dirty="0" smtClean="0"/>
                        <a:t>     – в работе нет нарушений абзацного членения текста </a:t>
                      </a:r>
                      <a:endParaRPr lang="ru-RU" dirty="0"/>
                    </a:p>
                  </a:txBody>
                  <a:tcPr/>
                </a:tc>
                <a:tc>
                  <a:txBody>
                    <a:bodyPr/>
                    <a:lstStyle/>
                    <a:p>
                      <a:r>
                        <a:rPr lang="ru-RU" dirty="0" smtClean="0"/>
                        <a:t>2</a:t>
                      </a:r>
                      <a:endParaRPr lang="ru-RU" dirty="0"/>
                    </a:p>
                  </a:txBody>
                  <a:tcPr/>
                </a:tc>
              </a:tr>
              <a:tr h="1714512">
                <a:tc vMerge="1">
                  <a:txBody>
                    <a:bodyPr/>
                    <a:lstStyle/>
                    <a:p>
                      <a:endParaRPr lang="ru-RU" dirty="0"/>
                    </a:p>
                  </a:txBody>
                  <a:tcPr/>
                </a:tc>
                <a:tc>
                  <a:txBody>
                    <a:bodyPr/>
                    <a:lstStyle/>
                    <a:p>
                      <a:r>
                        <a:rPr lang="ru-RU" dirty="0" smtClean="0"/>
                        <a:t>Работа экзаменуемого характеризуется смысловой цельностью, связностью и последовательностью изложения, </a:t>
                      </a:r>
                    </a:p>
                    <a:p>
                      <a:r>
                        <a:rPr lang="ru-RU" b="1" dirty="0" smtClean="0"/>
                        <a:t>но</a:t>
                      </a:r>
                      <a:r>
                        <a:rPr lang="ru-RU" dirty="0" smtClean="0"/>
                        <a:t>  </a:t>
                      </a:r>
                    </a:p>
                    <a:p>
                      <a:r>
                        <a:rPr lang="ru-RU" dirty="0" smtClean="0"/>
                        <a:t>допущена одна логическая ошибка, </a:t>
                      </a:r>
                    </a:p>
                    <a:p>
                      <a:r>
                        <a:rPr lang="ru-RU" b="1" dirty="0" smtClean="0"/>
                        <a:t>и/или</a:t>
                      </a:r>
                      <a:r>
                        <a:rPr lang="ru-RU" dirty="0" smtClean="0"/>
                        <a:t> </a:t>
                      </a:r>
                    </a:p>
                    <a:p>
                      <a:r>
                        <a:rPr lang="ru-RU" dirty="0" smtClean="0"/>
                        <a:t>в работе имеется одно нарушение абзацного членения текста </a:t>
                      </a:r>
                    </a:p>
                  </a:txBody>
                  <a:tcPr/>
                </a:tc>
                <a:tc>
                  <a:txBody>
                    <a:bodyPr/>
                    <a:lstStyle/>
                    <a:p>
                      <a:r>
                        <a:rPr lang="ru-RU" dirty="0" smtClean="0"/>
                        <a:t>1</a:t>
                      </a:r>
                      <a:endParaRPr lang="ru-RU" dirty="0"/>
                    </a:p>
                  </a:txBody>
                  <a:tcPr/>
                </a:tc>
              </a:tr>
              <a:tr h="924156">
                <a:tc vMerge="1">
                  <a:txBody>
                    <a:bodyPr/>
                    <a:lstStyle/>
                    <a:p>
                      <a:endParaRPr lang="ru-RU" dirty="0"/>
                    </a:p>
                  </a:txBody>
                  <a:tcPr/>
                </a:tc>
                <a:tc>
                  <a:txBody>
                    <a:bodyPr/>
                    <a:lstStyle/>
                    <a:p>
                      <a:r>
                        <a:rPr lang="ru-RU" dirty="0" smtClean="0"/>
                        <a:t>В работе экзаменуемого просматривается коммуникативный замысел,  </a:t>
                      </a:r>
                    </a:p>
                    <a:p>
                      <a:r>
                        <a:rPr lang="ru-RU" b="1" dirty="0" smtClean="0"/>
                        <a:t>но</a:t>
                      </a:r>
                      <a:r>
                        <a:rPr lang="ru-RU" dirty="0" smtClean="0"/>
                        <a:t> </a:t>
                      </a:r>
                    </a:p>
                    <a:p>
                      <a:r>
                        <a:rPr lang="ru-RU" dirty="0" smtClean="0"/>
                        <a:t>допущено более одной логической ошибки, </a:t>
                      </a:r>
                    </a:p>
                    <a:p>
                      <a:r>
                        <a:rPr lang="ru-RU" b="1" dirty="0" smtClean="0"/>
                        <a:t>и/или</a:t>
                      </a:r>
                      <a:r>
                        <a:rPr lang="ru-RU" dirty="0" smtClean="0"/>
                        <a:t>  </a:t>
                      </a:r>
                    </a:p>
                    <a:p>
                      <a:r>
                        <a:rPr lang="ru-RU" dirty="0" smtClean="0"/>
                        <a:t>имеется два случая нарушения абзацного членения текста </a:t>
                      </a:r>
                      <a:endParaRPr lang="ru-RU" dirty="0"/>
                    </a:p>
                  </a:txBody>
                  <a:tcPr/>
                </a:tc>
                <a:tc>
                  <a:txBody>
                    <a:bodyPr/>
                    <a:lstStyle/>
                    <a:p>
                      <a:r>
                        <a:rPr lang="ru-RU" dirty="0" smtClean="0"/>
                        <a:t>0</a:t>
                      </a:r>
                      <a:endParaRPr lang="ru-RU" dirty="0"/>
                    </a:p>
                  </a:txBody>
                  <a:tcPr/>
                </a:tc>
              </a:tr>
              <a:tr h="428273">
                <a:tc gridSpan="2">
                  <a:txBody>
                    <a:bodyPr/>
                    <a:lstStyle/>
                    <a:p>
                      <a:r>
                        <a:rPr lang="ru-RU" b="1" dirty="0" smtClean="0"/>
                        <a:t>Максимальное количество баллов за сжатое изложение по критериям ИК1–ИК3 </a:t>
                      </a:r>
                    </a:p>
                  </a:txBody>
                  <a:tcPr/>
                </a:tc>
                <a:tc hMerge="1">
                  <a:txBody>
                    <a:bodyPr/>
                    <a:lstStyle/>
                    <a:p>
                      <a:endParaRPr lang="ru-RU" dirty="0"/>
                    </a:p>
                  </a:txBody>
                  <a:tcPr/>
                </a:tc>
                <a:tc>
                  <a:txBody>
                    <a:bodyPr/>
                    <a:lstStyle/>
                    <a:p>
                      <a:r>
                        <a:rPr lang="ru-RU" b="1" dirty="0" smtClean="0"/>
                        <a:t>7</a:t>
                      </a:r>
                      <a:endParaRPr lang="ru-RU" b="1" dirty="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Выводы</a:t>
            </a:r>
            <a:endParaRPr lang="ru-RU" dirty="0"/>
          </a:p>
        </p:txBody>
      </p:sp>
      <p:sp>
        <p:nvSpPr>
          <p:cNvPr id="3" name="Содержимое 2"/>
          <p:cNvSpPr>
            <a:spLocks noGrp="1"/>
          </p:cNvSpPr>
          <p:nvPr>
            <p:ph idx="1"/>
          </p:nvPr>
        </p:nvSpPr>
        <p:spPr/>
        <p:txBody>
          <a:bodyPr/>
          <a:lstStyle/>
          <a:p>
            <a:r>
              <a:rPr lang="ru-RU" dirty="0" smtClean="0"/>
              <a:t>Нет заданий А2, А4, А5</a:t>
            </a:r>
          </a:p>
          <a:p>
            <a:r>
              <a:rPr lang="ru-RU" dirty="0" smtClean="0"/>
              <a:t>Добавлены 2 темы сочинений: </a:t>
            </a:r>
            <a:r>
              <a:rPr lang="ru-RU" smtClean="0"/>
              <a:t>на нравственно-этическую </a:t>
            </a:r>
            <a:r>
              <a:rPr lang="ru-RU" dirty="0" smtClean="0"/>
              <a:t>тему (объяснить смысл цитаты или объяснить нравственное понятие, дав лексическое значение слова).</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Таблица 3. Распределение заданий по видам работы с языковым материалом</a:t>
            </a:r>
            <a:endParaRPr lang="ru-RU" sz="2400" dirty="0"/>
          </a:p>
        </p:txBody>
      </p:sp>
      <p:graphicFrame>
        <p:nvGraphicFramePr>
          <p:cNvPr id="4" name="Содержимое 3"/>
          <p:cNvGraphicFramePr>
            <a:graphicFrameLocks noGrp="1"/>
          </p:cNvGraphicFramePr>
          <p:nvPr>
            <p:ph idx="1"/>
          </p:nvPr>
        </p:nvGraphicFramePr>
        <p:xfrm>
          <a:off x="357158" y="1214422"/>
          <a:ext cx="8505856" cy="5471160"/>
        </p:xfrm>
        <a:graphic>
          <a:graphicData uri="http://schemas.openxmlformats.org/drawingml/2006/table">
            <a:tbl>
              <a:tblPr firstRow="1" bandRow="1">
                <a:tableStyleId>{5C22544A-7EE6-4342-B048-85BDC9FD1C3A}</a:tableStyleId>
              </a:tblPr>
              <a:tblGrid>
                <a:gridCol w="2126464"/>
                <a:gridCol w="2126464"/>
                <a:gridCol w="1735757"/>
                <a:gridCol w="2517171"/>
              </a:tblGrid>
              <a:tr h="370840">
                <a:tc>
                  <a:txBody>
                    <a:bodyPr/>
                    <a:lstStyle/>
                    <a:p>
                      <a:r>
                        <a:rPr lang="ru-RU" sz="1400" dirty="0" smtClean="0"/>
                        <a:t>Виды работы с языковым материалом </a:t>
                      </a:r>
                      <a:endParaRPr lang="ru-RU" sz="1400" dirty="0"/>
                    </a:p>
                  </a:txBody>
                  <a:tcPr/>
                </a:tc>
                <a:tc>
                  <a:txBody>
                    <a:bodyPr/>
                    <a:lstStyle/>
                    <a:p>
                      <a:r>
                        <a:rPr lang="ru-RU" sz="1400" dirty="0" smtClean="0"/>
                        <a:t>Количество заданий</a:t>
                      </a:r>
                      <a:endParaRPr lang="ru-RU" sz="1400" dirty="0"/>
                    </a:p>
                  </a:txBody>
                  <a:tcPr/>
                </a:tc>
                <a:tc>
                  <a:txBody>
                    <a:bodyPr/>
                    <a:lstStyle/>
                    <a:p>
                      <a:r>
                        <a:rPr lang="ru-RU" sz="1400" dirty="0" smtClean="0"/>
                        <a:t>Максимальный первичный балл</a:t>
                      </a:r>
                      <a:endParaRPr lang="ru-RU" sz="1400" dirty="0"/>
                    </a:p>
                  </a:txBody>
                  <a:tcPr/>
                </a:tc>
                <a:tc>
                  <a:txBody>
                    <a:bodyPr/>
                    <a:lstStyle/>
                    <a:p>
                      <a:r>
                        <a:rPr lang="ru-RU" sz="1400" dirty="0" smtClean="0"/>
                        <a:t>Процент максимального первичного балла за выполнение заданий, предусматривающих различные виды работы с языковым материалом, от максимального первичного балла за всю работу, равного 39 баллам </a:t>
                      </a:r>
                      <a:endParaRPr lang="ru-RU" sz="1400" dirty="0"/>
                    </a:p>
                  </a:txBody>
                  <a:tcPr/>
                </a:tc>
              </a:tr>
              <a:tr h="370840">
                <a:tc>
                  <a:txBody>
                    <a:bodyPr/>
                    <a:lstStyle/>
                    <a:p>
                      <a:r>
                        <a:rPr lang="ru-RU" sz="1400" dirty="0" smtClean="0"/>
                        <a:t>Написание изложения </a:t>
                      </a:r>
                      <a:endParaRPr lang="ru-RU" sz="1400" dirty="0"/>
                    </a:p>
                  </a:txBody>
                  <a:tcPr/>
                </a:tc>
                <a:tc>
                  <a:txBody>
                    <a:bodyPr/>
                    <a:lstStyle/>
                    <a:p>
                      <a:r>
                        <a:rPr lang="ru-RU" dirty="0" smtClean="0"/>
                        <a:t>1</a:t>
                      </a:r>
                      <a:endParaRPr lang="ru-RU" dirty="0"/>
                    </a:p>
                  </a:txBody>
                  <a:tcPr/>
                </a:tc>
                <a:tc>
                  <a:txBody>
                    <a:bodyPr/>
                    <a:lstStyle/>
                    <a:p>
                      <a:r>
                        <a:rPr lang="ru-RU" dirty="0" smtClean="0"/>
                        <a:t>7</a:t>
                      </a:r>
                      <a:endParaRPr lang="ru-RU" dirty="0"/>
                    </a:p>
                  </a:txBody>
                  <a:tcPr/>
                </a:tc>
                <a:tc>
                  <a:txBody>
                    <a:bodyPr/>
                    <a:lstStyle/>
                    <a:p>
                      <a:r>
                        <a:rPr lang="ru-RU" dirty="0" smtClean="0"/>
                        <a:t>17</a:t>
                      </a:r>
                      <a:endParaRPr lang="ru-RU" dirty="0"/>
                    </a:p>
                  </a:txBody>
                  <a:tcPr/>
                </a:tc>
              </a:tr>
              <a:tr h="370840">
                <a:tc>
                  <a:txBody>
                    <a:bodyPr/>
                    <a:lstStyle/>
                    <a:p>
                      <a:r>
                        <a:rPr lang="ru-RU" sz="1400" dirty="0" smtClean="0"/>
                        <a:t>Работа с текстом: работа  с языковыми явлениями, предъявленными в тексте (языковой анализ текста) </a:t>
                      </a:r>
                      <a:endParaRPr lang="ru-RU" sz="1400" dirty="0"/>
                    </a:p>
                  </a:txBody>
                  <a:tcPr/>
                </a:tc>
                <a:tc>
                  <a:txBody>
                    <a:bodyPr/>
                    <a:lstStyle/>
                    <a:p>
                      <a:r>
                        <a:rPr lang="ru-RU" dirty="0" smtClean="0"/>
                        <a:t>13</a:t>
                      </a:r>
                      <a:endParaRPr lang="ru-RU" dirty="0"/>
                    </a:p>
                  </a:txBody>
                  <a:tcPr/>
                </a:tc>
                <a:tc>
                  <a:txBody>
                    <a:bodyPr/>
                    <a:lstStyle/>
                    <a:p>
                      <a:r>
                        <a:rPr lang="ru-RU" dirty="0" smtClean="0"/>
                        <a:t>13</a:t>
                      </a:r>
                      <a:endParaRPr lang="ru-RU" dirty="0"/>
                    </a:p>
                  </a:txBody>
                  <a:tcPr/>
                </a:tc>
                <a:tc>
                  <a:txBody>
                    <a:bodyPr/>
                    <a:lstStyle/>
                    <a:p>
                      <a:r>
                        <a:rPr lang="ru-RU" dirty="0" smtClean="0"/>
                        <a:t>33</a:t>
                      </a:r>
                      <a:endParaRPr lang="ru-RU" dirty="0"/>
                    </a:p>
                  </a:txBody>
                  <a:tcPr/>
                </a:tc>
              </a:tr>
              <a:tr h="370840">
                <a:tc>
                  <a:txBody>
                    <a:bodyPr/>
                    <a:lstStyle/>
                    <a:p>
                      <a:r>
                        <a:rPr lang="ru-RU" sz="1400" dirty="0" smtClean="0"/>
                        <a:t>Написание сочинения </a:t>
                      </a:r>
                      <a:endParaRPr lang="ru-RU" sz="1400" dirty="0"/>
                    </a:p>
                  </a:txBody>
                  <a:tcPr/>
                </a:tc>
                <a:tc>
                  <a:txBody>
                    <a:bodyPr/>
                    <a:lstStyle/>
                    <a:p>
                      <a:r>
                        <a:rPr lang="ru-RU" dirty="0" smtClean="0"/>
                        <a:t>1</a:t>
                      </a:r>
                      <a:endParaRPr lang="ru-RU" dirty="0"/>
                    </a:p>
                  </a:txBody>
                  <a:tcPr/>
                </a:tc>
                <a:tc>
                  <a:txBody>
                    <a:bodyPr/>
                    <a:lstStyle/>
                    <a:p>
                      <a:r>
                        <a:rPr lang="ru-RU" dirty="0" smtClean="0"/>
                        <a:t>9</a:t>
                      </a:r>
                      <a:endParaRPr lang="ru-RU" dirty="0"/>
                    </a:p>
                  </a:txBody>
                  <a:tcPr/>
                </a:tc>
                <a:tc>
                  <a:txBody>
                    <a:bodyPr/>
                    <a:lstStyle/>
                    <a:p>
                      <a:r>
                        <a:rPr lang="ru-RU" dirty="0" smtClean="0"/>
                        <a:t>23</a:t>
                      </a:r>
                      <a:endParaRPr lang="ru-RU" dirty="0"/>
                    </a:p>
                  </a:txBody>
                  <a:tcPr/>
                </a:tc>
              </a:tr>
              <a:tr h="370840">
                <a:tc>
                  <a:txBody>
                    <a:bodyPr/>
                    <a:lstStyle/>
                    <a:p>
                      <a:r>
                        <a:rPr lang="ru-RU" sz="1400" dirty="0" smtClean="0"/>
                        <a:t>Практическая грамотность</a:t>
                      </a:r>
                      <a:endParaRPr lang="ru-RU" sz="1400" dirty="0"/>
                    </a:p>
                  </a:txBody>
                  <a:tcPr/>
                </a:tc>
                <a:tc>
                  <a:txBody>
                    <a:bodyPr/>
                    <a:lstStyle/>
                    <a:p>
                      <a:endParaRPr lang="ru-RU"/>
                    </a:p>
                  </a:txBody>
                  <a:tcPr/>
                </a:tc>
                <a:tc>
                  <a:txBody>
                    <a:bodyPr/>
                    <a:lstStyle/>
                    <a:p>
                      <a:r>
                        <a:rPr lang="ru-RU" dirty="0" smtClean="0"/>
                        <a:t>10 (на основе написания сочинения и изложения) </a:t>
                      </a:r>
                      <a:endParaRPr lang="ru-RU" dirty="0"/>
                    </a:p>
                  </a:txBody>
                  <a:tcPr/>
                </a:tc>
                <a:tc>
                  <a:txBody>
                    <a:bodyPr/>
                    <a:lstStyle/>
                    <a:p>
                      <a:r>
                        <a:rPr lang="ru-RU" dirty="0" smtClean="0"/>
                        <a:t>27</a:t>
                      </a:r>
                      <a:endParaRPr lang="ru-RU" dirty="0"/>
                    </a:p>
                  </a:txBody>
                  <a:tcPr/>
                </a:tc>
              </a:tr>
              <a:tr h="370840">
                <a:tc>
                  <a:txBody>
                    <a:bodyPr/>
                    <a:lstStyle/>
                    <a:p>
                      <a:r>
                        <a:rPr lang="ru-RU" sz="1400" dirty="0" smtClean="0"/>
                        <a:t>Итого </a:t>
                      </a:r>
                      <a:endParaRPr lang="ru-RU" sz="1400" dirty="0"/>
                    </a:p>
                  </a:txBody>
                  <a:tcPr/>
                </a:tc>
                <a:tc>
                  <a:txBody>
                    <a:bodyPr/>
                    <a:lstStyle/>
                    <a:p>
                      <a:r>
                        <a:rPr lang="ru-RU" dirty="0" smtClean="0"/>
                        <a:t>15</a:t>
                      </a:r>
                      <a:endParaRPr lang="ru-RU" dirty="0"/>
                    </a:p>
                  </a:txBody>
                  <a:tcPr/>
                </a:tc>
                <a:tc>
                  <a:txBody>
                    <a:bodyPr/>
                    <a:lstStyle/>
                    <a:p>
                      <a:r>
                        <a:rPr lang="ru-RU" dirty="0" smtClean="0"/>
                        <a:t>39</a:t>
                      </a:r>
                      <a:endParaRPr lang="ru-RU" dirty="0"/>
                    </a:p>
                  </a:txBody>
                  <a:tcPr/>
                </a:tc>
                <a:tc>
                  <a:txBody>
                    <a:bodyPr/>
                    <a:lstStyle/>
                    <a:p>
                      <a:r>
                        <a:rPr lang="ru-RU" dirty="0" smtClean="0"/>
                        <a:t>100</a:t>
                      </a:r>
                      <a:endParaRPr lang="ru-RU"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Продолжительность ОГЭ по русскому </a:t>
            </a:r>
            <a:r>
              <a:rPr lang="ru-RU" dirty="0" smtClean="0"/>
              <a:t>языку</a:t>
            </a:r>
            <a:endParaRPr lang="ru-RU" dirty="0"/>
          </a:p>
        </p:txBody>
      </p:sp>
      <p:sp>
        <p:nvSpPr>
          <p:cNvPr id="3" name="Содержимое 2"/>
          <p:cNvSpPr>
            <a:spLocks noGrp="1"/>
          </p:cNvSpPr>
          <p:nvPr>
            <p:ph idx="1"/>
          </p:nvPr>
        </p:nvSpPr>
        <p:spPr>
          <a:xfrm>
            <a:off x="1435608" y="2857496"/>
            <a:ext cx="7498080" cy="3390904"/>
          </a:xfrm>
        </p:spPr>
        <p:txBody>
          <a:bodyPr/>
          <a:lstStyle/>
          <a:p>
            <a:r>
              <a:rPr lang="ru-RU" dirty="0" smtClean="0"/>
              <a:t>На выполнение экзаменационной работы отводится </a:t>
            </a:r>
            <a:r>
              <a:rPr lang="ru-RU" sz="4400" b="1" dirty="0" smtClean="0"/>
              <a:t>235</a:t>
            </a:r>
            <a:r>
              <a:rPr lang="ru-RU" dirty="0" smtClean="0"/>
              <a:t> минут</a:t>
            </a:r>
            <a:r>
              <a:rPr lang="ru-RU" dirty="0" smtClean="0"/>
              <a:t>. </a:t>
            </a:r>
          </a:p>
          <a:p>
            <a:r>
              <a:rPr lang="ru-RU" dirty="0" smtClean="0"/>
              <a:t>Т.е. 3 часа 55 минут.</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Дополнительные материалы и </a:t>
            </a:r>
            <a:r>
              <a:rPr lang="ru-RU" dirty="0" smtClean="0"/>
              <a:t>оборудование</a:t>
            </a:r>
            <a:endParaRPr lang="ru-RU" dirty="0"/>
          </a:p>
        </p:txBody>
      </p:sp>
      <p:sp>
        <p:nvSpPr>
          <p:cNvPr id="3" name="Содержимое 2"/>
          <p:cNvSpPr>
            <a:spLocks noGrp="1"/>
          </p:cNvSpPr>
          <p:nvPr>
            <p:ph idx="1"/>
          </p:nvPr>
        </p:nvSpPr>
        <p:spPr>
          <a:xfrm>
            <a:off x="1435608" y="2214554"/>
            <a:ext cx="7498080" cy="4033846"/>
          </a:xfrm>
        </p:spPr>
        <p:txBody>
          <a:bodyPr/>
          <a:lstStyle/>
          <a:p>
            <a:r>
              <a:rPr lang="ru-RU" dirty="0" smtClean="0"/>
              <a:t>Участникам экзамена разрешается пользоваться орфографическими словарями.</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Система оценивания выполнения отдельных заданий и экзаменационной работы в целом</a:t>
            </a:r>
            <a:endParaRPr lang="ru-RU" sz="2000" dirty="0"/>
          </a:p>
        </p:txBody>
      </p:sp>
      <p:sp>
        <p:nvSpPr>
          <p:cNvPr id="3" name="Содержимое 2"/>
          <p:cNvSpPr>
            <a:spLocks noGrp="1"/>
          </p:cNvSpPr>
          <p:nvPr>
            <p:ph idx="1"/>
          </p:nvPr>
        </p:nvSpPr>
        <p:spPr/>
        <p:txBody>
          <a:bodyPr>
            <a:normAutofit fontScale="55000" lnSpcReduction="20000"/>
          </a:bodyPr>
          <a:lstStyle/>
          <a:p>
            <a:r>
              <a:rPr lang="ru-RU" dirty="0" smtClean="0"/>
              <a:t>Ответ </a:t>
            </a:r>
            <a:r>
              <a:rPr lang="ru-RU" dirty="0" smtClean="0"/>
              <a:t>на задание 1 (сжатое изложение) части 1 работы оценивается по специально разработанным критериям. Максимальное количество баллов за сжатое изложение – 7. </a:t>
            </a:r>
            <a:endParaRPr lang="ru-RU" dirty="0" smtClean="0"/>
          </a:p>
          <a:p>
            <a:r>
              <a:rPr lang="ru-RU" dirty="0" smtClean="0"/>
              <a:t>За </a:t>
            </a:r>
            <a:r>
              <a:rPr lang="ru-RU" dirty="0" smtClean="0"/>
              <a:t>верное выполнение каждого задания части 2 работы выпускник получает 1 балл. За неверный ответ или его отсутствие выставляется  ноль баллов. Максимальное количество баллов, которое может набрать экзаменуемый, правильно выполнивший  задания части 2 работы, – 13. </a:t>
            </a:r>
            <a:endParaRPr lang="ru-RU" dirty="0" smtClean="0"/>
          </a:p>
          <a:p>
            <a:r>
              <a:rPr lang="ru-RU" dirty="0" smtClean="0"/>
              <a:t>Оценка </a:t>
            </a:r>
            <a:r>
              <a:rPr lang="ru-RU" dirty="0" smtClean="0"/>
              <a:t>ответа на задание части 3 работы осуществляется по специально разработанным критериям. Максимальное количество баллов за сочинение-рассуждение (альтернативное задание) – 9. </a:t>
            </a:r>
            <a:endParaRPr lang="ru-RU" dirty="0" smtClean="0"/>
          </a:p>
          <a:p>
            <a:r>
              <a:rPr lang="ru-RU" dirty="0" smtClean="0"/>
              <a:t>Оценка </a:t>
            </a:r>
            <a:r>
              <a:rPr lang="ru-RU" dirty="0" smtClean="0"/>
              <a:t>практической грамотности экзаменуемого и фактической точности его письменной речи производится на основании проверки изложения и сочинения в целом и </a:t>
            </a:r>
            <a:r>
              <a:rPr lang="ru-RU" dirty="0" smtClean="0"/>
              <a:t>составляет </a:t>
            </a:r>
            <a:r>
              <a:rPr lang="ru-RU" dirty="0" smtClean="0"/>
              <a:t>10 баллов</a:t>
            </a:r>
            <a:r>
              <a:rPr lang="ru-RU" dirty="0" smtClean="0"/>
              <a:t>.</a:t>
            </a:r>
          </a:p>
          <a:p>
            <a:r>
              <a:rPr lang="ru-RU" dirty="0" smtClean="0"/>
              <a:t>Максимальное количество баллов, которое может получить экзаменуемый за выполнение всей экзаменационной работы, – 39.</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Рекомендуемый </a:t>
            </a:r>
            <a:r>
              <a:rPr lang="ru-RU" dirty="0" smtClean="0"/>
              <a:t>порядок проведения </a:t>
            </a:r>
            <a:r>
              <a:rPr lang="ru-RU" dirty="0" smtClean="0"/>
              <a:t>экзамена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Получив </a:t>
            </a:r>
            <a:r>
              <a:rPr lang="ru-RU" dirty="0" smtClean="0"/>
              <a:t>пакет с экзаменационными материалами, экзаменуемые подписывают все листы или бланки, на которых они будут выполнять задания. Подписанные листы или бланки складываются в нужном порядке на рабочем месте экзаменуемых и заполняются ими в ходе экзамена. </a:t>
            </a:r>
            <a:endParaRPr lang="ru-RU" dirty="0" smtClean="0"/>
          </a:p>
          <a:p>
            <a:r>
              <a:rPr lang="ru-RU" dirty="0" smtClean="0"/>
              <a:t>Сначала </a:t>
            </a:r>
            <a:r>
              <a:rPr lang="ru-RU" dirty="0" smtClean="0"/>
              <a:t>экзаменуемые прослушивают исходный текст. Во время чтения текста экзаменуемым разрешается делать записи в черновике. После второго прочтения текста экзаменуемые излагают его сжато в письменной форме. Для воспроизведения текста изложения используется аудиозапись.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243</TotalTime>
  <Words>3348</Words>
  <PresentationFormat>Экран (4:3)</PresentationFormat>
  <Paragraphs>316</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Солнцестояние</vt:lpstr>
      <vt:lpstr>ОГЭ-2015. Структура экзамена  (по демоверсии-2015 г.)</vt:lpstr>
      <vt:lpstr>Характеристика структуры и содержания КИМ</vt:lpstr>
      <vt:lpstr>Таблица 1. Распределение заданий по частям экзаменационной работы  </vt:lpstr>
      <vt:lpstr>Таблица 2. Распределение заданий по основным содержательным разделам учебного предмета «Русский язык»</vt:lpstr>
      <vt:lpstr>Таблица 3. Распределение заданий по видам работы с языковым материалом</vt:lpstr>
      <vt:lpstr>Продолжительность ОГЭ по русскому языку</vt:lpstr>
      <vt:lpstr>Дополнительные материалы и оборудование</vt:lpstr>
      <vt:lpstr>Система оценивания выполнения отдельных заданий и экзаменационной работы в целом</vt:lpstr>
      <vt:lpstr>Рекомендуемый порядок проведения экзамена</vt:lpstr>
      <vt:lpstr>Модель проведения сжатого изложения следующая</vt:lpstr>
      <vt:lpstr>Слайд 11</vt:lpstr>
      <vt:lpstr>Инструкция по выполнению работы   </vt:lpstr>
      <vt:lpstr>Часть 1 </vt:lpstr>
      <vt:lpstr>Часть 2</vt:lpstr>
      <vt:lpstr>Слайд 15</vt:lpstr>
      <vt:lpstr>Слайд 16</vt:lpstr>
      <vt:lpstr>Слайд 17</vt:lpstr>
      <vt:lpstr>Слайд 18</vt:lpstr>
      <vt:lpstr>2 </vt:lpstr>
      <vt:lpstr>3</vt:lpstr>
      <vt:lpstr>4</vt:lpstr>
      <vt:lpstr>5</vt:lpstr>
      <vt:lpstr>6</vt:lpstr>
      <vt:lpstr>7</vt:lpstr>
      <vt:lpstr>8</vt:lpstr>
      <vt:lpstr>9</vt:lpstr>
      <vt:lpstr>10</vt:lpstr>
      <vt:lpstr>11</vt:lpstr>
      <vt:lpstr>12</vt:lpstr>
      <vt:lpstr>13</vt:lpstr>
      <vt:lpstr>14</vt:lpstr>
      <vt:lpstr>Часть 3      </vt:lpstr>
      <vt:lpstr>15.1 </vt:lpstr>
      <vt:lpstr>15.2 </vt:lpstr>
      <vt:lpstr>15.3 </vt:lpstr>
      <vt:lpstr>Слайд 36</vt:lpstr>
      <vt:lpstr>Система оценивания экзаменационной работы по русскому языку </vt:lpstr>
      <vt:lpstr>Слайд 38</vt:lpstr>
      <vt:lpstr>Слайд 39</vt:lpstr>
      <vt:lpstr>Слайд 40</vt:lpstr>
      <vt:lpstr>Выводы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ОГЭ-2015. Структура экзамена  (по демоверсии-2015 г.)</dc:title>
  <dc:creator>Михаил Коваленко</dc:creator>
  <cp:lastModifiedBy>Волшебник</cp:lastModifiedBy>
  <cp:revision>31</cp:revision>
  <dcterms:created xsi:type="dcterms:W3CDTF">2014-09-11T09:33:40Z</dcterms:created>
  <dcterms:modified xsi:type="dcterms:W3CDTF">2014-09-11T13:38:42Z</dcterms:modified>
</cp:coreProperties>
</file>