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60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296" autoAdjust="0"/>
    <p:restoredTop sz="86409" autoAdjust="0"/>
  </p:normalViewPr>
  <p:slideViewPr>
    <p:cSldViewPr>
      <p:cViewPr varScale="1">
        <p:scale>
          <a:sx n="93" d="100"/>
          <a:sy n="93" d="100"/>
        </p:scale>
        <p:origin x="-4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857224" y="357167"/>
            <a:ext cx="64294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Занятие по теме: </a:t>
            </a:r>
            <a:br>
              <a:rPr lang="ru-RU" sz="4800" dirty="0" smtClean="0"/>
            </a:br>
            <a:r>
              <a:rPr lang="ru-RU" sz="4800" dirty="0" smtClean="0"/>
              <a:t>«Праздничный шар»</a:t>
            </a:r>
            <a:endParaRPr lang="ru-RU" sz="4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14810" y="4643446"/>
            <a:ext cx="4929190" cy="18158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Подготовила и провела педагог дополнительного образования Данилина Юлия Владимировна.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4) Этап: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5"/>
            <a:ext cx="8258204" cy="278608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К одной из вершин треугольника привязываем пропиленовую нить длиной 70 см.нанизываем на неё трубочку и привязываем к следующей вершине, соединяем все пять вершин.</a:t>
            </a:r>
            <a:endParaRPr lang="ru-RU" dirty="0"/>
          </a:p>
        </p:txBody>
      </p:sp>
      <p:pic>
        <p:nvPicPr>
          <p:cNvPr id="7170" name="Picture 2" descr="C:\Documents and Settings\User\Рабочий стол\Новая папка (3)\211020136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714620"/>
            <a:ext cx="3000396" cy="399917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171" name="Picture 3" descr="C:\Documents and Settings\User\Рабочий стол\Новая папка (3)\211020136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429000"/>
            <a:ext cx="3999171" cy="300039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Получился многогранник. На шар нам понадобится двенадцать многогранников. </a:t>
            </a:r>
            <a:endParaRPr lang="ru-RU" sz="2800" dirty="0"/>
          </a:p>
        </p:txBody>
      </p:sp>
      <p:pic>
        <p:nvPicPr>
          <p:cNvPr id="8195" name="Picture 3" descr="C:\Documents and Settings\User\Рабочий стол\Новая папка (3)\211020136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00240"/>
            <a:ext cx="5713101" cy="428628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2" descr="C:\Documents and Settings\User\Рабочий стол\Новая папка (3)\221020136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3677" y="1214422"/>
            <a:ext cx="3770323" cy="502539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5) Этап: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8"/>
            <a:ext cx="5072098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Чтобы начать собирать шар, надо взять один многогранник , и к каждой его вершине привязываем другой многогранник. И так соединяем все пять многогранников. Оставшиеся вершины, которые остались не соединенные, связываем пропиленовой ниткой. </a:t>
            </a:r>
            <a:endParaRPr lang="ru-RU" sz="2800" dirty="0"/>
          </a:p>
        </p:txBody>
      </p:sp>
      <p:pic>
        <p:nvPicPr>
          <p:cNvPr id="9218" name="Picture 2" descr="C:\Documents and Settings\User\Рабочий стол\Новая папка (3)\221020136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929066"/>
            <a:ext cx="3427861" cy="257176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219" name="Picture 3" descr="C:\Documents and Settings\User\Рабочий стол\Новая папка (3)\221020136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5265" y="500042"/>
            <a:ext cx="3808735" cy="285752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358246" cy="171448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У нас получилось половина шара, состоящая из шести многогранников. Аналогично делаем вторую половину шара.</a:t>
            </a:r>
            <a:endParaRPr lang="ru-RU" sz="2800" dirty="0"/>
          </a:p>
        </p:txBody>
      </p:sp>
      <p:pic>
        <p:nvPicPr>
          <p:cNvPr id="10242" name="Picture 2" descr="C:\Documents and Settings\User\Рабочий стол\Новая папка (3)\221020136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928802"/>
            <a:ext cx="5786478" cy="4341331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6) Этап: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3643338" cy="47863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После того как мы приготовили втору часть шара, соединяем эти две части. Получился шар.</a:t>
            </a:r>
            <a:endParaRPr lang="ru-RU" dirty="0"/>
          </a:p>
        </p:txBody>
      </p:sp>
      <p:pic>
        <p:nvPicPr>
          <p:cNvPr id="11266" name="Picture 2" descr="C:\Documents and Settings\User\Рабочий стол\Новая папка (3)\211020136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642918"/>
            <a:ext cx="4286280" cy="571310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2254" cy="86834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7) Этап: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9"/>
            <a:ext cx="3714776" cy="40719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Чтобы шар у нас получился праздничным, мы его </a:t>
            </a:r>
            <a:r>
              <a:rPr lang="ru-RU" dirty="0" err="1" smtClean="0"/>
              <a:t>отдекорировали</a:t>
            </a:r>
            <a:r>
              <a:rPr lang="ru-RU" dirty="0" smtClean="0"/>
              <a:t> серпантином.</a:t>
            </a:r>
            <a:endParaRPr lang="ru-RU" dirty="0"/>
          </a:p>
        </p:txBody>
      </p:sp>
      <p:pic>
        <p:nvPicPr>
          <p:cNvPr id="12290" name="Picture 2" descr="C:\Documents and Settings\User\Рабочий стол\Новая папка (3)\211020136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9" y="404921"/>
            <a:ext cx="3983923" cy="5310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285728"/>
            <a:ext cx="8258204" cy="1131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 получился вот такой забавный шар!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Documents and Settings\User\Рабочий стол\Новая папка (3)\211020136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357298"/>
            <a:ext cx="7071966" cy="53057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ffff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716262"/>
            <a:ext cx="4957360" cy="3874718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85720" y="285728"/>
            <a:ext cx="5072098" cy="185738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Благодарим за внимание.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25" y="-35719"/>
            <a:ext cx="9191625" cy="689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Documents and Settings\User\Рабочий стол\Новая папка (3)\211020136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8661" y="1612227"/>
            <a:ext cx="6143563" cy="460923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596" y="214291"/>
            <a:ext cx="8029604" cy="2000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«Праздничный шар».</a:t>
            </a:r>
            <a:br>
              <a:rPr kumimoji="0" lang="ru-RU" sz="6000" b="1" i="0" u="none" strike="noStrike" kern="1200" cap="none" spc="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622619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0000"/>
                </a:solidFill>
              </a:rPr>
              <a:t>Цель : </a:t>
            </a:r>
            <a:r>
              <a:rPr lang="ru-RU" sz="3200" dirty="0" smtClean="0"/>
              <a:t>Украсить сцену для Нового года.</a:t>
            </a: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Задачи: </a:t>
            </a: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3200" dirty="0" smtClean="0"/>
              <a:t>-развить творческую самостоятельность, уметь сочетать цветовую гамму, умение фантазировать.</a:t>
            </a:r>
            <a:br>
              <a:rPr lang="ru-RU" sz="3200" dirty="0" smtClean="0"/>
            </a:br>
            <a:r>
              <a:rPr lang="ru-RU" sz="3200" dirty="0" smtClean="0"/>
              <a:t>-воспитывать у детей эстетический вкус.</a:t>
            </a:r>
            <a:br>
              <a:rPr lang="ru-RU" sz="3200" dirty="0" smtClean="0"/>
            </a:br>
            <a:r>
              <a:rPr lang="ru-RU" sz="3200" dirty="0" smtClean="0">
                <a:solidFill>
                  <a:srgbClr val="C00000"/>
                </a:solidFill>
              </a:rPr>
              <a:t>Инструменты: </a:t>
            </a:r>
            <a:r>
              <a:rPr lang="ru-RU" sz="3200" dirty="0" smtClean="0"/>
              <a:t>ножницы, </a:t>
            </a:r>
            <a:r>
              <a:rPr lang="ru-RU" sz="3200" dirty="0" err="1" smtClean="0"/>
              <a:t>коктейльные</a:t>
            </a:r>
            <a:r>
              <a:rPr lang="ru-RU" sz="3200" dirty="0" smtClean="0"/>
              <a:t> трубочки, пропиленовая нить, серпантин.</a:t>
            </a:r>
            <a:br>
              <a:rPr lang="ru-RU" sz="32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872410" cy="85725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Первое празднование Нового года на Руси.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401080" cy="58579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/>
              <a:t>С установлением на Руси христианства, Новый год стали отмечать 1 сентября (по византийскому календарю). Но примерно в 1700 году Петр I  издал указ о праздновании Нового Года 1 января (по европейскому стилю). Так же  были установлены и определенные правила празднования этого торжества: украшение домов еловыми ветками, салют в честь праздника и т.д. В знак всенародного праздника Нового года палили из пушек, запускали          фейерверки, полыхала иллюминация.                       Люди пели песни, веселились, устраивали             народные гулянья, танцевали, одаривали                     друг друга  подарками и т.д. Петр I старался                              ежегодно делать Новый год не хуже и                              не беднее, чем в Европе.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</a:t>
            </a:r>
            <a:endParaRPr lang="ru-RU" dirty="0"/>
          </a:p>
        </p:txBody>
      </p:sp>
      <p:pic>
        <p:nvPicPr>
          <p:cNvPr id="10" name="Picture 3" descr="C:\Documents and Settings\User\Рабочий стол\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9766" y="3571876"/>
            <a:ext cx="2694234" cy="3143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664371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 </a:t>
            </a:r>
            <a:r>
              <a:rPr lang="ru-RU" sz="2700" dirty="0" smtClean="0"/>
              <a:t>Изначально, главный символ Нового Года - ёлку украшали с целью сделать злые силы добрее. Сегодня о злых силах уже давно никто не вспоминает, но, тем не менее, ёлка по-прежнему остается символом праздника. </a:t>
            </a:r>
            <a:br>
              <a:rPr lang="ru-RU" sz="2700" dirty="0" smtClean="0"/>
            </a:br>
            <a:r>
              <a:rPr lang="ru-RU" sz="2700" dirty="0" smtClean="0"/>
              <a:t>Таким образом, с 1700 года Новый год был закреплен в российском календаре, а само празднование стало носить светский характер. Новые европейские обычаи очень быстро прижились у славян, так как ранее в эту пору они отмечали святки, поэтому гадания, катание на санках и коньках, веселые гуляния ряженых, хороводы вокруг елки, прыгание                                  через костры - очень хорошо подошли для празднования Нового года.</a:t>
            </a:r>
            <a:endParaRPr lang="ru-RU" sz="2700" dirty="0"/>
          </a:p>
        </p:txBody>
      </p:sp>
      <p:pic>
        <p:nvPicPr>
          <p:cNvPr id="3074" name="Picture 2" descr="C:\Documents and Settings\User\Рабочий стол\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83473" y="4619616"/>
            <a:ext cx="2160527" cy="2238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501122" cy="5643602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Техника безопасности при работе с ножницами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FF0000"/>
                </a:solidFill>
              </a:rPr>
              <a:t>1.    </a:t>
            </a:r>
            <a:r>
              <a:rPr lang="ru-RU" sz="1800" dirty="0" smtClean="0"/>
              <a:t>Храните ножницы в указанном месте в определённом положении.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FF0000"/>
                </a:solidFill>
              </a:rPr>
              <a:t>2.    </a:t>
            </a:r>
            <a:r>
              <a:rPr lang="ru-RU" sz="1800" dirty="0" smtClean="0"/>
              <a:t>При работе внимательно следите за направлением резания.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FF0000"/>
                </a:solidFill>
              </a:rPr>
              <a:t>3.    </a:t>
            </a:r>
            <a:r>
              <a:rPr lang="ru-RU" sz="1800" dirty="0" smtClean="0"/>
              <a:t>Не работайте с тупыми ножницами и с ослабленным шарнирным креплением.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FF0000"/>
                </a:solidFill>
              </a:rPr>
              <a:t>4. </a:t>
            </a:r>
            <a:r>
              <a:rPr lang="ru-RU" sz="1800" dirty="0" smtClean="0"/>
              <a:t>   Не держите ножницы лезвием вверх.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FF0000"/>
                </a:solidFill>
              </a:rPr>
              <a:t>5.    </a:t>
            </a:r>
            <a:r>
              <a:rPr lang="ru-RU" sz="1800" dirty="0" smtClean="0"/>
              <a:t>Не оставляйте ножницы с открытыми лезвиями.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FF0000"/>
                </a:solidFill>
              </a:rPr>
              <a:t>6.    </a:t>
            </a:r>
            <a:r>
              <a:rPr lang="ru-RU" sz="1800" dirty="0" smtClean="0"/>
              <a:t>Не режьте ножницами на ходу.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FF0000"/>
                </a:solidFill>
              </a:rPr>
              <a:t>7.    </a:t>
            </a:r>
            <a:r>
              <a:rPr lang="ru-RU" sz="1800" dirty="0" smtClean="0"/>
              <a:t>Не подходите к товарищу во время работы.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FF0000"/>
                </a:solidFill>
              </a:rPr>
              <a:t>8.    </a:t>
            </a:r>
            <a:r>
              <a:rPr lang="ru-RU" sz="1800" dirty="0" smtClean="0"/>
              <a:t>Передавайте закрытые ножницы кольцами вперёд.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FF0000"/>
                </a:solidFill>
              </a:rPr>
              <a:t>9.    </a:t>
            </a:r>
            <a:r>
              <a:rPr lang="ru-RU" sz="1800" dirty="0" smtClean="0"/>
              <a:t>Во время работы удерживайте материал левой рукой так, чтобы пальцы были в стороне от лезвия.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42853"/>
            <a:ext cx="7851803" cy="71437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Практическая часть.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1"/>
            <a:ext cx="7929618" cy="85725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Выполнение шара поэтапно: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857232"/>
            <a:ext cx="8429684" cy="5786478"/>
          </a:xfrm>
        </p:spPr>
        <p:txBody>
          <a:bodyPr>
            <a:normAutofit/>
          </a:bodyPr>
          <a:lstStyle/>
          <a:p>
            <a:pPr marL="457200" indent="-457200" algn="l">
              <a:buAutoNum type="arabicParenR"/>
            </a:pPr>
            <a:r>
              <a:rPr lang="ru-RU" sz="2800" dirty="0" smtClean="0">
                <a:solidFill>
                  <a:srgbClr val="C00000"/>
                </a:solidFill>
              </a:rPr>
              <a:t>Этап:</a:t>
            </a:r>
          </a:p>
          <a:p>
            <a:pPr marL="457200" indent="-457200" algn="l"/>
            <a:r>
              <a:rPr lang="ru-RU" sz="2800" dirty="0" smtClean="0">
                <a:solidFill>
                  <a:schemeClr val="tx1">
                    <a:lumMod val="85000"/>
                  </a:schemeClr>
                </a:solidFill>
              </a:rPr>
              <a:t>     - отрезаем гофрированную часть трубочки.</a:t>
            </a:r>
            <a:endParaRPr lang="ru-RU" sz="28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4099" name="Picture 3" descr="C:\Documents and Settings\User\Рабочий стол\Новая папка (3)\21102013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7" y="2000240"/>
            <a:ext cx="3714744" cy="27870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100" name="Picture 4" descr="C:\Documents and Settings\User\Рабочий стол\Новая папка (3)\211020136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00240"/>
            <a:ext cx="3523079" cy="26432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2" descr="C:\Documents and Settings\User\Рабочий стол\Новая папка (3)\211020136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3560" y="4001583"/>
            <a:ext cx="3807266" cy="28564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2)  Этап: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7"/>
            <a:ext cx="8143932" cy="64294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Связать три трубочки сочетаемые по цвету. </a:t>
            </a:r>
            <a:endParaRPr lang="ru-RU" dirty="0"/>
          </a:p>
        </p:txBody>
      </p:sp>
      <p:pic>
        <p:nvPicPr>
          <p:cNvPr id="5123" name="Picture 3" descr="C:\Documents and Settings\User\Рабочий стол\Новая папка (3)\221020136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4284826" cy="321471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5124" name="Picture 4" descr="C:\Documents and Settings\User\Рабочий стол\Новая папка (3)\211020136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428736"/>
            <a:ext cx="2928926" cy="39039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Прямоугольник 8"/>
          <p:cNvSpPr/>
          <p:nvPr/>
        </p:nvSpPr>
        <p:spPr>
          <a:xfrm>
            <a:off x="357158" y="4357694"/>
            <a:ext cx="42862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У нас должен получится треугольник. Оставшеюся нитку обрезать не надо.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3) Этап: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1"/>
            <a:ext cx="8115328" cy="25717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На оставшеюся нить набираем две разные по цвету трубочки. И так повторить четыре раза. У нас получится пять треугольников с общим основанием.</a:t>
            </a:r>
            <a:endParaRPr lang="ru-RU" dirty="0"/>
          </a:p>
        </p:txBody>
      </p:sp>
      <p:pic>
        <p:nvPicPr>
          <p:cNvPr id="11" name="Picture 6" descr="C:\Documents and Settings\User\Рабочий стол\Новая папка (3)\221020136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286124"/>
            <a:ext cx="4549300" cy="3413133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2" name="Picture 4" descr="C:\Documents and Settings\User\Рабочий стол\Новая папка (3)\211020136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000372"/>
            <a:ext cx="3121025" cy="23415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3" descr="C:\Documents and Settings\User\Рабочий стол\Новая папка (3)\221020136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2975" y="2357430"/>
            <a:ext cx="3121025" cy="234156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411</Words>
  <PresentationFormat>Экран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Цель : Украсить сцену для Нового года. Задачи:  -развить творческую самостоятельность, уметь сочетать цветовую гамму, умение фантазировать. -воспитывать у детей эстетический вкус. Инструменты: ножницы, коктейльные трубочки, пропиленовая нить, серпантин.  </vt:lpstr>
      <vt:lpstr>Первое празднование Нового года на Руси.</vt:lpstr>
      <vt:lpstr> Изначально, главный символ Нового Года - ёлку украшали с целью сделать злые силы добрее. Сегодня о злых силах уже давно никто не вспоминает, но, тем не менее, ёлка по-прежнему остается символом праздника.  Таким образом, с 1700 года Новый год был закреплен в российском календаре, а само празднование стало носить светский характер. Новые европейские обычаи очень быстро прижились у славян, так как ранее в эту пору они отмечали святки, поэтому гадания, катание на санках и коньках, веселые гуляния ряженых, хороводы вокруг елки, прыгание                                  через костры - очень хорошо подошли для празднования Нового года.</vt:lpstr>
      <vt:lpstr>Техника безопасности при работе с ножницами  1.    Храните ножницы в указанном месте в определённом положении.  2.    При работе внимательно следите за направлением резания.  3.    Не работайте с тупыми ножницами и с ослабленным шарнирным креплением.  4.    Не держите ножницы лезвием вверх.  5.    Не оставляйте ножницы с открытыми лезвиями.  6.    Не режьте ножницами на ходу.  7.    Не подходите к товарищу во время работы.  8.    Передавайте закрытые ножницы кольцами вперёд.  9.    Во время работы удерживайте материал левой рукой так, чтобы пальцы были в стороне от лезвия.</vt:lpstr>
      <vt:lpstr>Выполнение шара поэтапно:</vt:lpstr>
      <vt:lpstr>2)  Этап:</vt:lpstr>
      <vt:lpstr>3) Этап:</vt:lpstr>
      <vt:lpstr>4) Этап:</vt:lpstr>
      <vt:lpstr>Получился многогранник. На шар нам понадобится двенадцать многогранников. </vt:lpstr>
      <vt:lpstr>5) Этап:</vt:lpstr>
      <vt:lpstr>У нас получилось половина шара, состоящая из шести многогранников. Аналогично делаем вторую половину шара.</vt:lpstr>
      <vt:lpstr>6) Этап:</vt:lpstr>
      <vt:lpstr>7) Этап: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«Праздничный шар». </dc:title>
  <cp:lastModifiedBy>User</cp:lastModifiedBy>
  <cp:revision>17</cp:revision>
  <dcterms:modified xsi:type="dcterms:W3CDTF">2013-10-22T15:12:47Z</dcterms:modified>
</cp:coreProperties>
</file>