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Default ContentType="application/vnd.openxmlformats-officedocument.spreadsheetml.sheet" Extension="xlsx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76" r:id="rId2"/>
    <p:sldId id="271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77" r:id="rId13"/>
    <p:sldId id="278" r:id="rId14"/>
    <p:sldId id="293" r:id="rId15"/>
    <p:sldId id="279" r:id="rId16"/>
    <p:sldId id="291" r:id="rId17"/>
    <p:sldId id="292" r:id="rId18"/>
    <p:sldId id="282" r:id="rId19"/>
    <p:sldId id="272" r:id="rId20"/>
    <p:sldId id="283" r:id="rId21"/>
    <p:sldId id="285" r:id="rId22"/>
    <p:sldId id="294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Scottish Referendum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DNV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0.32900000000000085</c:v>
                </c:pt>
                <c:pt idx="1">
                  <c:v>0.30800000000000038</c:v>
                </c:pt>
                <c:pt idx="2">
                  <c:v>0.36400000000000032</c:v>
                </c:pt>
              </c:numCache>
            </c:numRef>
          </c:val>
        </c:ser>
        <c:dLbls>
          <c:showVal val="1"/>
        </c:dLbls>
        <c:overlap val="-25"/>
        <c:axId val="71246592"/>
        <c:axId val="68483328"/>
      </c:barChart>
      <c:catAx>
        <c:axId val="71246592"/>
        <c:scaling>
          <c:orientation val="minMax"/>
        </c:scaling>
        <c:axPos val="b"/>
        <c:majorTickMark val="none"/>
        <c:tickLblPos val="nextTo"/>
        <c:crossAx val="68483328"/>
        <c:crosses val="autoZero"/>
        <c:auto val="1"/>
        <c:lblAlgn val="ctr"/>
        <c:lblOffset val="100"/>
      </c:catAx>
      <c:valAx>
        <c:axId val="68483328"/>
        <c:scaling>
          <c:orientation val="minMax"/>
        </c:scaling>
        <c:delete val="1"/>
        <c:axPos val="l"/>
        <c:numFmt formatCode="0.00%" sourceLinked="1"/>
        <c:majorTickMark val="none"/>
        <c:tickLblPos val="none"/>
        <c:crossAx val="712465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I agree that there should be a Scottish Parliament.</c:v>
                </c:pt>
              </c:strCache>
            </c:strRef>
          </c:tx>
          <c:dLbls>
            <c:dLblPos val="inEnd"/>
            <c:showVal val="1"/>
          </c:dLbls>
          <c:cat>
            <c:strRef>
              <c:f>Лист1!$A$2:$A$3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0.74300000000000099</c:v>
                </c:pt>
                <c:pt idx="1">
                  <c:v>0.25700000000000001</c:v>
                </c:pt>
              </c:numCache>
            </c:numRef>
          </c:val>
        </c:ser>
        <c:gapWidth val="75"/>
        <c:overlap val="40"/>
        <c:axId val="72114560"/>
        <c:axId val="72116096"/>
      </c:barChart>
      <c:catAx>
        <c:axId val="72114560"/>
        <c:scaling>
          <c:orientation val="minMax"/>
        </c:scaling>
        <c:axPos val="b"/>
        <c:numFmt formatCode="General" sourceLinked="1"/>
        <c:majorTickMark val="none"/>
        <c:tickLblPos val="nextTo"/>
        <c:crossAx val="72116096"/>
        <c:crosses val="autoZero"/>
        <c:auto val="1"/>
        <c:lblAlgn val="ctr"/>
        <c:lblOffset val="100"/>
      </c:catAx>
      <c:valAx>
        <c:axId val="7211609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721145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E5E35-C911-4E6B-9497-354948C71ED2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DDE94-0AAC-4161-ABF4-ABF532903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6F9D-0855-46E1-9555-B63B7B33FCE5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2C98-9D50-4775-BCDD-3BE70AF5A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6F9D-0855-46E1-9555-B63B7B33FCE5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2C98-9D50-4775-BCDD-3BE70AF5A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6F9D-0855-46E1-9555-B63B7B33FCE5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2C98-9D50-4775-BCDD-3BE70AF5A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6F9D-0855-46E1-9555-B63B7B33FCE5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2C98-9D50-4775-BCDD-3BE70AF5A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6F9D-0855-46E1-9555-B63B7B33FCE5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2C98-9D50-4775-BCDD-3BE70AF5A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6F9D-0855-46E1-9555-B63B7B33FCE5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2C98-9D50-4775-BCDD-3BE70AF5A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6F9D-0855-46E1-9555-B63B7B33FCE5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2C98-9D50-4775-BCDD-3BE70AF5A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6F9D-0855-46E1-9555-B63B7B33FCE5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2C98-9D50-4775-BCDD-3BE70AF5A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6F9D-0855-46E1-9555-B63B7B33FCE5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2C98-9D50-4775-BCDD-3BE70AF5A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6F9D-0855-46E1-9555-B63B7B33FCE5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2C98-9D50-4775-BCDD-3BE70AF5A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6F9D-0855-46E1-9555-B63B7B33FCE5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DA2C98-9D50-4775-BCDD-3BE70AF5AC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C06F9D-0855-46E1-9555-B63B7B33FCE5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DA2C98-9D50-4775-BCDD-3BE70AF5AC4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newstatesman.com/politics/2013/02/britains-religious-right-myth-or-reality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businessforscotland.co.uk/10-key-economic-facts-that-prove-scotland-will-be-a-wealthy-independent-nation/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statesman.com/politics/2013/02/britains-religious-right-myth-or-reality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bes.com/sites/davidnicholson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Scottish independence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myth or reality?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asus\Desktop\iStock_000001840167Small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lum bright="60000" contrast="-1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139952" y="4272677"/>
            <a:ext cx="38164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</a:p>
          <a:p>
            <a:pPr>
              <a:defRPr/>
            </a:pP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Жаркова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Наталия Владимировна </a:t>
            </a:r>
          </a:p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студентка  3-го курса специальность  </a:t>
            </a:r>
          </a:p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 Экономика и бухгалтерский учет» (по отраслям)</a:t>
            </a:r>
          </a:p>
          <a:p>
            <a:pPr>
              <a:defRPr/>
            </a:pPr>
            <a:r>
              <a:rPr lang="ru-RU" smtClean="0">
                <a:solidFill>
                  <a:srgbClr val="002060"/>
                </a:solidFill>
              </a:rPr>
              <a:t>ГАПОУ </a:t>
            </a:r>
            <a:r>
              <a:rPr lang="ru-RU" dirty="0" smtClean="0">
                <a:solidFill>
                  <a:srgbClr val="002060"/>
                </a:solidFill>
              </a:rPr>
              <a:t>Саратовской области "Сельскохозяйственный техникум </a:t>
            </a:r>
            <a:r>
              <a:rPr lang="ru-RU" dirty="0" err="1" smtClean="0">
                <a:solidFill>
                  <a:srgbClr val="002060"/>
                </a:solidFill>
              </a:rPr>
              <a:t>им.К.А.Тимирязева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Шлеина И.И.</a:t>
            </a:r>
          </a:p>
        </p:txBody>
      </p:sp>
      <p:pic>
        <p:nvPicPr>
          <p:cNvPr id="14" name="Picture 2" descr="C:\Users\asus\Desktop\getImage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822490"/>
            <a:ext cx="3168352" cy="303551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500188" y="1196752"/>
            <a:ext cx="7643812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тему: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«Шотландская независимость: миф или реальность»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1285860"/>
          </a:xfrm>
        </p:spPr>
        <p:txBody>
          <a:bodyPr>
            <a:noAutofit/>
          </a:bodyPr>
          <a:lstStyle/>
          <a:p>
            <a:pPr algn="ctr"/>
            <a:r>
              <a:rPr lang="de-DE" sz="4400" b="1" dirty="0" err="1" smtClean="0">
                <a:latin typeface="Constantia" pitchFamily="18" charset="0"/>
              </a:rPr>
              <a:t>Scottish</a:t>
            </a:r>
            <a:r>
              <a:rPr lang="de-DE" sz="4400" b="1" dirty="0" smtClean="0">
                <a:latin typeface="Constantia" pitchFamily="18" charset="0"/>
              </a:rPr>
              <a:t> </a:t>
            </a:r>
            <a:r>
              <a:rPr lang="de-DE" sz="4400" b="1" dirty="0" err="1" smtClean="0">
                <a:latin typeface="Constantia" pitchFamily="18" charset="0"/>
              </a:rPr>
              <a:t>devolution</a:t>
            </a:r>
            <a:r>
              <a:rPr lang="de-DE" sz="4400" b="1" dirty="0" smtClean="0">
                <a:latin typeface="Constantia" pitchFamily="18" charset="0"/>
              </a:rPr>
              <a:t> </a:t>
            </a:r>
            <a:r>
              <a:rPr lang="de-DE" sz="4400" b="1" dirty="0" err="1" smtClean="0">
                <a:latin typeface="Constantia" pitchFamily="18" charset="0"/>
              </a:rPr>
              <a:t>referendum</a:t>
            </a:r>
            <a:r>
              <a:rPr lang="de-DE" sz="4400" b="1" dirty="0" smtClean="0">
                <a:latin typeface="Constantia" pitchFamily="18" charset="0"/>
              </a:rPr>
              <a:t>, 1997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500174"/>
            <a:ext cx="4572000" cy="506906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 </a:t>
            </a:r>
            <a:r>
              <a:rPr lang="en-US" b="1" dirty="0" smtClean="0"/>
              <a:t>Scottish devolution referendum of 1997</a:t>
            </a:r>
            <a:r>
              <a:rPr lang="en-US" dirty="0" smtClean="0"/>
              <a:t> was a pre-legislative </a:t>
            </a:r>
          </a:p>
          <a:p>
            <a:pPr algn="ctr">
              <a:buNone/>
            </a:pPr>
            <a:r>
              <a:rPr lang="en-US" dirty="0" smtClean="0"/>
              <a:t> held in Scotland on 11 September 1997 over whether there was support for the creation of a Scottish Parliament with devolved powers, and whether the Parliament should have tax-varying powers.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572000" y="1643050"/>
          <a:ext cx="432911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12976"/>
            <a:ext cx="8305800" cy="27363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900" dirty="0" smtClean="0">
                <a:latin typeface="+mn-lt"/>
              </a:rPr>
              <a:t>«</a:t>
            </a:r>
            <a:r>
              <a:rPr lang="en-US" sz="2900" dirty="0" smtClean="0">
                <a:latin typeface="+mn-lt"/>
                <a:cs typeface="Times New Roman" pitchFamily="18" charset="0"/>
              </a:rPr>
              <a:t>Scotland </a:t>
            </a:r>
            <a:r>
              <a:rPr lang="en-US" sz="2900" dirty="0">
                <a:latin typeface="+mn-lt"/>
                <a:cs typeface="Times New Roman" pitchFamily="18" charset="0"/>
              </a:rPr>
              <a:t>is a wealthy nation. Whether through the talents of our people or the natural resources of our country there is no doubt that Scotland has the potential to be a successful independent nation</a:t>
            </a:r>
            <a:r>
              <a:rPr lang="en-US" sz="2900" dirty="0" smtClean="0">
                <a:latin typeface="+mn-lt"/>
                <a:cs typeface="Times New Roman" pitchFamily="18" charset="0"/>
              </a:rPr>
              <a:t>.</a:t>
            </a:r>
            <a:r>
              <a:rPr lang="ru-RU" sz="2900" dirty="0" smtClean="0">
                <a:latin typeface="+mn-lt"/>
                <a:cs typeface="Times New Roman" pitchFamily="18" charset="0"/>
              </a:rPr>
              <a:t>»</a:t>
            </a:r>
            <a:r>
              <a:rPr lang="en-US" sz="2900" dirty="0" smtClean="0">
                <a:latin typeface="+mn-lt"/>
                <a:cs typeface="Times New Roman" pitchFamily="18" charset="0"/>
              </a:rPr>
              <a:t> </a:t>
            </a:r>
            <a:r>
              <a:rPr lang="ru-RU" sz="2900" dirty="0" smtClean="0">
                <a:latin typeface="+mn-lt"/>
              </a:rPr>
              <a:t/>
            </a:r>
            <a:br>
              <a:rPr lang="ru-RU" sz="2900" dirty="0" smtClean="0">
                <a:latin typeface="+mn-lt"/>
              </a:rPr>
            </a:br>
            <a:r>
              <a:rPr lang="ru-RU" sz="2900" dirty="0">
                <a:latin typeface="+mn-lt"/>
              </a:rPr>
              <a:t/>
            </a:r>
            <a:br>
              <a:rPr lang="ru-RU" sz="2900" dirty="0">
                <a:latin typeface="+mn-lt"/>
              </a:rPr>
            </a:br>
            <a:r>
              <a:rPr lang="ru-RU" sz="2900" b="1" dirty="0" smtClean="0">
                <a:latin typeface="+mn-lt"/>
              </a:rPr>
              <a:t/>
            </a:r>
            <a:br>
              <a:rPr lang="ru-RU" sz="2900" b="1" dirty="0" smtClean="0">
                <a:latin typeface="+mn-lt"/>
              </a:rPr>
            </a:br>
            <a:r>
              <a:rPr lang="en-US" sz="2900" b="1" dirty="0" smtClean="0">
                <a:latin typeface="+mn-lt"/>
              </a:rPr>
              <a:t>John </a:t>
            </a:r>
            <a:r>
              <a:rPr lang="en-US" sz="2900" b="1" dirty="0" err="1">
                <a:latin typeface="+mn-lt"/>
              </a:rPr>
              <a:t>Swinney</a:t>
            </a:r>
            <a:r>
              <a:rPr lang="en-US" sz="2900" b="1" dirty="0">
                <a:latin typeface="+mn-lt"/>
              </a:rPr>
              <a:t> MSP </a:t>
            </a:r>
            <a:r>
              <a:rPr lang="ru-RU" sz="2900" dirty="0" smtClean="0">
                <a:latin typeface="+mn-lt"/>
                <a:cs typeface="Times New Roman" pitchFamily="18" charset="0"/>
              </a:rPr>
              <a:t/>
            </a:r>
            <a:br>
              <a:rPr lang="ru-RU" sz="2900" dirty="0" smtClean="0">
                <a:latin typeface="+mn-lt"/>
                <a:cs typeface="Times New Roman" pitchFamily="18" charset="0"/>
              </a:rPr>
            </a:br>
            <a:endParaRPr lang="ru-RU" sz="2900" dirty="0">
              <a:latin typeface="+mn-lt"/>
              <a:cs typeface="Times New Roman" pitchFamily="18" charset="0"/>
            </a:endParaRPr>
          </a:p>
        </p:txBody>
      </p:sp>
      <p:pic>
        <p:nvPicPr>
          <p:cNvPr id="2050" name="Picture 2" descr="John Swinney MSP - Signa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725144"/>
            <a:ext cx="2051720" cy="1075005"/>
          </a:xfrm>
          <a:prstGeom prst="rect">
            <a:avLst/>
          </a:prstGeom>
          <a:noFill/>
        </p:spPr>
      </p:pic>
      <p:pic>
        <p:nvPicPr>
          <p:cNvPr id="2052" name="Picture 4" descr="John swinney MS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2016224" cy="2440027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1"/>
            </a:outerShdw>
          </a:effectLst>
        </p:spPr>
      </p:pic>
      <p:pic>
        <p:nvPicPr>
          <p:cNvPr id="2054" name="Picture 6" descr="C:\Users\asus\Desktop\swinney-econom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188640"/>
            <a:ext cx="3096344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4399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err="1" smtClean="0">
                <a:latin typeface="Constantia" pitchFamily="18" charset="0"/>
              </a:rPr>
              <a:t>Scottish</a:t>
            </a:r>
            <a:r>
              <a:rPr lang="de-DE" b="1" dirty="0" smtClean="0">
                <a:latin typeface="Constantia" pitchFamily="18" charset="0"/>
              </a:rPr>
              <a:t> </a:t>
            </a:r>
            <a:r>
              <a:rPr lang="de-DE" b="1" dirty="0" err="1" smtClean="0">
                <a:latin typeface="Constantia" pitchFamily="18" charset="0"/>
              </a:rPr>
              <a:t>independence</a:t>
            </a:r>
            <a:r>
              <a:rPr lang="de-DE" b="1" dirty="0" smtClean="0">
                <a:latin typeface="Constantia" pitchFamily="18" charset="0"/>
              </a:rPr>
              <a:t> </a:t>
            </a:r>
            <a:r>
              <a:rPr lang="de-DE" b="1" dirty="0" err="1" smtClean="0">
                <a:latin typeface="Constantia" pitchFamily="18" charset="0"/>
              </a:rPr>
              <a:t>referendum</a:t>
            </a:r>
            <a:r>
              <a:rPr lang="de-DE" b="1" dirty="0" smtClean="0">
                <a:latin typeface="Constantia" pitchFamily="18" charset="0"/>
              </a:rPr>
              <a:t>, 2014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643050"/>
            <a:ext cx="7671226" cy="2214578"/>
          </a:xfrm>
        </p:spPr>
        <p:txBody>
          <a:bodyPr/>
          <a:lstStyle/>
          <a:p>
            <a:r>
              <a:rPr lang="en-US" dirty="0" smtClean="0"/>
              <a:t>A </a:t>
            </a:r>
            <a:r>
              <a:rPr lang="en-US" b="1" dirty="0" smtClean="0"/>
              <a:t>referendum on whether Scotland should be an independent country</a:t>
            </a:r>
            <a:r>
              <a:rPr lang="en-US" dirty="0" smtClean="0"/>
              <a:t> will take place on Thursday 18 September 2014.</a:t>
            </a:r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857628"/>
            <a:ext cx="421484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File:A National Conversation laun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1552" y="3933056"/>
            <a:ext cx="4032448" cy="2592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380319"/>
            <a:ext cx="5796136" cy="347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932040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84784"/>
            <a:ext cx="4862940" cy="438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60648"/>
            <a:ext cx="183569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69768"/>
            <a:ext cx="176368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704088"/>
            <a:ext cx="4258816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+mn-lt"/>
              </a:rPr>
              <a:t>Scottish independence </a:t>
            </a:r>
            <a:br>
              <a:rPr lang="en-US" sz="4000" dirty="0" smtClean="0">
                <a:latin typeface="+mn-lt"/>
              </a:rPr>
            </a:br>
            <a:r>
              <a:rPr lang="en-US" sz="4000" dirty="0" smtClean="0">
                <a:latin typeface="+mn-lt"/>
              </a:rPr>
              <a:t>For or Against?</a:t>
            </a:r>
            <a:endParaRPr lang="ru-RU" sz="4000" dirty="0">
              <a:latin typeface="+mn-lt"/>
            </a:endParaRPr>
          </a:p>
        </p:txBody>
      </p:sp>
      <p:pic>
        <p:nvPicPr>
          <p:cNvPr id="4" name="Picture 2" descr="Scottish referendu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067944" y="2852936"/>
            <a:ext cx="5076056" cy="4005064"/>
          </a:xfrm>
          <a:prstGeom prst="rect">
            <a:avLst/>
          </a:prstGeom>
          <a:noFill/>
        </p:spPr>
      </p:pic>
      <p:pic>
        <p:nvPicPr>
          <p:cNvPr id="5" name="Picture 3" descr="C:\Users\asus\Desktop\5-951f7b82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035071" cy="3659804"/>
          </a:xfrm>
          <a:prstGeom prst="rect">
            <a:avLst/>
          </a:prstGeom>
          <a:noFill/>
        </p:spPr>
      </p:pic>
      <p:pic>
        <p:nvPicPr>
          <p:cNvPr id="6" name="Picture 3" descr="C:\Users\asus\Desktop\IMAGE6352109721120084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789040"/>
            <a:ext cx="3528895" cy="2564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708920"/>
            <a:ext cx="4040188" cy="3651400"/>
          </a:xfrm>
        </p:spPr>
        <p:txBody>
          <a:bodyPr>
            <a:normAutofit fontScale="55000" lnSpcReduction="20000"/>
          </a:bodyPr>
          <a:lstStyle/>
          <a:p>
            <a:r>
              <a:rPr lang="en-US" sz="4400" b="1" dirty="0" smtClean="0"/>
              <a:t>Scotland has a rich and diverse economy</a:t>
            </a:r>
            <a:r>
              <a:rPr lang="ru-RU" sz="4400" b="1" dirty="0" smtClean="0"/>
              <a:t>;</a:t>
            </a:r>
            <a:endParaRPr lang="en-US" sz="4400" b="1" dirty="0" smtClean="0"/>
          </a:p>
          <a:p>
            <a:r>
              <a:rPr lang="en-US" sz="4400" b="1" dirty="0" smtClean="0"/>
              <a:t> Scotland is a net contributor to the UK</a:t>
            </a:r>
            <a:r>
              <a:rPr lang="ru-RU" sz="4400" b="1" dirty="0" smtClean="0"/>
              <a:t>;</a:t>
            </a:r>
            <a:endParaRPr lang="ru-RU" sz="4400" dirty="0" smtClean="0"/>
          </a:p>
          <a:p>
            <a:r>
              <a:rPr lang="en-US" sz="4400" b="1" dirty="0" smtClean="0"/>
              <a:t> Scotland generates far more tax than the UK average</a:t>
            </a:r>
            <a:r>
              <a:rPr lang="ru-RU" sz="4400" b="1" dirty="0" smtClean="0"/>
              <a:t>;</a:t>
            </a:r>
          </a:p>
          <a:p>
            <a:r>
              <a:rPr lang="en-US" sz="4400" b="1" dirty="0" smtClean="0"/>
              <a:t> Westminster has cost Scotland £64 billion in the past 30 years</a:t>
            </a:r>
            <a:r>
              <a:rPr lang="ru-RU" sz="4400" b="1" dirty="0" smtClean="0"/>
              <a:t>.</a:t>
            </a:r>
          </a:p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+mn-lt"/>
              </a:rPr>
              <a:t>The argument for .............</a:t>
            </a:r>
            <a:endParaRPr lang="ru-RU" sz="4400" dirty="0">
              <a:latin typeface="+mn-lt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7570788" cy="1018852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sz="11200" dirty="0" smtClean="0"/>
              <a:t>9</a:t>
            </a:r>
            <a:r>
              <a:rPr lang="ru-RU" sz="11200" dirty="0" smtClean="0"/>
              <a:t> </a:t>
            </a:r>
            <a:r>
              <a:rPr lang="en-US" sz="11200" dirty="0" smtClean="0"/>
              <a:t> key economic facts that prove Scotland will be a wealthy independent nation.</a:t>
            </a:r>
            <a:endParaRPr lang="ru-RU" sz="11200" dirty="0" smtClean="0"/>
          </a:p>
          <a:p>
            <a:r>
              <a:rPr lang="ru-RU" sz="2700" b="1" u="sng" dirty="0" smtClean="0">
                <a:latin typeface="+mn-lt"/>
                <a:hlinkClick r:id="rId2"/>
              </a:rPr>
              <a:t/>
            </a:r>
            <a:br>
              <a:rPr lang="ru-RU" sz="2700" b="1" u="sng" dirty="0" smtClean="0">
                <a:latin typeface="+mn-lt"/>
                <a:hlinkClick r:id="rId2"/>
              </a:rPr>
            </a:br>
            <a:r>
              <a:rPr lang="ru-RU" sz="2700" b="1" u="sng" dirty="0" smtClean="0">
                <a:latin typeface="+mn-lt"/>
                <a:hlinkClick r:id="rId2"/>
              </a:rPr>
              <a:t/>
            </a:r>
            <a:br>
              <a:rPr lang="ru-RU" sz="2700" b="1" u="sng" dirty="0" smtClean="0">
                <a:latin typeface="+mn-lt"/>
                <a:hlinkClick r:id="rId2"/>
              </a:rPr>
            </a:br>
            <a:r>
              <a:rPr lang="ru-RU" sz="2700" b="1" u="sng" dirty="0" smtClean="0">
                <a:latin typeface="+mn-lt"/>
                <a:hlinkClick r:id="rId2"/>
              </a:rPr>
              <a:t/>
            </a:r>
            <a:br>
              <a:rPr lang="ru-RU" sz="2700" b="1" u="sng" dirty="0" smtClean="0">
                <a:latin typeface="+mn-lt"/>
                <a:hlinkClick r:id="rId2"/>
              </a:rPr>
            </a:br>
            <a:r>
              <a:rPr lang="ru-RU" sz="2700" b="1" u="sng" dirty="0" smtClean="0">
                <a:latin typeface="+mn-lt"/>
                <a:hlinkClick r:id="rId2"/>
              </a:rPr>
              <a:t/>
            </a:r>
            <a:br>
              <a:rPr lang="ru-RU" sz="2700" b="1" u="sng" dirty="0" smtClean="0">
                <a:latin typeface="+mn-lt"/>
                <a:hlinkClick r:id="rId2"/>
              </a:rPr>
            </a:br>
            <a:r>
              <a:rPr lang="en-US" sz="2700" b="1" u="sng" dirty="0" smtClean="0">
                <a:latin typeface="+mn-lt"/>
              </a:rPr>
              <a:t/>
            </a:r>
            <a:br>
              <a:rPr lang="en-US" sz="2700" b="1" u="sng" dirty="0" smtClean="0">
                <a:latin typeface="+mn-lt"/>
              </a:rPr>
            </a:br>
            <a:r>
              <a:rPr lang="en-US" sz="2700" b="1" u="sng" dirty="0" smtClean="0">
                <a:latin typeface="+mn-lt"/>
              </a:rPr>
              <a:t/>
            </a:r>
            <a:br>
              <a:rPr lang="en-US" sz="2700" b="1" u="sng" dirty="0" smtClean="0">
                <a:latin typeface="+mn-lt"/>
              </a:rPr>
            </a:br>
            <a:r>
              <a:rPr lang="en-US" sz="2700" b="1" u="sng" dirty="0" smtClean="0">
                <a:latin typeface="+mn-lt"/>
              </a:rPr>
              <a:t/>
            </a:r>
            <a:br>
              <a:rPr lang="en-US" sz="2700" b="1" u="sng" dirty="0" smtClean="0">
                <a:latin typeface="+mn-lt"/>
              </a:rPr>
            </a:br>
            <a:r>
              <a:rPr lang="en-US" sz="2700" b="1" u="sng" dirty="0" smtClean="0">
                <a:latin typeface="+mn-lt"/>
              </a:rPr>
              <a:t/>
            </a:r>
            <a:br>
              <a:rPr lang="en-US" sz="2700" b="1" u="sng" dirty="0" smtClean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  <p:pic>
        <p:nvPicPr>
          <p:cNvPr id="12" name="Picture 2" descr="C:\Users\asus\Desktop\Screen-Shot-2013-12-30-at-16.22.11.png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852936"/>
            <a:ext cx="4355976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836712"/>
            <a:ext cx="5194920" cy="548788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Scotland has strong exports</a:t>
            </a:r>
            <a:r>
              <a:rPr lang="ru-RU" sz="2400" b="1" dirty="0" smtClean="0"/>
              <a:t>;</a:t>
            </a:r>
          </a:p>
          <a:p>
            <a:r>
              <a:rPr lang="en-US" sz="2400" b="1" dirty="0" smtClean="0"/>
              <a:t> Scotland’s oil fields remain a massive financial asset</a:t>
            </a:r>
            <a:r>
              <a:rPr lang="ru-RU" sz="2400" b="1" dirty="0" smtClean="0"/>
              <a:t>;</a:t>
            </a:r>
          </a:p>
          <a:p>
            <a:r>
              <a:rPr lang="en-US" sz="2400" b="1" dirty="0" smtClean="0"/>
              <a:t> Scotland has huge potential in renewable energy</a:t>
            </a:r>
            <a:r>
              <a:rPr lang="ru-RU" sz="2400" b="1" dirty="0" smtClean="0"/>
              <a:t>;</a:t>
            </a:r>
          </a:p>
          <a:p>
            <a:r>
              <a:rPr lang="en-US" sz="2400" b="1" dirty="0" smtClean="0"/>
              <a:t>Scotland is one of the top UK locations for inward investment</a:t>
            </a:r>
            <a:r>
              <a:rPr lang="ru-RU" sz="2400" b="1" dirty="0" smtClean="0"/>
              <a:t>;</a:t>
            </a:r>
          </a:p>
          <a:p>
            <a:r>
              <a:rPr lang="en-US" sz="2400" b="1" dirty="0" smtClean="0"/>
              <a:t> An independent Scotland can support Scottish business in tax, regulation, the </a:t>
            </a:r>
            <a:r>
              <a:rPr lang="en-US" sz="2400" b="1" dirty="0" err="1" smtClean="0"/>
              <a:t>labour</a:t>
            </a:r>
            <a:r>
              <a:rPr lang="en-US" sz="2400" b="1" dirty="0" smtClean="0"/>
              <a:t> market, innovation and global exports</a:t>
            </a:r>
            <a:r>
              <a:rPr lang="ru-RU" sz="2400" b="1" dirty="0" smtClean="0"/>
              <a:t>.</a:t>
            </a:r>
          </a:p>
          <a:p>
            <a:endParaRPr lang="ru-RU" dirty="0"/>
          </a:p>
        </p:txBody>
      </p:sp>
      <p:pic>
        <p:nvPicPr>
          <p:cNvPr id="39938" name="Picture 2" descr="http://www.businessforscotland.co.uk/wp-content/uploads/2013/12/Clean-Energy-Investments-wave-power-U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3275856" cy="3933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us\Desktop\Robert_Bur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65859" y="1935163"/>
            <a:ext cx="4012282" cy="438943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980728"/>
            <a:ext cx="374441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“We will drain our </a:t>
            </a:r>
          </a:p>
          <a:p>
            <a:r>
              <a:rPr lang="en-US" sz="2600" dirty="0" smtClean="0"/>
              <a:t>dearest  veins, but they shall be free”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47248" cy="1224136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tx1"/>
                </a:solidFill>
                <a:latin typeface="+mn-lt"/>
              </a:rPr>
              <a:t>Professor John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</a:rPr>
              <a:t>Curtice</a:t>
            </a:r>
            <a:r>
              <a:rPr lang="en-US" sz="2600" dirty="0" smtClean="0">
                <a:solidFill>
                  <a:schemeClr val="tx1"/>
                </a:solidFill>
                <a:latin typeface="+mn-lt"/>
              </a:rPr>
              <a:t> stated in January 2012 that polling showed support for independence at between 32% and 38% of the Scottish population</a:t>
            </a:r>
            <a:r>
              <a:rPr lang="ru-RU" sz="2600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sz="2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9699" name="Picture 3" descr="C:\Users\asus\Desktop\_66418651_john_curtice_andrew_ker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3600400" cy="4143921"/>
          </a:xfrm>
          <a:prstGeom prst="rect">
            <a:avLst/>
          </a:prstGeom>
          <a:noFill/>
        </p:spPr>
      </p:pic>
      <p:pic>
        <p:nvPicPr>
          <p:cNvPr id="29698" name="Picture 2" descr="C:\Users\asus\Desktop\Scottish_independence_polls_graphic.svg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067944" y="1916832"/>
            <a:ext cx="5076056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94421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Scottish independence</a:t>
            </a:r>
            <a:r>
              <a:rPr lang="ru-RU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: </a:t>
            </a:r>
            <a:r>
              <a:rPr lang="en-US" sz="4400" b="1" dirty="0" smtClean="0">
                <a:solidFill>
                  <a:srgbClr val="002060"/>
                </a:solidFill>
                <a:latin typeface="+mn-lt"/>
                <a:cs typeface="Times New Roman" pitchFamily="18" charset="0"/>
                <a:hlinkClick r:id="rId2"/>
              </a:rPr>
              <a:t>myth or reality?</a:t>
            </a:r>
            <a:r>
              <a:rPr lang="en-US" sz="44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4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endParaRPr lang="ru-RU" sz="4400" b="1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de-DE" dirty="0" err="1" smtClean="0">
                <a:latin typeface="Constantia" pitchFamily="18" charset="0"/>
              </a:rPr>
              <a:t>Wars</a:t>
            </a:r>
            <a:r>
              <a:rPr lang="de-DE" dirty="0" smtClean="0">
                <a:latin typeface="Constantia" pitchFamily="18" charset="0"/>
              </a:rPr>
              <a:t> </a:t>
            </a:r>
            <a:r>
              <a:rPr lang="de-DE" dirty="0" err="1" smtClean="0">
                <a:latin typeface="Constantia" pitchFamily="18" charset="0"/>
              </a:rPr>
              <a:t>of</a:t>
            </a:r>
            <a:r>
              <a:rPr lang="de-DE" dirty="0" smtClean="0">
                <a:latin typeface="Constantia" pitchFamily="18" charset="0"/>
              </a:rPr>
              <a:t> </a:t>
            </a:r>
            <a:r>
              <a:rPr lang="de-DE" dirty="0" err="1" smtClean="0">
                <a:latin typeface="Constantia" pitchFamily="18" charset="0"/>
              </a:rPr>
              <a:t>Scottish</a:t>
            </a:r>
            <a:r>
              <a:rPr lang="de-DE" dirty="0" smtClean="0">
                <a:latin typeface="Constantia" pitchFamily="18" charset="0"/>
              </a:rPr>
              <a:t> Independence</a:t>
            </a:r>
            <a:r>
              <a:rPr lang="ru-RU" dirty="0" smtClean="0">
                <a:latin typeface="Constantia" pitchFamily="18" charset="0"/>
              </a:rPr>
              <a:t>;</a:t>
            </a:r>
            <a:endParaRPr lang="de-DE" dirty="0" smtClean="0">
              <a:latin typeface="Constantia" pitchFamily="18" charset="0"/>
            </a:endParaRPr>
          </a:p>
          <a:p>
            <a:r>
              <a:rPr lang="en-US" dirty="0" smtClean="0"/>
              <a:t>the Scots National League 1921</a:t>
            </a:r>
            <a:r>
              <a:rPr lang="ru-RU" dirty="0" smtClean="0"/>
              <a:t>;</a:t>
            </a:r>
            <a:endParaRPr lang="de-DE" dirty="0" smtClean="0">
              <a:latin typeface="Constantia" pitchFamily="18" charset="0"/>
            </a:endParaRPr>
          </a:p>
          <a:p>
            <a:r>
              <a:rPr lang="de-DE" dirty="0" smtClean="0">
                <a:latin typeface="Constantia" pitchFamily="18" charset="0"/>
              </a:rPr>
              <a:t>Scotland </a:t>
            </a:r>
            <a:r>
              <a:rPr lang="de-DE" dirty="0" err="1" smtClean="0">
                <a:latin typeface="Constantia" pitchFamily="18" charset="0"/>
              </a:rPr>
              <a:t>Act</a:t>
            </a:r>
            <a:r>
              <a:rPr lang="de-DE" dirty="0" smtClean="0">
                <a:latin typeface="Constantia" pitchFamily="18" charset="0"/>
              </a:rPr>
              <a:t> 1978</a:t>
            </a:r>
            <a:r>
              <a:rPr lang="ru-RU" dirty="0" smtClean="0">
                <a:latin typeface="Constantia" pitchFamily="18" charset="0"/>
              </a:rPr>
              <a:t>;</a:t>
            </a:r>
            <a:endParaRPr lang="de-DE" dirty="0" smtClean="0">
              <a:latin typeface="Constantia" pitchFamily="18" charset="0"/>
            </a:endParaRPr>
          </a:p>
          <a:p>
            <a:r>
              <a:rPr lang="de-DE" dirty="0" err="1" smtClean="0">
                <a:latin typeface="Constantia" pitchFamily="18" charset="0"/>
              </a:rPr>
              <a:t>Scottish</a:t>
            </a:r>
            <a:r>
              <a:rPr lang="de-DE" dirty="0" smtClean="0">
                <a:latin typeface="Constantia" pitchFamily="18" charset="0"/>
              </a:rPr>
              <a:t> </a:t>
            </a:r>
            <a:r>
              <a:rPr lang="de-DE" dirty="0" err="1" smtClean="0">
                <a:latin typeface="Constantia" pitchFamily="18" charset="0"/>
              </a:rPr>
              <a:t>devolution</a:t>
            </a:r>
            <a:r>
              <a:rPr lang="de-DE" dirty="0" smtClean="0">
                <a:latin typeface="Constantia" pitchFamily="18" charset="0"/>
              </a:rPr>
              <a:t> </a:t>
            </a:r>
            <a:r>
              <a:rPr lang="de-DE" dirty="0" err="1" smtClean="0">
                <a:latin typeface="Constantia" pitchFamily="18" charset="0"/>
              </a:rPr>
              <a:t>referendum</a:t>
            </a:r>
            <a:r>
              <a:rPr lang="de-DE" dirty="0" smtClean="0">
                <a:latin typeface="Constantia" pitchFamily="18" charset="0"/>
              </a:rPr>
              <a:t>, 1997</a:t>
            </a:r>
            <a:r>
              <a:rPr lang="ru-RU" dirty="0" smtClean="0">
                <a:latin typeface="Constantia" pitchFamily="18" charset="0"/>
              </a:rPr>
              <a:t>;</a:t>
            </a:r>
            <a:endParaRPr lang="de-DE" dirty="0" smtClean="0">
              <a:latin typeface="Constantia" pitchFamily="18" charset="0"/>
            </a:endParaRPr>
          </a:p>
          <a:p>
            <a:r>
              <a:rPr lang="de-DE" dirty="0" err="1" smtClean="0">
                <a:latin typeface="Constantia" pitchFamily="18" charset="0"/>
              </a:rPr>
              <a:t>Scottish</a:t>
            </a:r>
            <a:r>
              <a:rPr lang="de-DE" dirty="0" smtClean="0">
                <a:latin typeface="Constantia" pitchFamily="18" charset="0"/>
              </a:rPr>
              <a:t> </a:t>
            </a:r>
            <a:r>
              <a:rPr lang="de-DE" dirty="0" err="1" smtClean="0">
                <a:latin typeface="Constantia" pitchFamily="18" charset="0"/>
              </a:rPr>
              <a:t>independence</a:t>
            </a:r>
            <a:r>
              <a:rPr lang="de-DE" dirty="0" smtClean="0">
                <a:latin typeface="Constantia" pitchFamily="18" charset="0"/>
              </a:rPr>
              <a:t> </a:t>
            </a:r>
            <a:r>
              <a:rPr lang="de-DE" dirty="0" err="1" smtClean="0">
                <a:latin typeface="Constantia" pitchFamily="18" charset="0"/>
              </a:rPr>
              <a:t>referendum</a:t>
            </a:r>
            <a:r>
              <a:rPr lang="de-DE" dirty="0" smtClean="0">
                <a:latin typeface="Constantia" pitchFamily="18" charset="0"/>
              </a:rPr>
              <a:t>, 2014.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+mn-lt"/>
              </a:rPr>
              <a:t>The argument against </a:t>
            </a:r>
            <a:r>
              <a:rPr lang="en-US" dirty="0" smtClean="0">
                <a:latin typeface="+mn-lt"/>
              </a:rPr>
              <a:t>............. 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482952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Much of the desire for Scottish independence is based on a romanticized idea of Scottish history and legend.</a:t>
            </a:r>
          </a:p>
          <a:p>
            <a:r>
              <a:rPr lang="en-US" dirty="0" smtClean="0"/>
              <a:t>Now and in the future Scotland is stronger as part of the United Kingdom and the United Kingdom is stronger with Scotland as a partner. Working together, better together.</a:t>
            </a:r>
          </a:p>
          <a:p>
            <a:endParaRPr lang="ru-RU" dirty="0"/>
          </a:p>
        </p:txBody>
      </p:sp>
      <p:pic>
        <p:nvPicPr>
          <p:cNvPr id="5122" name="Picture 2" descr="C:\Users\asus\Desktop\68627-scottish-independence-21-said-they-were-undecided-on-the-iss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1" y="1833563"/>
            <a:ext cx="3240361" cy="3190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719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latin typeface="+mn-lt"/>
              </a:rPr>
              <a:t>5 Reasons Why Scottish Independence Would Be An Economic Disaster.</a:t>
            </a:r>
            <a:r>
              <a:rPr lang="en-US" sz="3600" dirty="0" smtClean="0">
                <a:hlinkClick r:id="rId2"/>
              </a:rPr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                                                                   </a:t>
            </a:r>
            <a:r>
              <a:rPr lang="en-US" sz="2700" i="1" dirty="0" smtClean="0"/>
              <a:t>David Nicholson.</a:t>
            </a:r>
            <a:endParaRPr lang="ru-RU" sz="2700" i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dirty="0" smtClean="0"/>
              <a:t>Currency confusion.</a:t>
            </a:r>
          </a:p>
          <a:p>
            <a:r>
              <a:rPr lang="en-US" dirty="0" smtClean="0"/>
              <a:t>Delusions of oil grandeur.</a:t>
            </a:r>
          </a:p>
          <a:p>
            <a:r>
              <a:rPr lang="en-US" dirty="0" smtClean="0"/>
              <a:t>Financial mismanagement.</a:t>
            </a:r>
          </a:p>
          <a:p>
            <a:r>
              <a:rPr lang="en-US" dirty="0" smtClean="0"/>
              <a:t> Loss of credibility.</a:t>
            </a:r>
          </a:p>
          <a:p>
            <a:r>
              <a:rPr lang="en-US" dirty="0" smtClean="0"/>
              <a:t>Lack of natural resources.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3058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en-US" dirty="0" smtClean="0">
                <a:latin typeface="+mn-lt"/>
              </a:rPr>
              <a:t>Should Scotland be an independent country?</a:t>
            </a:r>
            <a:br>
              <a:rPr lang="en-US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  <p:pic>
        <p:nvPicPr>
          <p:cNvPr id="1026" name="Picture 2" descr="C:\Users\asus\Desktop\s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4427984" cy="2376265"/>
          </a:xfrm>
          <a:prstGeom prst="rect">
            <a:avLst/>
          </a:prstGeom>
          <a:noFill/>
        </p:spPr>
      </p:pic>
      <p:pic>
        <p:nvPicPr>
          <p:cNvPr id="1027" name="Picture 3" descr="C:\Users\asus\Desktop\webiStock_000001707981XS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925176"/>
            <a:ext cx="4716016" cy="2932824"/>
          </a:xfrm>
          <a:prstGeom prst="rect">
            <a:avLst/>
          </a:prstGeom>
          <a:noFill/>
        </p:spPr>
      </p:pic>
      <p:pic>
        <p:nvPicPr>
          <p:cNvPr id="1029" name="Picture 5" descr="C:\Users\asus\Desktop\yes@2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988840"/>
            <a:ext cx="1710910" cy="1296144"/>
          </a:xfrm>
          <a:prstGeom prst="rect">
            <a:avLst/>
          </a:prstGeom>
          <a:noFill/>
        </p:spPr>
      </p:pic>
      <p:pic>
        <p:nvPicPr>
          <p:cNvPr id="1030" name="Picture 6" descr="C:\Users\asus\Desktop\Dazi-domu-graudi-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4509120"/>
            <a:ext cx="2160240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+mn-lt"/>
              </a:rPr>
              <a:t>Используемая литература:</a:t>
            </a:r>
            <a:endParaRPr lang="ru-RU" sz="4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Восковская</a:t>
            </a:r>
            <a:r>
              <a:rPr lang="ru-RU" dirty="0" smtClean="0">
                <a:solidFill>
                  <a:srgbClr val="002060"/>
                </a:solidFill>
              </a:rPr>
              <a:t> А.С., Карпова Т.А. Английский язык для средних специальных учебных заведений. – Ростов </a:t>
            </a:r>
            <a:r>
              <a:rPr lang="ru-RU" dirty="0" err="1" smtClean="0">
                <a:solidFill>
                  <a:srgbClr val="002060"/>
                </a:solidFill>
              </a:rPr>
              <a:t>н</a:t>
            </a:r>
            <a:r>
              <a:rPr lang="ru-RU" dirty="0" smtClean="0">
                <a:solidFill>
                  <a:srgbClr val="002060"/>
                </a:solidFill>
              </a:rPr>
              <a:t>/Д: изд-во «Феникс», 2003.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Агабекян</a:t>
            </a:r>
            <a:r>
              <a:rPr lang="ru-RU" dirty="0" smtClean="0">
                <a:solidFill>
                  <a:srgbClr val="002060"/>
                </a:solidFill>
              </a:rPr>
              <a:t> И.П. Английский для средних специальных заведений. Серия «Среднее профессиональное образование» Ростов </a:t>
            </a:r>
            <a:r>
              <a:rPr lang="ru-RU" dirty="0" err="1" smtClean="0">
                <a:solidFill>
                  <a:srgbClr val="002060"/>
                </a:solidFill>
              </a:rPr>
              <a:t>н</a:t>
            </a:r>
            <a:r>
              <a:rPr lang="ru-RU" dirty="0" smtClean="0">
                <a:solidFill>
                  <a:srgbClr val="002060"/>
                </a:solidFill>
              </a:rPr>
              <a:t>/Д: «Феникс</a:t>
            </a:r>
            <a:r>
              <a:rPr lang="ru-RU" smtClean="0">
                <a:solidFill>
                  <a:srgbClr val="002060"/>
                </a:solidFill>
              </a:rPr>
              <a:t>», 2004.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http://www.gloscol.ac.uk/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http://www.forbes.com/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http://www.scotland.gov.uk/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http://en.wikipedia.org/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www.letshavefunwithenglish.com/projects/british_culture/images/scotland_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6153150" cy="6858000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156176" y="1250177"/>
            <a:ext cx="2987824" cy="24929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Scotland</a:t>
            </a:r>
            <a:r>
              <a:rPr kumimoji="0" lang="en-US" sz="2600" b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 is a country that is part of the United Kingdom of Great Britain and Northern Ireland </a:t>
            </a:r>
            <a:endParaRPr kumimoji="0" lang="en-US" sz="2600" b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de-DE" sz="4400" b="1" dirty="0" smtClean="0">
                <a:latin typeface="Constantia" pitchFamily="18" charset="0"/>
              </a:rPr>
              <a:t>Scotland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428736"/>
            <a:ext cx="4038600" cy="4434840"/>
          </a:xfrm>
        </p:spPr>
        <p:txBody>
          <a:bodyPr/>
          <a:lstStyle/>
          <a:p>
            <a:r>
              <a:rPr lang="de-DE" b="1" dirty="0" smtClean="0"/>
              <a:t>Capital</a:t>
            </a:r>
            <a:r>
              <a:rPr lang="ru-RU" b="1" dirty="0" smtClean="0"/>
              <a:t> - </a:t>
            </a:r>
            <a:r>
              <a:rPr lang="de-DE" b="1" dirty="0" smtClean="0"/>
              <a:t>Edinburgh</a:t>
            </a:r>
            <a:endParaRPr lang="ru-RU" b="1" dirty="0" smtClean="0"/>
          </a:p>
          <a:p>
            <a:r>
              <a:rPr lang="de-DE" b="1" dirty="0" smtClean="0"/>
              <a:t>Area</a:t>
            </a:r>
            <a:r>
              <a:rPr lang="ru-RU" b="1" dirty="0" smtClean="0"/>
              <a:t> – </a:t>
            </a:r>
            <a:r>
              <a:rPr lang="de-DE" b="1" dirty="0" smtClean="0"/>
              <a:t>Total</a:t>
            </a:r>
            <a:r>
              <a:rPr lang="ru-RU" b="1" dirty="0" smtClean="0"/>
              <a:t> </a:t>
            </a:r>
            <a:r>
              <a:rPr lang="de-DE" b="1" dirty="0" smtClean="0"/>
              <a:t>78,387</a:t>
            </a:r>
            <a:r>
              <a:rPr lang="ru-RU" b="1" dirty="0" smtClean="0"/>
              <a:t> </a:t>
            </a:r>
            <a:r>
              <a:rPr lang="de-DE" b="1" dirty="0" smtClean="0"/>
              <a:t>km</a:t>
            </a:r>
            <a:r>
              <a:rPr lang="de-DE" b="1" baseline="30000" dirty="0" smtClean="0"/>
              <a:t>2</a:t>
            </a:r>
            <a:endParaRPr lang="de-DE" b="1" dirty="0" smtClean="0"/>
          </a:p>
          <a:p>
            <a:r>
              <a:rPr lang="de-DE" b="1" dirty="0" smtClean="0"/>
              <a:t>Population</a:t>
            </a:r>
            <a:r>
              <a:rPr lang="ru-RU" b="1" dirty="0" smtClean="0"/>
              <a:t> - 5,313,600</a:t>
            </a:r>
          </a:p>
          <a:p>
            <a:endParaRPr lang="ru-RU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85728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429000"/>
            <a:ext cx="4000528" cy="3097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071810"/>
            <a:ext cx="357190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85828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+mn-lt"/>
              </a:rPr>
              <a:t>Motto: </a:t>
            </a:r>
            <a:r>
              <a:rPr lang="en-US" sz="3200" dirty="0" smtClean="0">
                <a:latin typeface="+mn-lt"/>
              </a:rPr>
              <a:t>"In My </a:t>
            </a:r>
            <a:r>
              <a:rPr lang="en-US" sz="3200" dirty="0" err="1" smtClean="0">
                <a:latin typeface="+mn-lt"/>
              </a:rPr>
              <a:t>Defens</a:t>
            </a:r>
            <a:r>
              <a:rPr lang="en-US" sz="3200" dirty="0" smtClean="0">
                <a:latin typeface="+mn-lt"/>
              </a:rPr>
              <a:t> God Me Defend"</a:t>
            </a:r>
            <a:r>
              <a:rPr lang="de-DE" sz="3200" dirty="0" smtClean="0">
                <a:latin typeface="+mn-lt"/>
              </a:rPr>
              <a:t> (Scots) </a:t>
            </a:r>
            <a:r>
              <a:rPr lang="en-US" sz="3200" dirty="0" smtClean="0">
                <a:latin typeface="+mn-lt"/>
              </a:rPr>
              <a:t/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"In my </a:t>
            </a:r>
            <a:r>
              <a:rPr lang="en-US" sz="3200" dirty="0" err="1" smtClean="0">
                <a:latin typeface="+mn-lt"/>
              </a:rPr>
              <a:t>defence</a:t>
            </a:r>
            <a:r>
              <a:rPr lang="en-US" sz="3200" dirty="0" smtClean="0">
                <a:latin typeface="+mn-lt"/>
              </a:rPr>
              <a:t> God me defend"</a:t>
            </a:r>
            <a:r>
              <a:rPr lang="ru-RU" sz="3200" dirty="0" smtClean="0">
                <a:latin typeface="+mn-lt"/>
              </a:rPr>
              <a:t> (</a:t>
            </a:r>
            <a:r>
              <a:rPr lang="en-US" sz="3200" dirty="0" smtClean="0">
                <a:latin typeface="+mn-lt"/>
              </a:rPr>
              <a:t>Eng)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643050"/>
            <a:ext cx="5072098" cy="157163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 Kingdom of Scotland emerged as an independent sovereign state in the Early Middle Ages and continued to exist until 1707. 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436096" y="1916833"/>
            <a:ext cx="2824436" cy="443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3286124"/>
            <a:ext cx="3087187" cy="314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443914" cy="1143000"/>
          </a:xfrm>
        </p:spPr>
        <p:txBody>
          <a:bodyPr>
            <a:normAutofit/>
          </a:bodyPr>
          <a:lstStyle/>
          <a:p>
            <a:r>
              <a:rPr lang="de-DE" sz="4400" b="1" dirty="0" err="1" smtClean="0">
                <a:latin typeface="Constantia" pitchFamily="18" charset="0"/>
              </a:rPr>
              <a:t>Wars</a:t>
            </a:r>
            <a:r>
              <a:rPr lang="de-DE" sz="4400" b="1" dirty="0" smtClean="0">
                <a:latin typeface="Constantia" pitchFamily="18" charset="0"/>
              </a:rPr>
              <a:t> </a:t>
            </a:r>
            <a:r>
              <a:rPr lang="de-DE" sz="4400" b="1" dirty="0" err="1" smtClean="0">
                <a:latin typeface="Constantia" pitchFamily="18" charset="0"/>
              </a:rPr>
              <a:t>of</a:t>
            </a:r>
            <a:r>
              <a:rPr lang="de-DE" sz="4400" b="1" dirty="0" smtClean="0">
                <a:latin typeface="Constantia" pitchFamily="18" charset="0"/>
              </a:rPr>
              <a:t> </a:t>
            </a:r>
            <a:r>
              <a:rPr lang="de-DE" sz="4400" b="1" dirty="0" err="1" smtClean="0">
                <a:latin typeface="Constantia" pitchFamily="18" charset="0"/>
              </a:rPr>
              <a:t>Scottish</a:t>
            </a:r>
            <a:r>
              <a:rPr lang="de-DE" sz="4400" b="1" dirty="0" smtClean="0">
                <a:latin typeface="Constantia" pitchFamily="18" charset="0"/>
              </a:rPr>
              <a:t> Independence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428736"/>
            <a:ext cx="2928958" cy="35719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 First War (1296–1328) began with the English invasion of Scotland in 1296, and ended with the signing of the Treaty of Edinburgh-Northampton in 1328.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428736"/>
            <a:ext cx="2928958" cy="3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2857496"/>
            <a:ext cx="2560637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443914" cy="1143000"/>
          </a:xfrm>
        </p:spPr>
        <p:txBody>
          <a:bodyPr>
            <a:normAutofit/>
          </a:bodyPr>
          <a:lstStyle/>
          <a:p>
            <a:r>
              <a:rPr lang="de-DE" sz="4400" b="1" dirty="0" err="1" smtClean="0">
                <a:latin typeface="Constantia" pitchFamily="18" charset="0"/>
              </a:rPr>
              <a:t>Wars</a:t>
            </a:r>
            <a:r>
              <a:rPr lang="de-DE" sz="4400" b="1" dirty="0" smtClean="0">
                <a:latin typeface="Constantia" pitchFamily="18" charset="0"/>
              </a:rPr>
              <a:t> </a:t>
            </a:r>
            <a:r>
              <a:rPr lang="de-DE" sz="4400" b="1" dirty="0" err="1" smtClean="0">
                <a:latin typeface="Constantia" pitchFamily="18" charset="0"/>
              </a:rPr>
              <a:t>of</a:t>
            </a:r>
            <a:r>
              <a:rPr lang="de-DE" sz="4400" b="1" dirty="0" smtClean="0">
                <a:latin typeface="Constantia" pitchFamily="18" charset="0"/>
              </a:rPr>
              <a:t> </a:t>
            </a:r>
            <a:r>
              <a:rPr lang="de-DE" sz="4400" b="1" dirty="0" err="1" smtClean="0">
                <a:latin typeface="Constantia" pitchFamily="18" charset="0"/>
              </a:rPr>
              <a:t>Scottish</a:t>
            </a:r>
            <a:r>
              <a:rPr lang="de-DE" sz="4400" b="1" dirty="0" smtClean="0">
                <a:latin typeface="Constantia" pitchFamily="18" charset="0"/>
              </a:rPr>
              <a:t> Independence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428736"/>
            <a:ext cx="4038600" cy="4434840"/>
          </a:xfrm>
        </p:spPr>
        <p:txBody>
          <a:bodyPr>
            <a:normAutofit/>
          </a:bodyPr>
          <a:lstStyle/>
          <a:p>
            <a:r>
              <a:rPr lang="en-US" dirty="0" smtClean="0"/>
              <a:t>The Second War (1332–1357) began with the English-supported invasion by Edward Balliol and the "Disinherited" in 1332, and ended in 1357 with the signing of the Treaty of Berwick.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25164" y="1920875"/>
            <a:ext cx="3684671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de-DE" sz="4400" b="1" dirty="0" smtClean="0">
                <a:latin typeface="Constantia" pitchFamily="18" charset="0"/>
              </a:rPr>
              <a:t>The </a:t>
            </a:r>
            <a:r>
              <a:rPr lang="de-DE" sz="4400" b="1" dirty="0" err="1" smtClean="0">
                <a:latin typeface="Constantia" pitchFamily="18" charset="0"/>
              </a:rPr>
              <a:t>twentieth</a:t>
            </a:r>
            <a:r>
              <a:rPr lang="de-DE" sz="4400" b="1" dirty="0" smtClean="0">
                <a:latin typeface="Constantia" pitchFamily="18" charset="0"/>
              </a:rPr>
              <a:t> </a:t>
            </a:r>
            <a:r>
              <a:rPr lang="de-DE" b="1" dirty="0" err="1" smtClean="0">
                <a:latin typeface="Constantia" pitchFamily="18" charset="0"/>
              </a:rPr>
              <a:t>century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1921, influenced by Sinn Fein, the Scots National League was formed as a body, primarily based in London, seeking Scottish independence. 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14488"/>
            <a:ext cx="408217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de-DE" sz="4400" b="1" dirty="0" smtClean="0">
                <a:latin typeface="Constantia" pitchFamily="18" charset="0"/>
              </a:rPr>
              <a:t>Scotland </a:t>
            </a:r>
            <a:r>
              <a:rPr lang="de-DE" sz="4400" b="1" dirty="0" err="1" smtClean="0">
                <a:latin typeface="Constantia" pitchFamily="18" charset="0"/>
              </a:rPr>
              <a:t>Act</a:t>
            </a:r>
            <a:r>
              <a:rPr lang="de-DE" sz="4400" b="1" dirty="0" smtClean="0">
                <a:latin typeface="Constantia" pitchFamily="18" charset="0"/>
              </a:rPr>
              <a:t> 1978</a:t>
            </a:r>
            <a:endParaRPr lang="ru-RU" sz="4400" b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500174"/>
            <a:ext cx="4214272" cy="44348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The </a:t>
            </a:r>
            <a:r>
              <a:rPr lang="en-US" b="1" dirty="0" smtClean="0"/>
              <a:t>Scotland Act 1978</a:t>
            </a:r>
            <a:r>
              <a:rPr lang="en-US" dirty="0" smtClean="0"/>
              <a:t> was an Act of the Parliament of the United Kingdom intended to establish a Scottish Assembly </a:t>
            </a:r>
            <a:r>
              <a:rPr lang="ru-RU" dirty="0" smtClean="0"/>
              <a:t> </a:t>
            </a:r>
            <a:r>
              <a:rPr lang="en-US" dirty="0" smtClean="0"/>
              <a:t>as a devolved legislature for Scotland. At a referendum held in the following year, the Act failed to gain the necessary level, and was never put into effect.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286248" y="1920875"/>
          <a:ext cx="4500594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592</TotalTime>
  <Words>380</Words>
  <Application>Microsoft Office PowerPoint</Application>
  <PresentationFormat>Экран (4:3)</PresentationFormat>
  <Paragraphs>73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Scottish independence: myth or reality?</vt:lpstr>
      <vt:lpstr>           Scottish independence: myth or reality? </vt:lpstr>
      <vt:lpstr>Слайд 3</vt:lpstr>
      <vt:lpstr>Scotland</vt:lpstr>
      <vt:lpstr>Motto: "In My Defens God Me Defend" (Scots)  "In my defence God me defend" (Eng)</vt:lpstr>
      <vt:lpstr>Wars of Scottish Independence</vt:lpstr>
      <vt:lpstr>Wars of Scottish Independence</vt:lpstr>
      <vt:lpstr>The twentieth century</vt:lpstr>
      <vt:lpstr>Scotland Act 1978</vt:lpstr>
      <vt:lpstr>Scottish devolution referendum, 1997</vt:lpstr>
      <vt:lpstr>             «Scotland is a wealthy nation. Whether through the talents of our people or the natural resources of our country there is no doubt that Scotland has the potential to be a successful independent nation.»    John Swinney MSP  </vt:lpstr>
      <vt:lpstr>Scottish independence referendum, 2014</vt:lpstr>
      <vt:lpstr>Слайд 13</vt:lpstr>
      <vt:lpstr>Слайд 14</vt:lpstr>
      <vt:lpstr>Scottish independence  For or Against?</vt:lpstr>
      <vt:lpstr>The argument for .............</vt:lpstr>
      <vt:lpstr>Слайд 17</vt:lpstr>
      <vt:lpstr>Слайд 18</vt:lpstr>
      <vt:lpstr>Professor John Curtice stated in January 2012 that polling showed support for independence at between 32% and 38% of the Scottish population.</vt:lpstr>
      <vt:lpstr>The argument against ............. </vt:lpstr>
      <vt:lpstr>      5 Reasons Why Scottish Independence Would Be An Economic Disaster.                                                                         David Nicholson.</vt:lpstr>
      <vt:lpstr>     Should Scotland be an independent country? </vt:lpstr>
      <vt:lpstr>Используемая 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Nataly</dc:creator>
  <cp:lastModifiedBy>asus</cp:lastModifiedBy>
  <cp:revision>69</cp:revision>
  <dcterms:created xsi:type="dcterms:W3CDTF">2014-04-12T09:36:03Z</dcterms:created>
  <dcterms:modified xsi:type="dcterms:W3CDTF">2014-06-09T10:42:13Z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950545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