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1" r:id="rId11"/>
    <p:sldId id="272" r:id="rId12"/>
    <p:sldId id="273" r:id="rId13"/>
    <p:sldId id="274" r:id="rId14"/>
    <p:sldId id="269" r:id="rId15"/>
    <p:sldId id="270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57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7C2E-3901-42F9-B39B-C0512063784B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ABB2-8F08-4CC7-B99B-E4D68C386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D6E5-EE22-4A8B-9D06-5288D776AB08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3167-0823-4F76-85E6-98817E109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889E-7FF9-475D-A1D5-6BB5E87129D8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670C-2CBF-4DF8-828A-53EBC3A98D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AFF4-E0E6-4D6A-A5DD-BF840837C883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DC54-079A-4DD0-BD3D-223E53A397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166C-016D-40FE-986A-69025B96F3A7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37EB-16F8-4986-A348-5D0F6C3B4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1D00-0576-44F4-B13A-3662720896C2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B9BA-08CE-48EA-B54B-9A1F407B05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A6E0-FD5C-4BBA-B8EA-9DFDBA10397F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AEC2-D086-4462-99AD-6857C4814D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4CF1-D5B2-486B-B121-7F3FAFB22CED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0F15-67F6-45E8-8A99-B297B54D28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7A9F-ACFC-46CD-A409-F222B8650AD8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4742-56D6-41AF-B508-B4D89F6C5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1847-85EE-4B6B-8190-CC3B1D390CE5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6A2E-0CD9-4277-B6BB-2136637C63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45B9-9623-4E08-A929-86497933D991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6E7-CB42-49DE-94C7-22EAA0508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333E35C-0C51-44A0-843F-C681D88B6FF5}" type="datetimeFigureOut">
              <a:rPr lang="ru-RU"/>
              <a:pPr>
                <a:defRPr/>
              </a:pPr>
              <a:t>13.05.2012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D2AD89B-AC22-451A-B71D-E2B862F669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1" r:id="rId2"/>
    <p:sldLayoutId id="214748372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B%D1%85%D0%B0%D0%BD%D0%B8%D0%B5" TargetMode="External"/><Relationship Id="rId7" Type="http://schemas.openxmlformats.org/officeDocument/2006/relationships/image" Target="../media/image4.gif"/><Relationship Id="rId2" Type="http://schemas.openxmlformats.org/officeDocument/2006/relationships/hyperlink" Target="http://ru.wikipedia.org/wiki/%D0%96%D0%B8%D0%B2%D0%BE%D1%82%D0%BD%D1%8B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7%D1%83%D0%B2%D1%81%D1%82%D0%B2%D0%B8%D1%82%D0%B5%D0%BB%D1%8C%D0%BD%D0%BE%D1%81%D1%82%D1%8C" TargetMode="External"/><Relationship Id="rId5" Type="http://schemas.openxmlformats.org/officeDocument/2006/relationships/hyperlink" Target="http://ru.wikipedia.org/wiki/%D0%A0%D0%B5%D1%86%D0%B5%D0%BF%D1%82%D0%BE%D1%80" TargetMode="External"/><Relationship Id="rId4" Type="http://schemas.openxmlformats.org/officeDocument/2006/relationships/hyperlink" Target="http://ru.wikipedia.org/wiki/%D0%A2%D0%B5%D1%80%D0%BC%D0%BE%D1%80%D0%B5%D0%B3%D1%83%D0%BB%D1%8F%D1%86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1%80%D0%BC%D0%B0" TargetMode="External"/><Relationship Id="rId2" Type="http://schemas.openxmlformats.org/officeDocument/2006/relationships/hyperlink" Target="http://ru.wikipedia.org/wiki/%D0%AD%D0%BF%D0%B8%D0%B4%D0%B5%D1%80%D0%BC%D0%B8%D1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ru.wikipedia.org/wiki/%D0%91%D0%B0%D0%B7%D0%B0%D0%BB%D1%8C%D0%BD%D0%B0%D1%8F_%D0%BC%D0%B5%D0%BC%D0%B1%D1%80%D0%B0%D0%BD%D0%B0" TargetMode="External"/><Relationship Id="rId4" Type="http://schemas.openxmlformats.org/officeDocument/2006/relationships/hyperlink" Target="http://ru.wikipedia.org/wiki/%D0%93%D0%B8%D0%BF%D0%BE%D0%B4%D0%B5%D1%80%D0%BC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0%B1%D0%B5%D1%86_(%D0%BC%D0%B5%D0%B4%D0%B8%D1%86%D0%B8%D0%BD%D0%B0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298" y="428604"/>
            <a:ext cx="407196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Кожа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 descr="C:\Documents and Settings\Общий\Рабочий стол\кожа\koj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4027368" cy="405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3714744" y="0"/>
            <a:ext cx="2286016" cy="5000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Prezentacii.com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Общий\Рабочий стол\кожа\kozh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50"/>
            <a:ext cx="895826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Общий\Рабочий стол\кожа\_49___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0"/>
            <a:ext cx="5643563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Общий\Рабочий стол\кожа\shem-stro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13" y="142875"/>
            <a:ext cx="482758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Общий\Рабочий стол\кожа\koj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Общий\Рабочий стол\кожа\skin_stru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65263"/>
            <a:ext cx="7643812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Общий\Рабочий стол\кожа\d181d182d180d183d0bad182d183d180d0b0-d0bad0bed0b6d0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85813"/>
            <a:ext cx="8836025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Общий\Рабочий стол\кожа\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0006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Общий\Рабочий стол\кожа\koj5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"/>
          </a:blip>
          <a:srcRect/>
          <a:stretch>
            <a:fillRect/>
          </a:stretch>
        </p:blipFill>
        <p:spPr bwMode="auto">
          <a:xfrm>
            <a:off x="539750" y="404813"/>
            <a:ext cx="7237413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Общий\Рабочий стол\кожа\Строение_кожи_облегченная_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75"/>
            <a:ext cx="89296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Общий\Рабочий стол\кожа\image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0"/>
            <a:ext cx="7643812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723873" y="4494220"/>
            <a:ext cx="764384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/>
              <a:t>Ко́жа</a:t>
            </a:r>
            <a:r>
              <a:rPr lang="ru-RU" sz="2000" dirty="0"/>
              <a:t> — </a:t>
            </a:r>
            <a:r>
              <a:rPr lang="ru-RU" sz="2000" dirty="0">
                <a:solidFill>
                  <a:schemeClr val="tx1"/>
                </a:solidFill>
              </a:rPr>
              <a:t>наружный покров организма </a:t>
            </a:r>
            <a:r>
              <a:rPr lang="ru-RU" sz="2000" dirty="0">
                <a:solidFill>
                  <a:schemeClr val="tx1"/>
                </a:solidFill>
                <a:hlinkClick r:id="rId2" tooltip="Животные"/>
              </a:rPr>
              <a:t>животного</a:t>
            </a:r>
            <a:r>
              <a:rPr lang="ru-RU" sz="2000" dirty="0">
                <a:solidFill>
                  <a:schemeClr val="tx1"/>
                </a:solidFill>
              </a:rPr>
              <a:t>, защищающий тело от широкого спектра внешних воздействий, участвующий в </a:t>
            </a:r>
            <a:r>
              <a:rPr lang="ru-RU" sz="2000" dirty="0">
                <a:solidFill>
                  <a:schemeClr val="tx1"/>
                </a:solidFill>
                <a:hlinkClick r:id="rId3" tooltip="Дыхание"/>
              </a:rPr>
              <a:t>дыхании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  <a:hlinkClick r:id="rId4" tooltip="Терморегуляция"/>
              </a:rPr>
              <a:t>терморегуляции</a:t>
            </a:r>
            <a:r>
              <a:rPr lang="ru-RU" sz="2000" dirty="0">
                <a:solidFill>
                  <a:schemeClr val="tx1"/>
                </a:solidFill>
              </a:rPr>
              <a:t>, обменных и многих других процессах. Кроме того, кожа представляет массивное </a:t>
            </a:r>
            <a:r>
              <a:rPr lang="ru-RU" sz="2000" dirty="0">
                <a:solidFill>
                  <a:schemeClr val="tx1"/>
                </a:solidFill>
                <a:hlinkClick r:id="rId5" tooltip="Рецептор"/>
              </a:rPr>
              <a:t>рецепторное поле</a:t>
            </a:r>
            <a:r>
              <a:rPr lang="ru-RU" sz="2000" dirty="0">
                <a:solidFill>
                  <a:schemeClr val="tx1"/>
                </a:solidFill>
              </a:rPr>
              <a:t> различных видов поверхностной </a:t>
            </a:r>
            <a:r>
              <a:rPr lang="ru-RU" sz="2000" dirty="0">
                <a:solidFill>
                  <a:schemeClr val="tx1"/>
                </a:solidFill>
                <a:hlinkClick r:id="rId6" tooltip="Чувствительность"/>
              </a:rPr>
              <a:t>чувствительности</a:t>
            </a:r>
            <a:r>
              <a:rPr lang="ru-RU" sz="2000" dirty="0">
                <a:solidFill>
                  <a:schemeClr val="tx1"/>
                </a:solidFill>
              </a:rPr>
              <a:t> (боли, давления, температуры и т. д.).</a:t>
            </a:r>
          </a:p>
        </p:txBody>
      </p:sp>
      <p:pic>
        <p:nvPicPr>
          <p:cNvPr id="3" name="Picture 4" descr="C:\Documents and Settings\Общий\Рабочий стол\HautFingerspitzeOC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38113"/>
            <a:ext cx="3490913" cy="364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929063" y="500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Tw Cen MT" pitchFamily="34" charset="0"/>
              </a:rPr>
              <a:t>Оптическая томограмма кончика пальцев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0" y="3786188"/>
            <a:ext cx="9144000" cy="2862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Кожа состоит из </a:t>
            </a:r>
            <a:r>
              <a:rPr lang="ru-RU" b="1" dirty="0">
                <a:solidFill>
                  <a:srgbClr val="002060"/>
                </a:solidFill>
                <a:hlinkClick r:id="rId2" tooltip="Эпидермис"/>
              </a:rPr>
              <a:t>эпидермиса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  <a:hlinkClick r:id="rId3" tooltip="Дерма"/>
              </a:rPr>
              <a:t>дермы</a:t>
            </a:r>
            <a:r>
              <a:rPr lang="ru-RU" b="1" dirty="0">
                <a:solidFill>
                  <a:srgbClr val="002060"/>
                </a:solidFill>
              </a:rPr>
              <a:t> и                                                                                    подкожно-жировой клетчатки (</a:t>
            </a:r>
            <a:r>
              <a:rPr lang="ru-RU" b="1" dirty="0">
                <a:solidFill>
                  <a:srgbClr val="002060"/>
                </a:solidFill>
                <a:hlinkClick r:id="rId4" tooltip="Гиподерма"/>
              </a:rPr>
              <a:t>гиподермы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Эпидермис</a:t>
            </a:r>
            <a:r>
              <a:rPr lang="ru-RU" dirty="0"/>
              <a:t> включает в себя пять слоев </a:t>
            </a:r>
            <a:r>
              <a:rPr lang="ru-RU" dirty="0" err="1"/>
              <a:t>эпидермальных</a:t>
            </a:r>
            <a:r>
              <a:rPr lang="ru-RU" dirty="0"/>
              <a:t> клеток. Самый нижний слой — </a:t>
            </a:r>
            <a:r>
              <a:rPr lang="ru-RU" i="1" dirty="0"/>
              <a:t>базальный</a:t>
            </a:r>
            <a:r>
              <a:rPr lang="ru-RU" dirty="0"/>
              <a:t> — располагается на </a:t>
            </a:r>
            <a:r>
              <a:rPr lang="ru-RU" dirty="0">
                <a:hlinkClick r:id="rId5" tooltip="Базальная мембрана"/>
              </a:rPr>
              <a:t>базальной мембране</a:t>
            </a:r>
            <a:r>
              <a:rPr lang="ru-RU" dirty="0"/>
              <a:t> и представляет собой 1 ряд призматического эпителия. Сразу над ним лежит </a:t>
            </a:r>
            <a:r>
              <a:rPr lang="ru-RU" i="1" dirty="0"/>
              <a:t>шиповатый</a:t>
            </a:r>
            <a:r>
              <a:rPr lang="ru-RU" dirty="0"/>
              <a:t> слой (3-8 рядов клеток с цитоплазматическими выростами), затем следует </a:t>
            </a:r>
            <a:r>
              <a:rPr lang="ru-RU" i="1" dirty="0"/>
              <a:t>зернистый</a:t>
            </a:r>
            <a:r>
              <a:rPr lang="ru-RU" dirty="0"/>
              <a:t> слой (1-5 рядов уплощенных клеток), </a:t>
            </a:r>
            <a:r>
              <a:rPr lang="ru-RU" i="1" dirty="0"/>
              <a:t>блестящий</a:t>
            </a:r>
            <a:r>
              <a:rPr lang="ru-RU" dirty="0"/>
              <a:t> (2-4 ряда безъядерных клеток, различим на ладонях и стопах) и </a:t>
            </a:r>
            <a:r>
              <a:rPr lang="ru-RU" i="1" dirty="0"/>
              <a:t>роговой</a:t>
            </a:r>
            <a:r>
              <a:rPr lang="ru-RU" dirty="0"/>
              <a:t> слой, состоящий из многослойного </a:t>
            </a:r>
            <a:r>
              <a:rPr lang="ru-RU" dirty="0" err="1"/>
              <a:t>ороговевающего</a:t>
            </a:r>
            <a:r>
              <a:rPr lang="ru-RU" dirty="0"/>
              <a:t> эпителия. Эпидермис также содержит </a:t>
            </a:r>
            <a:r>
              <a:rPr lang="ru-RU" i="1" dirty="0"/>
              <a:t>меланин</a:t>
            </a:r>
            <a:r>
              <a:rPr lang="ru-RU" dirty="0"/>
              <a:t>, который окрашивает кожу и вызывает эффект загара.</a:t>
            </a:r>
          </a:p>
        </p:txBody>
      </p:sp>
      <p:pic>
        <p:nvPicPr>
          <p:cNvPr id="6147" name="Picture 2" descr="C:\Documents and Settings\Общий\Рабочий стол\кожа\koj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214313"/>
            <a:ext cx="4714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500063" y="4468813"/>
            <a:ext cx="8358187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Дерма </a:t>
            </a:r>
            <a:r>
              <a:rPr lang="ru-RU" dirty="0"/>
              <a:t>, или собственно кожа, представляет собой соединительную ткань и состоит из 2-х слоев — </a:t>
            </a:r>
            <a:r>
              <a:rPr lang="ru-RU" i="1" dirty="0"/>
              <a:t>сосочкового</a:t>
            </a:r>
            <a:r>
              <a:rPr lang="ru-RU" dirty="0"/>
              <a:t> слоя, на котором располагаются многочисленные выросты, содержащие в себе петли капилляров и нервные окончания, и </a:t>
            </a:r>
            <a:r>
              <a:rPr lang="ru-RU" i="1" dirty="0"/>
              <a:t>сетчатого</a:t>
            </a:r>
            <a:r>
              <a:rPr lang="ru-RU" dirty="0"/>
              <a:t> слоя, содержащего кровеносные и лимфатические сосуды, нервные окончания, фолликулы волос, железы, а также эластические, </a:t>
            </a:r>
            <a:r>
              <a:rPr lang="ru-RU" dirty="0" err="1"/>
              <a:t>коллагеновые</a:t>
            </a:r>
            <a:r>
              <a:rPr lang="ru-RU" dirty="0"/>
              <a:t> и гладкомышечные волокна, придающие коже прочность и эластичность.</a:t>
            </a:r>
          </a:p>
        </p:txBody>
      </p:sp>
      <p:pic>
        <p:nvPicPr>
          <p:cNvPr id="7171" name="Picture 2" descr="C:\Documents and Settings\Общий\Рабочий стол\кожа\Строение_кожи_облегченная_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214313"/>
            <a:ext cx="6667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429125" y="1214438"/>
            <a:ext cx="4572000" cy="4800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Подкожно-жировая клетчатка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состоит из пучков </a:t>
            </a:r>
            <a:r>
              <a:rPr lang="ru-RU" i="1" dirty="0"/>
              <a:t>соединительной ткани</a:t>
            </a:r>
            <a:r>
              <a:rPr lang="ru-RU" dirty="0"/>
              <a:t> и </a:t>
            </a:r>
            <a:r>
              <a:rPr lang="ru-RU" i="1" dirty="0"/>
              <a:t>жировых скоплений</a:t>
            </a:r>
            <a:r>
              <a:rPr lang="ru-RU" dirty="0"/>
              <a:t>, пронизанных кровеносными сосудами и нервными волокнами. Физиологическая функция жировой ткани заключается в накоплении и хранении питательных веществ. Кроме того, она служит для терморегуляции и дополнительной защиты половых органов.</a:t>
            </a:r>
          </a:p>
          <a:p>
            <a:pPr algn="ctr">
              <a:defRPr/>
            </a:pPr>
            <a:r>
              <a:rPr lang="ru-RU" dirty="0"/>
              <a:t>Помимо самой кожи в организме имеются её анатомические производные — образования, которые получают развитие из кожи и её зачатков. Различные выделения желёз, расположенных в коже, также являются частью наружного покрова организма.</a:t>
            </a:r>
          </a:p>
        </p:txBody>
      </p:sp>
      <p:pic>
        <p:nvPicPr>
          <p:cNvPr id="8195" name="Picture 2" descr="C:\Documents and Settings\Общий\Рабочий стол\кожа\koj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85788"/>
            <a:ext cx="414337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357166"/>
            <a:ext cx="9143999" cy="6186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Функции кожи.</a:t>
            </a:r>
          </a:p>
          <a:p>
            <a:pPr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Защитная 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  защищает организм от действия механических и химических факторов, ультрафиолетового излучения, проникновения микробов, потери и попадания воды извне</a:t>
            </a:r>
          </a:p>
          <a:p>
            <a:pPr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Терморегуляторная :</a:t>
            </a:r>
            <a:r>
              <a:rPr lang="ru-RU" dirty="0"/>
              <a:t>    за счет излучения тепла и испарения пота</a:t>
            </a:r>
          </a:p>
          <a:p>
            <a:pPr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участие в водно-солевом обмене</a:t>
            </a:r>
            <a:r>
              <a:rPr lang="ru-RU" b="1" dirty="0">
                <a:solidFill>
                  <a:srgbClr val="C00000"/>
                </a:solidFill>
              </a:rPr>
              <a:t> :   </a:t>
            </a:r>
            <a:r>
              <a:rPr lang="ru-RU" dirty="0"/>
              <a:t>связано с потоотделением</a:t>
            </a:r>
          </a:p>
          <a:p>
            <a:pPr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экскреторная</a:t>
            </a:r>
            <a:r>
              <a:rPr lang="ru-RU" b="1" dirty="0">
                <a:solidFill>
                  <a:srgbClr val="C00000"/>
                </a:solidFill>
              </a:rPr>
              <a:t> :   </a:t>
            </a:r>
            <a:r>
              <a:rPr lang="ru-RU" dirty="0"/>
              <a:t>выведение с потом продуктов обмена, солей и лекарств</a:t>
            </a:r>
          </a:p>
          <a:p>
            <a:pPr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депонирование крови</a:t>
            </a:r>
            <a:r>
              <a:rPr lang="ru-RU" b="1" dirty="0">
                <a:solidFill>
                  <a:srgbClr val="C00000"/>
                </a:solidFill>
              </a:rPr>
              <a:t> :   </a:t>
            </a:r>
            <a:r>
              <a:rPr lang="ru-RU" dirty="0"/>
              <a:t>в сосудах кожи может находиться до 1 литра крови</a:t>
            </a:r>
          </a:p>
          <a:p>
            <a:pPr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эндокринная и метаболическая</a:t>
            </a:r>
            <a:r>
              <a:rPr lang="ru-RU" b="1" dirty="0">
                <a:solidFill>
                  <a:srgbClr val="C00000"/>
                </a:solidFill>
              </a:rPr>
              <a:t> :   </a:t>
            </a:r>
            <a:r>
              <a:rPr lang="ru-RU" dirty="0"/>
              <a:t>синтез и накопление витамина D, а также гормонов</a:t>
            </a:r>
          </a:p>
          <a:p>
            <a:pPr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Рецепторная :</a:t>
            </a:r>
            <a:r>
              <a:rPr lang="ru-RU" b="1" dirty="0">
                <a:solidFill>
                  <a:srgbClr val="C00000"/>
                </a:solidFill>
              </a:rPr>
              <a:t>    </a:t>
            </a:r>
            <a:r>
              <a:rPr lang="ru-RU" dirty="0"/>
              <a:t>благодаря наличию многочисленных нервных окончаний</a:t>
            </a:r>
          </a:p>
          <a:p>
            <a:pPr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иммунная</a:t>
            </a:r>
            <a:r>
              <a:rPr lang="ru-RU" b="1" dirty="0">
                <a:solidFill>
                  <a:srgbClr val="C00000"/>
                </a:solidFill>
              </a:rPr>
              <a:t> :  </a:t>
            </a:r>
            <a:r>
              <a:rPr lang="ru-RU" dirty="0"/>
              <a:t>захват, процессинг и транспорт антигенов с последующим развитием иммунной реакции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71438" y="4929188"/>
            <a:ext cx="9001125" cy="17541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Различают:</a:t>
            </a:r>
          </a:p>
          <a:p>
            <a:pPr algn="ctr">
              <a:defRPr/>
            </a:pPr>
            <a:r>
              <a:rPr lang="ru-RU" i="1" dirty="0"/>
              <a:t>толстую кожу</a:t>
            </a:r>
            <a:r>
              <a:rPr lang="ru-RU" dirty="0"/>
              <a:t> (на ладонях и подошвах) — образована толстым (400—600 мкм) эпидермисом, нет волос и сальных желёз;</a:t>
            </a:r>
          </a:p>
          <a:p>
            <a:pPr algn="ctr">
              <a:defRPr/>
            </a:pPr>
            <a:endParaRPr lang="ru-RU" i="1" dirty="0"/>
          </a:p>
          <a:p>
            <a:pPr algn="ctr">
              <a:defRPr/>
            </a:pPr>
            <a:r>
              <a:rPr lang="ru-RU" i="1" dirty="0"/>
              <a:t>тонкую кожу</a:t>
            </a:r>
            <a:r>
              <a:rPr lang="ru-RU" dirty="0"/>
              <a:t> (на остальных частях тела) — состоит из тонкого (70-140 мкм) эпидермиса; есть волосы и кожные железы.</a:t>
            </a:r>
          </a:p>
        </p:txBody>
      </p:sp>
      <p:pic>
        <p:nvPicPr>
          <p:cNvPr id="10243" name="Picture 2" descr="C:\Documents and Settings\Общий\Рабочий стол\кожа\image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85750"/>
            <a:ext cx="507206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Общий\Рабочий стол\кожа\767px-Scar_(xndr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3"/>
            <a:ext cx="6265863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643702" y="1071563"/>
            <a:ext cx="235743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hlinkClick r:id="rId3" tooltip="Рубец (медицина)"/>
              </a:rPr>
              <a:t>Рубцы</a:t>
            </a:r>
            <a:r>
              <a:rPr lang="ru-RU" dirty="0"/>
              <a:t> на коже человека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71406" y="5500702"/>
            <a:ext cx="892971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Кожа человека</a:t>
            </a:r>
          </a:p>
          <a:p>
            <a:pPr algn="ctr">
              <a:defRPr/>
            </a:pPr>
            <a:r>
              <a:rPr lang="ru-RU" sz="2000" dirty="0"/>
              <a:t>Площадь кожи у взрослого человека достигает 1,5 — 2,3 м², а масса кожного покрова — 15 % всей массы человека.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000364" y="6000768"/>
            <a:ext cx="3197225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Поверхность кожи человека</a:t>
            </a:r>
          </a:p>
        </p:txBody>
      </p:sp>
      <p:pic>
        <p:nvPicPr>
          <p:cNvPr id="12291" name="Picture 7" descr="C:\Documents and Settings\Общий\Рабочий стол\кожа\Human_skin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792956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_RU_blue_Universal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10271171</Template>
  <TotalTime>170</TotalTime>
  <Words>222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MS_RU_blue_Universal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Кожа </dc:title>
  <dc:creator>Общий</dc:creator>
  <cp:lastModifiedBy>Admin</cp:lastModifiedBy>
  <cp:revision>21</cp:revision>
  <dcterms:created xsi:type="dcterms:W3CDTF">2011-02-15T10:20:58Z</dcterms:created>
  <dcterms:modified xsi:type="dcterms:W3CDTF">2012-05-13T15:19:30Z</dcterms:modified>
</cp:coreProperties>
</file>