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8"/>
  </p:notesMasterIdLst>
  <p:sldIdLst>
    <p:sldId id="300" r:id="rId2"/>
    <p:sldId id="301" r:id="rId3"/>
    <p:sldId id="257" r:id="rId4"/>
    <p:sldId id="258" r:id="rId5"/>
    <p:sldId id="259" r:id="rId6"/>
    <p:sldId id="260" r:id="rId7"/>
    <p:sldId id="281" r:id="rId8"/>
    <p:sldId id="279" r:id="rId9"/>
    <p:sldId id="280" r:id="rId10"/>
    <p:sldId id="282" r:id="rId11"/>
    <p:sldId id="283" r:id="rId12"/>
    <p:sldId id="284" r:id="rId13"/>
    <p:sldId id="285" r:id="rId14"/>
    <p:sldId id="261" r:id="rId15"/>
    <p:sldId id="262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3" r:id="rId24"/>
    <p:sldId id="264" r:id="rId25"/>
    <p:sldId id="265" r:id="rId26"/>
    <p:sldId id="293" r:id="rId27"/>
    <p:sldId id="294" r:id="rId28"/>
    <p:sldId id="295" r:id="rId29"/>
    <p:sldId id="266" r:id="rId30"/>
    <p:sldId id="267" r:id="rId31"/>
    <p:sldId id="296" r:id="rId32"/>
    <p:sldId id="297" r:id="rId33"/>
    <p:sldId id="298" r:id="rId34"/>
    <p:sldId id="299" r:id="rId35"/>
    <p:sldId id="268" r:id="rId36"/>
    <p:sldId id="30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EB"/>
    <a:srgbClr val="E6ECFE"/>
    <a:srgbClr val="00FF99"/>
    <a:srgbClr val="FFFF00"/>
    <a:srgbClr val="A5002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BEF3-1D7E-4443-BEDD-DC675FEEC349}" type="datetimeFigureOut">
              <a:rPr lang="ru-RU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86D8-73F5-412E-BCCE-D9E88DCDB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5127AAE-4A58-499A-A0B2-D43E5E77C672}" type="datetimeFigureOut">
              <a:rPr lang="ru-RU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740768F-5B9D-466E-9A6E-02D14E356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4149725"/>
            <a:ext cx="6994525" cy="1946275"/>
          </a:xfrm>
          <a:noFill/>
        </p:spPr>
        <p:txBody>
          <a:bodyPr/>
          <a:lstStyle/>
          <a:p>
            <a:r>
              <a:rPr lang="ru-RU" i="1" smtClean="0">
                <a:solidFill>
                  <a:srgbClr val="FFFF00"/>
                </a:solidFill>
                <a:effectLst/>
              </a:rPr>
              <a:t>Сычева Ольга Михайловна, учитель английского языка </a:t>
            </a:r>
          </a:p>
          <a:p>
            <a:r>
              <a:rPr lang="ru-RU" i="1" smtClean="0">
                <a:solidFill>
                  <a:srgbClr val="FFFF00"/>
                </a:solidFill>
                <a:effectLst/>
              </a:rPr>
              <a:t>ГОУ СОШ №1168 г.Москвы</a:t>
            </a:r>
          </a:p>
        </p:txBody>
      </p:sp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48958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SEASONS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Clouds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November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Kit_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L_ _ _ _ _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1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Clouds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November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L_ _ _ _ _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79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Clouds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November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L_ _ _ _ _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7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Clouds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November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 E A V E S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5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Winter</a:t>
            </a:r>
            <a:endParaRPr lang="ru-RU" sz="4400" ker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800" b="1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800" b="1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3" name="Picture 15" descr="11949852191811430452feston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400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7" descr="11949852191811430452feston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0"/>
            <a:ext cx="35639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1194984634356785167pattinatrice_architetto__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1844675"/>
            <a:ext cx="44640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1" descr="snowman-m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2133600"/>
            <a:ext cx="23764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 a m w o n 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 b w o n 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 k a l f w o n 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e t a k s e c 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Y r a u n a j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R e b m e c e 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 e r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m a 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 b w o n 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 k a l f w o n 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e t a k s e c 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Y r a u n a j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R e b m e c e 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 e r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4819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m a 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b a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 k a l f w o n 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e t a k s e c 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Y r a u n a j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R e b m e c e 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 e r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6867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m a 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b a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f l a k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e t a k s e c 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Y r a u n a j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R e b m e c e 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 e r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15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m a 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b a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f l a k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 c e s k a t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Y r a u n a j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R e b m e c e 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 e r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63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258741208_ss_four_seasons_landscapes_vect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0"/>
            <a:ext cx="712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68313" y="62071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</a:t>
            </a:r>
            <a:endParaRPr lang="ru-RU" sz="3600" b="1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68313" y="1268413"/>
            <a:ext cx="50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  <a:endParaRPr lang="ru-RU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68313" y="2060575"/>
            <a:ext cx="50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</a:t>
            </a:r>
            <a:endParaRPr lang="ru-R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8313" y="2781300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</a:t>
            </a:r>
            <a:endParaRPr lang="ru-RU" sz="3600" b="1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68313" y="35734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</a:t>
            </a:r>
            <a:endParaRPr lang="ru-RU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68313" y="4941888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</a:t>
            </a:r>
            <a:endParaRPr lang="ru-RU" sz="3600" b="1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68313" y="42211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m a 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b a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f l a k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 c e s k a t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J a n u a r y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R e b m e c e 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 e r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3011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m a 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b a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f l a k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 c e s k a t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J a n u a r y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 e c e m b e 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 e r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59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404813"/>
            <a:ext cx="657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the letters in the correct order</a:t>
            </a:r>
            <a:r>
              <a:rPr lang="en-US" sz="2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2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m a 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b a l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 n o w f l a k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 c e s k a t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J a n u a r y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 e c e m b e 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W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 t e 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7" name="Picture 9" descr="decorated-christmas-tree-with-snow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00213"/>
            <a:ext cx="2520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0" descr="1195445441446720031FEN_Santa_in_his_sleig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15888"/>
            <a:ext cx="2419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Spring</a:t>
            </a:r>
            <a:endParaRPr lang="ru-RU" sz="4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14" descr="12387015492062054497tom_simple_spring_new_leav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989138"/>
            <a:ext cx="2952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11954286391444052140Machovka_spring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1916113"/>
            <a:ext cx="3744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1949853801640399181bird_of_peace_mauro_oliv_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15888"/>
            <a:ext cx="2524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12401722261433665050kattekrab_Daffodi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188913"/>
            <a:ext cx="1889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194989210401174033sun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908050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11954277812120250801GMcGlinn_cloud_Rainbo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3789363"/>
            <a:ext cx="32464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11949847152118158226tulips_ganso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284538"/>
            <a:ext cx="1944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11949854991179396433bunny_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692150"/>
            <a:ext cx="21431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cartoon-chick-hi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575" y="4221163"/>
            <a:ext cx="2159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22"/>
          <p:cNvSpPr>
            <a:spLocks noChangeArrowheads="1"/>
          </p:cNvSpPr>
          <p:nvPr/>
        </p:nvSpPr>
        <p:spPr bwMode="auto">
          <a:xfrm>
            <a:off x="2484438" y="2974975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Guess the spring words</a:t>
            </a:r>
          </a:p>
        </p:txBody>
      </p:sp>
      <p:sp>
        <p:nvSpPr>
          <p:cNvPr id="51207" name="Rectangle 24"/>
          <p:cNvSpPr>
            <a:spLocks noChangeArrowheads="1"/>
          </p:cNvSpPr>
          <p:nvPr/>
        </p:nvSpPr>
        <p:spPr bwMode="auto">
          <a:xfrm>
            <a:off x="971550" y="198438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FFFF66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51208" name="Rectangle 25"/>
          <p:cNvSpPr>
            <a:spLocks noChangeArrowheads="1"/>
          </p:cNvSpPr>
          <p:nvPr/>
        </p:nvSpPr>
        <p:spPr bwMode="auto">
          <a:xfrm>
            <a:off x="3779838" y="3478213"/>
            <a:ext cx="600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rgbClr val="24E22D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51209" name="Rectangle 26"/>
          <p:cNvSpPr>
            <a:spLocks noChangeArrowheads="1"/>
          </p:cNvSpPr>
          <p:nvPr/>
        </p:nvSpPr>
        <p:spPr bwMode="auto">
          <a:xfrm>
            <a:off x="6588125" y="115888"/>
            <a:ext cx="51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latin typeface="Tahoma" pitchFamily="34" charset="0"/>
              </a:rPr>
              <a:t>R</a:t>
            </a:r>
          </a:p>
        </p:txBody>
      </p:sp>
      <p:sp>
        <p:nvSpPr>
          <p:cNvPr id="51210" name="Rectangle 27"/>
          <p:cNvSpPr>
            <a:spLocks noChangeArrowheads="1"/>
          </p:cNvSpPr>
          <p:nvPr/>
        </p:nvSpPr>
        <p:spPr bwMode="auto">
          <a:xfrm>
            <a:off x="7092950" y="5753100"/>
            <a:ext cx="80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ahoma" pitchFamily="34" charset="0"/>
              </a:rPr>
              <a:t>R</a:t>
            </a:r>
          </a:p>
        </p:txBody>
      </p:sp>
      <p:sp>
        <p:nvSpPr>
          <p:cNvPr id="51211" name="Rectangle 28"/>
          <p:cNvSpPr>
            <a:spLocks noChangeArrowheads="1"/>
          </p:cNvSpPr>
          <p:nvPr/>
        </p:nvSpPr>
        <p:spPr bwMode="auto">
          <a:xfrm>
            <a:off x="3851275" y="188913"/>
            <a:ext cx="36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51212" name="Rectangle 29"/>
          <p:cNvSpPr>
            <a:spLocks noChangeArrowheads="1"/>
          </p:cNvSpPr>
          <p:nvPr/>
        </p:nvSpPr>
        <p:spPr bwMode="auto">
          <a:xfrm>
            <a:off x="323850" y="4229100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latin typeface="Tahoma" pitchFamily="34" charset="0"/>
              </a:rPr>
              <a:t>F</a:t>
            </a:r>
          </a:p>
        </p:txBody>
      </p:sp>
      <p:pic>
        <p:nvPicPr>
          <p:cNvPr id="15" name="Picture 30" descr="1228428520667582858sivvus_weather_symbols_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313" y="928688"/>
            <a:ext cx="23050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questions for the answers.</a:t>
            </a:r>
            <a:endParaRPr lang="ru-RU" sz="28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1) Yes, it’s windy today.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2) It’s cloudy and rainy.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3) Spring.</a:t>
            </a:r>
            <a:endParaRPr lang="ru-RU" sz="2800" b="1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3251" name="Picture 13" descr="1194986555891559240bouquet_of_flowers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700213"/>
            <a:ext cx="36734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12379169291897816094orru_hirund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913"/>
            <a:ext cx="21955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questions for the answers.</a:t>
            </a:r>
            <a:endParaRPr lang="ru-RU" sz="28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1) Is it windy today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2) It’s cloudy and rainy.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3) Spring.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5299" name="Picture 13" descr="1194986555891559240bouquet_of_flowers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700213"/>
            <a:ext cx="36734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4" descr="12379169291897816094orru_hirund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913"/>
            <a:ext cx="21955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questions for the answers.</a:t>
            </a:r>
            <a:endParaRPr lang="ru-RU" sz="28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1) Is it windy today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2) What’s the weather like today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3) Spring.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7347" name="Picture 13" descr="1194986555891559240bouquet_of_flowers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700213"/>
            <a:ext cx="36734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14" descr="12379169291897816094orru_hirund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913"/>
            <a:ext cx="21955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Write questions for the answers.</a:t>
            </a:r>
            <a:endParaRPr lang="ru-RU" sz="28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1) Is it windy today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2) What’s the weather like today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3) What season is it?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9395" name="Picture 13" descr="1194986555891559240bouquet_of_flowers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700213"/>
            <a:ext cx="36734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4" descr="12379169291897816094orru_hirund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913"/>
            <a:ext cx="21955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Summer</a:t>
            </a:r>
            <a:endParaRPr lang="ru-RU" sz="4400" ker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42" name="Picture 15" descr="11949846371055890278sub_subacqueo_architetto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420938"/>
            <a:ext cx="36004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13" descr="1240172473914282518StudioFibonacci_Cartoon_spri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484313"/>
            <a:ext cx="417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1195441338857301276Machovka_Happy_fis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889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115888"/>
            <a:ext cx="8229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Autumn</a:t>
            </a:r>
            <a:r>
              <a:rPr lang="en-US" sz="44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Winter </a:t>
            </a:r>
            <a:r>
              <a:rPr lang="en-US" sz="4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Spring</a:t>
            </a:r>
            <a:r>
              <a:rPr lang="en-US" sz="44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Summer</a:t>
            </a:r>
            <a:endParaRPr lang="ru-RU" sz="4400" ker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2" descr="christmas-gift-card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3860800"/>
            <a:ext cx="28051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12387015492062054497tom_simple_spring_new_leav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32953">
            <a:off x="5292725" y="1268413"/>
            <a:ext cx="311308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1237098635915429223StudioFibonacci_Cartoon_Hillside_with_Butterfly_and_Flower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3933825"/>
            <a:ext cx="30241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maple-tree-m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981075"/>
            <a:ext cx="2173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12154413492052743229lemmling_Cartoon_acor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0892">
            <a:off x="2700338" y="3429000"/>
            <a:ext cx="349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12154413492052743229lemmling_Cartoon_acorn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2138" y="3500438"/>
            <a:ext cx="4333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0" descr="12154413492052743229lemmling_Cartoon_acorn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536421">
            <a:off x="2987675" y="3213100"/>
            <a:ext cx="327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1194985422676876798ladybug_0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0425" y="1268413"/>
            <a:ext cx="5762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Word groups</a:t>
            </a:r>
            <a:b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Find the odd one out.</a:t>
            </a:r>
            <a:endParaRPr lang="ru-RU" sz="44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 autumn, spring, summer, weather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 rainy, noisy, snowy, windy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 beach, surfboard, snowflake, seaside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4 golden, brown, yellow, leaf</a:t>
            </a:r>
            <a:endParaRPr lang="ru-RU" sz="2800" b="1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3491" name="Picture 11" descr="1195438926464315668bee_aurore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844675"/>
            <a:ext cx="3527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197090939755164268carlitos_M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Word groups</a:t>
            </a:r>
            <a:b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Find the odd one out.</a:t>
            </a:r>
            <a:endParaRPr lang="ru-RU" sz="44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 autumn, spring, summer,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weather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 rainy, noisy, snowy, windy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 beach, surfboard, snowflake, seaside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4 golden, brown, yellow, leaf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5539" name="Picture 11" descr="1195438926464315668bee_aurore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844675"/>
            <a:ext cx="3527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12" descr="1197090939755164268carlitos_M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Word groups</a:t>
            </a:r>
            <a:b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Find the odd one out.</a:t>
            </a:r>
            <a:endParaRPr lang="ru-RU" sz="44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 autumn, spring, summer,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weather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 rainy,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noisy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snowy, windy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 beach, surfboard, snowflake, seaside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4 golden, brown, yellow, leaf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7587" name="Picture 11" descr="1195438926464315668bee_aurore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844675"/>
            <a:ext cx="3527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12" descr="1197090939755164268carlitos_M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Word groups</a:t>
            </a:r>
            <a:b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Find the odd one out.</a:t>
            </a:r>
            <a:endParaRPr lang="ru-RU" sz="44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 autumn, spring, summer,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weather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 rainy,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noisy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snowy, windy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 beach, surfboard,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snowflake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seaside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4 golden, brown, yellow, leaf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9635" name="Picture 11" descr="1195438926464315668bee_aurore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844675"/>
            <a:ext cx="3527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12" descr="1197090939755164268carlitos_M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Word groups</a:t>
            </a:r>
            <a:b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Find the odd one out.</a:t>
            </a:r>
            <a:endParaRPr lang="ru-RU" sz="4400" ker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 autumn, spring, summer,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weather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 rainy,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noisy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snowy, windy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 beach, surfboard,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snowflake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seaside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4 golden, brown, yellow, </a:t>
            </a:r>
            <a:r>
              <a:rPr lang="en-US" sz="2800" b="1" strike="sngStrik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leaf</a:t>
            </a:r>
            <a:endParaRPr lang="ru-RU" sz="2800" b="1" strike="sngStrike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683" name="Picture 11" descr="1195438926464315668bee_aurore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844675"/>
            <a:ext cx="3527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2" descr="1197090939755164268carlitos_M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5" descr="at-the-beach-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133600"/>
            <a:ext cx="38163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" descr="11949846031382769588beach_trip_gans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205038"/>
            <a:ext cx="41846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22" descr="1195444967386716910Gerald_G_Girl_Face_Cartoon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188913"/>
            <a:ext cx="22383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25" descr="boy-face-cartoon-m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115888"/>
            <a:ext cx="1770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8" descr="11954448501086497047Gerald_G_Girl_Face_Cartoon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115888"/>
            <a:ext cx="1598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29" descr="1195444712973371681Gerald_G_Boy_Face_Cartoon_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1050" y="115888"/>
            <a:ext cx="1698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 flipH="1">
            <a:off x="0" y="220503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</a:t>
            </a:r>
            <a:endParaRPr lang="ru-RU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0" y="2708275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</a:t>
            </a:r>
            <a:endParaRPr lang="ru-RU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3284538"/>
            <a:ext cx="46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</a:t>
            </a:r>
            <a:endParaRPr lang="ru-RU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0" y="3786188"/>
            <a:ext cx="47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</a:t>
            </a:r>
            <a:endParaRPr lang="ru-RU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0" y="4437063"/>
            <a:ext cx="46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  <a:endParaRPr lang="ru-RU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0" y="501332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</a:t>
            </a:r>
            <a:endParaRPr lang="ru-RU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114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smtClean="0">
                <a:solidFill>
                  <a:schemeClr val="folHlink"/>
                </a:solidFill>
                <a:effectLst/>
              </a:rPr>
              <a:t>Используемая литература и интернет – ресурсы:</a:t>
            </a:r>
          </a:p>
          <a:p>
            <a:pPr>
              <a:buFont typeface="Wingdings" pitchFamily="2" charset="2"/>
              <a:buNone/>
            </a:pPr>
            <a:r>
              <a:rPr lang="ru-RU" i="1" smtClean="0">
                <a:solidFill>
                  <a:schemeClr val="folHlink"/>
                </a:solidFill>
                <a:effectLst/>
              </a:rPr>
              <a:t>Учебное пособие: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>
                <a:solidFill>
                  <a:schemeClr val="folHlink"/>
                </a:solidFill>
                <a:effectLst/>
              </a:rPr>
              <a:t>Friends</a:t>
            </a:r>
            <a:r>
              <a:rPr lang="ru-RU" sz="2800" i="1" smtClean="0">
                <a:solidFill>
                  <a:schemeClr val="folHlink"/>
                </a:solidFill>
                <a:effectLst/>
              </a:rPr>
              <a:t>, </a:t>
            </a:r>
            <a:r>
              <a:rPr lang="en-US" sz="2800" i="1" smtClean="0">
                <a:solidFill>
                  <a:schemeClr val="folHlink"/>
                </a:solidFill>
                <a:effectLst/>
              </a:rPr>
              <a:t>Starter</a:t>
            </a:r>
            <a:r>
              <a:rPr lang="ru-RU" sz="2800" i="1" smtClean="0">
                <a:solidFill>
                  <a:schemeClr val="folHlink"/>
                </a:solidFill>
                <a:effectLst/>
              </a:rPr>
              <a:t>, </a:t>
            </a:r>
            <a:r>
              <a:rPr lang="en-US" sz="2800" i="1" smtClean="0">
                <a:solidFill>
                  <a:schemeClr val="folHlink"/>
                </a:solidFill>
                <a:effectLst/>
              </a:rPr>
              <a:t>Carol Skinner</a:t>
            </a:r>
          </a:p>
          <a:p>
            <a:pPr>
              <a:buFont typeface="Wingdings" pitchFamily="2" charset="2"/>
              <a:buNone/>
            </a:pPr>
            <a:r>
              <a:rPr lang="ru-RU" sz="2400" i="1" smtClean="0">
                <a:solidFill>
                  <a:schemeClr val="folHlink"/>
                </a:solidFill>
                <a:effectLst/>
              </a:rPr>
              <a:t>http://pixelbrush.ru/</a:t>
            </a:r>
          </a:p>
          <a:p>
            <a:pPr>
              <a:buFont typeface="Wingdings" pitchFamily="2" charset="2"/>
              <a:buNone/>
            </a:pPr>
            <a:r>
              <a:rPr lang="ru-RU" sz="2400" i="1" smtClean="0">
                <a:solidFill>
                  <a:schemeClr val="folHlink"/>
                </a:solidFill>
                <a:effectLst/>
              </a:rPr>
              <a:t>http://www.clker.com/</a:t>
            </a:r>
          </a:p>
        </p:txBody>
      </p:sp>
      <p:pic>
        <p:nvPicPr>
          <p:cNvPr id="75778" name="Picture 3" descr="1197090939755164268carlitos_M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8891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4400" kern="0" dirty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</a:t>
            </a:r>
            <a:r>
              <a:rPr lang="en-US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en-US" sz="4400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</a:t>
            </a:r>
            <a:r>
              <a:rPr lang="en-US" sz="4400" kern="0" dirty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</a:t>
            </a:r>
            <a:endParaRPr lang="ru-RU" sz="44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13" descr="11949847251507013844fall_scene_in_a_circle_a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2060575"/>
            <a:ext cx="3455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fall-sign-h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989138"/>
            <a:ext cx="33575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194984720884646590fall_coloured_leaf_geral_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0876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11949840591461468344pumpkin2_yemu_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13" y="0"/>
            <a:ext cx="2071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rgbClr val="24E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Find autumn words</a:t>
            </a:r>
            <a:endParaRPr lang="ru-RU" sz="4400" kern="0">
              <a:solidFill>
                <a:srgbClr val="24E2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Novembertreebonfirewindcloudskiteleavesrain</a:t>
            </a:r>
            <a:endParaRPr lang="ru-RU" sz="4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10" descr="e3c3c9df52b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484313"/>
            <a:ext cx="47529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1194984012987879282champignon_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52615">
            <a:off x="107950" y="115888"/>
            <a:ext cx="17653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C_ouds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utumn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No_ember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Kit_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L_ _ _ _ _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39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Clouds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utumn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No_ember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Kit_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L_ _ _ _ _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7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Clouds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utumn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No_ember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Kit_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L_ _ _ _ _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5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Complete. Then put the letters into the correct boxes and find the autumn word.</a:t>
            </a:r>
            <a:endParaRPr lang="ru-RU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Clouds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No_ember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Kit_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_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eptember</a:t>
            </a:r>
            <a:endParaRPr lang="ru-RU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Autumn word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L_ _ _ _ _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3" name="Picture 14" descr="1194984721901638187fall_coloured_leaf_geral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7" descr="459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557338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72</TotalTime>
  <Words>1093</Words>
  <Application>Microsoft Office PowerPoint</Application>
  <PresentationFormat>Экран (4:3)</PresentationFormat>
  <Paragraphs>224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</dc:creator>
  <cp:lastModifiedBy>Олег</cp:lastModifiedBy>
  <cp:revision>22</cp:revision>
  <dcterms:created xsi:type="dcterms:W3CDTF">2011-03-14T08:34:42Z</dcterms:created>
  <dcterms:modified xsi:type="dcterms:W3CDTF">2011-10-14T19:29:29Z</dcterms:modified>
</cp:coreProperties>
</file>