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66" r:id="rId3"/>
    <p:sldId id="256" r:id="rId4"/>
    <p:sldId id="258" r:id="rId5"/>
    <p:sldId id="257" r:id="rId6"/>
    <p:sldId id="267" r:id="rId7"/>
    <p:sldId id="261" r:id="rId8"/>
    <p:sldId id="268" r:id="rId9"/>
    <p:sldId id="262" r:id="rId10"/>
    <p:sldId id="269" r:id="rId11"/>
    <p:sldId id="263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A2655-5B94-4162-815D-0C3309B7DEF8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DC244-EAE0-447B-BB70-AAF6E206C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smtClean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7" name="Picture 7" descr="10351678"/>
          <p:cNvPicPr>
            <a:picLocks noChangeAspect="1" noChangeArrowheads="1"/>
          </p:cNvPicPr>
          <p:nvPr/>
        </p:nvPicPr>
        <p:blipFill>
          <a:blip r:embed="rId14" cstate="print">
            <a:lum bright="-24000" contrast="42000"/>
          </a:blip>
          <a:srcRect l="16222" t="116" r="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market.ru/static/pictures/2a/bd/2abd3818c54803e19bfbc0e034304ded.jpg" TargetMode="External"/><Relationship Id="rId2" Type="http://schemas.openxmlformats.org/officeDocument/2006/relationships/hyperlink" Target="http://dk-book.com/image/cache/data/offers/Tolkovye-slovari/Tolkovyy-slovar-500x50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0-tub-ru.yandex.net/i?id=107156b6f1d4fafefe485654045ac7f5&amp;n=33&amp;h=17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6572296" cy="278608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</a:t>
            </a:r>
            <a:r>
              <a:rPr lang="ru-RU" dirty="0" smtClean="0"/>
              <a:t>урока: 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i="1" dirty="0" smtClean="0"/>
              <a:t>лова, близкие по значению (Синонимы ) 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067944" y="465313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Алексеевская СОШ №3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им. Г.С. Боровикова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err="1" smtClean="0">
                <a:solidFill>
                  <a:schemeClr val="tx2"/>
                </a:solidFill>
              </a:rPr>
              <a:t>Шункова</a:t>
            </a:r>
            <a:r>
              <a:rPr lang="ru-RU" dirty="0" smtClean="0">
                <a:solidFill>
                  <a:schemeClr val="tx2"/>
                </a:solidFill>
              </a:rPr>
              <a:t> Елена Леонидовна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Оцените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solidFill>
                  <a:srgbClr val="00B0F0"/>
                </a:solidFill>
              </a:rPr>
              <a:t>У меня всё </a:t>
            </a:r>
            <a:r>
              <a:rPr lang="ru-RU" sz="2800" b="1" dirty="0" smtClean="0">
                <a:solidFill>
                  <a:srgbClr val="00B0F0"/>
                </a:solidFill>
              </a:rPr>
              <a:t>получилось</a:t>
            </a:r>
          </a:p>
          <a:p>
            <a:pPr lvl="0" algn="ctr"/>
            <a:endParaRPr lang="ru-RU" sz="2800" b="1" dirty="0" smtClean="0">
              <a:solidFill>
                <a:srgbClr val="00B0F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CC00"/>
                </a:solidFill>
              </a:rPr>
              <a:t>Были </a:t>
            </a:r>
            <a:r>
              <a:rPr lang="ru-RU" sz="2800" b="1" dirty="0" smtClean="0">
                <a:solidFill>
                  <a:srgbClr val="FFCC00"/>
                </a:solidFill>
              </a:rPr>
              <a:t>затруднения, но я их </a:t>
            </a:r>
            <a:r>
              <a:rPr lang="ru-RU" sz="2800" b="1" dirty="0" smtClean="0">
                <a:solidFill>
                  <a:srgbClr val="FFCC00"/>
                </a:solidFill>
              </a:rPr>
              <a:t>преодолел</a:t>
            </a:r>
          </a:p>
          <a:p>
            <a:pPr lvl="0" algn="ctr"/>
            <a:endParaRPr lang="ru-RU" sz="2800" b="1" dirty="0" smtClean="0">
              <a:solidFill>
                <a:srgbClr val="FFCC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Остались трудности</a:t>
            </a:r>
          </a:p>
          <a:p>
            <a:pPr lvl="0" algn="ctr"/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338417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1)Список используемых печатных </a:t>
            </a:r>
            <a:r>
              <a:rPr lang="ru-RU" sz="2400" dirty="0" err="1" smtClean="0"/>
              <a:t>источничнов</a:t>
            </a:r>
            <a:r>
              <a:rPr lang="ru-RU" sz="2400" dirty="0" smtClean="0"/>
              <a:t>: </a:t>
            </a:r>
          </a:p>
          <a:p>
            <a:r>
              <a:rPr lang="ru-RU" sz="2400" dirty="0">
                <a:solidFill>
                  <a:schemeClr val="tx2"/>
                </a:solidFill>
              </a:rPr>
              <a:t>Климанова Л. Ф. Уроки русского языка. 2 </a:t>
            </a:r>
            <a:r>
              <a:rPr lang="ru-RU" sz="2400" dirty="0" smtClean="0">
                <a:solidFill>
                  <a:schemeClr val="tx2"/>
                </a:solidFill>
              </a:rPr>
              <a:t>класс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2) Активные ссылки на использованные изображения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Изображение толкового словаря: </a:t>
            </a:r>
            <a:endParaRPr lang="ru-RU" sz="2400" dirty="0" smtClean="0">
              <a:solidFill>
                <a:schemeClr val="tx2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://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dk-book.com/image/cache/data/offers/Tolkovye-slovari/Tolkovyy-slovar-500x500.jpg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Изображение орфографического словаря: </a:t>
            </a:r>
          </a:p>
          <a:p>
            <a:pPr marL="0" indent="0">
              <a:buNone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http://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www.marsmarket.ru/static/pictures/2a/bd/2abd3818c54803e19bfbc0e034304ded.jpg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Школьный общеобразовательный словарь:</a:t>
            </a:r>
          </a:p>
          <a:p>
            <a:pPr marL="0" indent="0">
              <a:buNone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https://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im0-tub-ru.yandex.net/i?id=107156b6f1d4fafefe485654045ac7f5&amp;n=33&amp;h=170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Минута каллиграфии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2304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15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 Д Т Р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437112"/>
            <a:ext cx="619268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cs typeface="Aharoni" pitchFamily="2" charset="-79"/>
              </a:rPr>
              <a:t>Труд</a:t>
            </a:r>
            <a:endParaRPr lang="ru-RU" sz="7200" b="1" dirty="0">
              <a:solidFill>
                <a:srgbClr val="00B05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28"/>
            <a:ext cx="7452320" cy="714380"/>
          </a:xfrm>
        </p:spPr>
        <p:txBody>
          <a:bodyPr/>
          <a:lstStyle/>
          <a:p>
            <a:pPr algn="ctr"/>
            <a:r>
              <a:rPr lang="ru-RU" dirty="0" smtClean="0"/>
              <a:t>Почему поругались </a:t>
            </a:r>
            <a:br>
              <a:rPr lang="ru-RU" dirty="0" smtClean="0"/>
            </a:br>
            <a:r>
              <a:rPr lang="ru-RU" dirty="0" smtClean="0"/>
              <a:t>пёс и кот.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48470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Кот сказал псу: «Какой же ты толковый пёс!»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Пёс стал спорить: </a:t>
            </a:r>
            <a:r>
              <a:rPr lang="ru-RU" sz="2400" b="1" dirty="0" smtClean="0">
                <a:solidFill>
                  <a:schemeClr val="tx2"/>
                </a:solidFill>
              </a:rPr>
              <a:t>«Нет, я не толковый, я </a:t>
            </a:r>
            <a:r>
              <a:rPr lang="ru-RU" sz="2400" b="1" dirty="0" smtClean="0">
                <a:solidFill>
                  <a:schemeClr val="tx2"/>
                </a:solidFill>
              </a:rPr>
              <a:t>умный</a:t>
            </a:r>
            <a:r>
              <a:rPr lang="ru-RU" sz="2400" b="1" dirty="0" smtClean="0">
                <a:solidFill>
                  <a:schemeClr val="tx2"/>
                </a:solidFill>
              </a:rPr>
              <a:t>!»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Кот говорит: «Как ты, пёс, любезно разговариваешь!»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А пёс знай себе не соглашается: </a:t>
            </a:r>
            <a:r>
              <a:rPr lang="ru-RU" sz="2400" b="1" dirty="0" smtClean="0">
                <a:solidFill>
                  <a:schemeClr val="tx2"/>
                </a:solidFill>
              </a:rPr>
              <a:t>«Я разговариваю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не любезно, а вежливо!»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И началась у них ссора.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Летела </a:t>
            </a:r>
            <a:r>
              <a:rPr lang="ru-RU" sz="2400" dirty="0" smtClean="0">
                <a:solidFill>
                  <a:schemeClr val="tx2"/>
                </a:solidFill>
              </a:rPr>
              <a:t>мимо сорока, сказала: </a:t>
            </a:r>
            <a:r>
              <a:rPr lang="ru-RU" sz="2400" b="1" dirty="0" smtClean="0">
                <a:solidFill>
                  <a:schemeClr val="tx2"/>
                </a:solidFill>
              </a:rPr>
              <a:t>«Глупый пёс и кот, вам не из-за чего ругаться, потому что…»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Picture 6" descr="C:\Users\Админ\AppData\Local\Microsoft\Windows\Temporary Internet Files\Content.IE5\F60NOTOR\MC900438127[1]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144" y="4870985"/>
            <a:ext cx="2538082" cy="10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Админ\AppData\Local\Microsoft\Windows\Temporary Internet Files\Content.IE5\F60NOTOR\MC9004414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49"/>
            <a:ext cx="1834264" cy="13707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Слова, близкие по значению.</a:t>
            </a:r>
            <a:br>
              <a:rPr lang="ru-RU" dirty="0" smtClean="0"/>
            </a:br>
            <a:r>
              <a:rPr lang="ru-RU" dirty="0" smtClean="0"/>
              <a:t>СИНОНИМЫ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032250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tx2"/>
                </a:solidFill>
              </a:rPr>
              <a:t>Умный – т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chemeClr val="tx2"/>
                </a:solidFill>
              </a:rPr>
              <a:t>лковый,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tx2"/>
                </a:solidFill>
              </a:rPr>
              <a:t>любезн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chemeClr val="tx2"/>
                </a:solidFill>
              </a:rPr>
              <a:t> - вежл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dirty="0" smtClean="0">
                <a:solidFill>
                  <a:schemeClr val="tx2"/>
                </a:solidFill>
              </a:rPr>
              <a:t>в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41909" y="2420888"/>
            <a:ext cx="6970451" cy="278608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-</a:t>
            </a:r>
            <a:r>
              <a:rPr lang="ru-RU" sz="2400" i="1" dirty="0" smtClean="0"/>
              <a:t>Учиться отличать слова-синонимы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-Подбирать синонимы к словам</a:t>
            </a:r>
            <a:r>
              <a:rPr lang="ru-RU" sz="2400" i="1" dirty="0" smtClean="0"/>
              <a:t>;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-Использовать в речи.</a:t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82870" y="1413478"/>
            <a:ext cx="542925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Задачи урока</a:t>
            </a:r>
          </a:p>
        </p:txBody>
      </p:sp>
    </p:spTree>
    <p:extLst>
      <p:ext uri="{BB962C8B-B14F-4D97-AF65-F5344CB8AC3E}">
        <p14:creationId xmlns:p14="http://schemas.microsoft.com/office/powerpoint/2010/main" val="30622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Работа по учебнику с.26 - 27</a:t>
            </a:r>
            <a:br>
              <a:rPr lang="ru-RU" dirty="0" smtClean="0"/>
            </a:br>
            <a:r>
              <a:rPr lang="ru-RU" dirty="0" smtClean="0"/>
              <a:t>Упр.36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6828" y="3357562"/>
            <a:ext cx="4038600" cy="2786082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Звать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Кликать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Кричать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Призывать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1" name="Содержимое 8" descr="DSC00188.JPG"/>
          <p:cNvPicPr>
            <a:picLocks noChangeAspect="1"/>
          </p:cNvPicPr>
          <p:nvPr/>
        </p:nvPicPr>
        <p:blipFill>
          <a:blip r:embed="rId2" cstate="print"/>
          <a:srcRect t="12091" b="12341"/>
          <a:stretch>
            <a:fillRect/>
          </a:stretch>
        </p:blipFill>
        <p:spPr bwMode="auto">
          <a:xfrm>
            <a:off x="7072330" y="1428736"/>
            <a:ext cx="1823098" cy="21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80998" y="3357562"/>
            <a:ext cx="4038600" cy="2746390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Комната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Горница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Светлица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</a:schemeClr>
                </a:solidFill>
              </a:rPr>
              <a:t>Каморка </a:t>
            </a:r>
            <a:endParaRPr lang="ru-RU" sz="24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4" name="Содержимое 11" descr="DSC00186.JPG"/>
          <p:cNvPicPr>
            <a:picLocks noChangeAspect="1"/>
          </p:cNvPicPr>
          <p:nvPr/>
        </p:nvPicPr>
        <p:blipFill>
          <a:blip r:embed="rId3" cstate="print"/>
          <a:srcRect t="10000"/>
          <a:stretch>
            <a:fillRect/>
          </a:stretch>
        </p:blipFill>
        <p:spPr bwMode="auto">
          <a:xfrm>
            <a:off x="2357422" y="1428736"/>
            <a:ext cx="1928826" cy="207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ьная выноска 14"/>
          <p:cNvSpPr/>
          <p:nvPr/>
        </p:nvSpPr>
        <p:spPr>
          <a:xfrm>
            <a:off x="142844" y="1500174"/>
            <a:ext cx="2357454" cy="1857388"/>
          </a:xfrm>
          <a:prstGeom prst="wedgeEllipseCallout">
            <a:avLst>
              <a:gd name="adj1" fmla="val 79630"/>
              <a:gd name="adj2" fmla="val -1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Какие из этих слов мы используем в обычной  речи?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4214810" y="1071546"/>
            <a:ext cx="3000396" cy="2428892"/>
          </a:xfrm>
          <a:prstGeom prst="wedgeEllipseCallout">
            <a:avLst>
              <a:gd name="adj1" fmla="val 66044"/>
              <a:gd name="adj2" fmla="val 7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Какие слова можно встретить только в стихах, сказках, пословицах?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48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54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3730" name="Picture 2" descr="C:\Documents and Settings\Администратор\Мои документы\Мои рисунки\6811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43000"/>
            <a:ext cx="32908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C:\Documents and Settings\Администратор\Мои документы\Мои рисунки\230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114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C:\Documents and Settings\Администратор\Мои документы\Мои рисунки\98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57313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71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Зимний лес.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59340"/>
            <a:ext cx="8754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  </a:t>
            </a:r>
            <a:r>
              <a:rPr lang="ru-RU" sz="2400" dirty="0">
                <a:solidFill>
                  <a:schemeClr val="tx2"/>
                </a:solidFill>
              </a:rPr>
              <a:t>Зима (спряталась, скрылась, притаилась) в дремучем лесу. (Кружатся, вьются, вращаются) в воздухе (легкие, невесомые) снежинки. (Мохнатые, лохматые, косматые) ели (укрылись, укутались) белым пушистым одеялом. Снег (светится, сверкает, сияет) на солнце. </a:t>
            </a:r>
            <a:r>
              <a:rPr lang="ru-RU" sz="2400" dirty="0" smtClean="0">
                <a:solidFill>
                  <a:schemeClr val="tx2"/>
                </a:solidFill>
              </a:rPr>
              <a:t>И (дремучий, густой, глухой) лес теперь уже не кажется таким (мрачным, темным).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01" l="0" r="8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3095"/>
            <a:ext cx="2690457" cy="25649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48017"/>
            <a:ext cx="3456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Цветок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Платье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Ласковый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Плакать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Храбрый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081762"/>
            <a:ext cx="34563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Наряд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7030A0"/>
                </a:solidFill>
              </a:rPr>
              <a:t>Смелый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Рыдать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Растение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7030A0"/>
                </a:solidFill>
              </a:rPr>
              <a:t>Добрый</a:t>
            </a:r>
            <a:endParaRPr lang="ru-RU" sz="4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ru-RU" sz="4400" b="1" dirty="0" smtClean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67744" y="1700808"/>
            <a:ext cx="3240360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411760" y="1700808"/>
            <a:ext cx="309634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03848" y="3717032"/>
            <a:ext cx="2376264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27784" y="3717032"/>
            <a:ext cx="28803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915816" y="2708920"/>
            <a:ext cx="2664296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46683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Самостоятельная работа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6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Шаблон оформления с слайдом-разделителем 'Оранжевая абстракция'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с слайдом-разделителем 'Оранжевая абстракция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разделителем 'Оранжевая абстракция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Мои ученики</Template>
  <TotalTime>218</TotalTime>
  <Words>237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Шаблон оформления с слайдом-разделителем 'Оранжевая абстракция'</vt:lpstr>
      <vt:lpstr>Специальное оформление</vt:lpstr>
      <vt:lpstr> Тема урока:  Слова, близкие по значению (Синонимы ) </vt:lpstr>
      <vt:lpstr>Минута каллиграфии</vt:lpstr>
      <vt:lpstr>Почему поругались  пёс и кот.</vt:lpstr>
      <vt:lpstr>Слова, близкие по значению. СИНОНИМЫ</vt:lpstr>
      <vt:lpstr>-Учиться отличать слова-синонимы;  -Подбирать синонимы к словам;  -Использовать в речи. </vt:lpstr>
      <vt:lpstr>Работа по учебнику с.26 - 27 Упр.36</vt:lpstr>
      <vt:lpstr>Презентация PowerPoint</vt:lpstr>
      <vt:lpstr>Зимний лес. </vt:lpstr>
      <vt:lpstr>Презентация PowerPoint</vt:lpstr>
      <vt:lpstr>Оцените себя</vt:lpstr>
      <vt:lpstr>Спасибо за урок!</vt:lpstr>
      <vt:lpstr>Список используемой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Минута каллиграфии</dc:title>
  <dc:creator>Админ</dc:creator>
  <cp:lastModifiedBy>Chip</cp:lastModifiedBy>
  <cp:revision>25</cp:revision>
  <dcterms:created xsi:type="dcterms:W3CDTF">2012-11-30T09:27:57Z</dcterms:created>
  <dcterms:modified xsi:type="dcterms:W3CDTF">2015-06-12T08:08:14Z</dcterms:modified>
</cp:coreProperties>
</file>