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>
      <p:cViewPr varScale="1">
        <p:scale>
          <a:sx n="57" d="100"/>
          <a:sy n="57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37B98E-792F-4E3D-8779-6F94A0D7176B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A3ADF-8D2E-4A54-81DA-D1B2668023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D%EA%E2%E0%F2%EE%F0%E8%E0%EB%FC%ED%E0%FF_%C3%E2%E8%ED%E5%FF#cite_note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410" y="575875"/>
            <a:ext cx="7117180" cy="1470025"/>
          </a:xfrm>
        </p:spPr>
        <p:txBody>
          <a:bodyPr/>
          <a:lstStyle/>
          <a:p>
            <a:r>
              <a:rPr lang="ru-RU" dirty="0" smtClean="0"/>
              <a:t>Экваториальная Гвинея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748108"/>
            <a:ext cx="3914662" cy="1315916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выполняла:</a:t>
            </a:r>
            <a:br>
              <a:rPr lang="ru-RU" dirty="0" smtClean="0"/>
            </a:br>
            <a:r>
              <a:rPr lang="ru-RU" dirty="0" smtClean="0"/>
              <a:t>ученица 11 класса А</a:t>
            </a:r>
            <a:br>
              <a:rPr lang="ru-RU" dirty="0" smtClean="0"/>
            </a:br>
            <a:r>
              <a:rPr lang="ru-RU" dirty="0" smtClean="0"/>
              <a:t>Глухова Снежана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682144" cy="440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723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«СОШ № 112» Авиастроительного </a:t>
            </a:r>
            <a:r>
              <a:rPr lang="ru-RU" dirty="0"/>
              <a:t>р</a:t>
            </a:r>
            <a:r>
              <a:rPr lang="ru-RU" dirty="0" smtClean="0"/>
              <a:t>айона г. Казани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475566"/>
              </p:ext>
            </p:extLst>
          </p:nvPr>
        </p:nvGraphicFramePr>
        <p:xfrm>
          <a:off x="172544" y="1052736"/>
          <a:ext cx="4392488" cy="5616623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</a:tblGrid>
              <a:tr h="450170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Дата независимости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12 октября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1968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(от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Испании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7881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Официальные языки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французский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язык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португальский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язык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испанский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язык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2460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Столица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Малабо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2460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Крупнейший город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0170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Форма правления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Президентская республика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7881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Президент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Премьер-министр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Теодоро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Обианг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Нгема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Мбасого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Игнасио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Милам Танг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7881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Территория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• % водной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поверхн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141-я в мире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28 051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км²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Незначительный</a:t>
                      </a: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7881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Население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• Оценка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•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Плотность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704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001</a:t>
                      </a:r>
                      <a:r>
                        <a:rPr lang="ru-RU" sz="1200" u="none" strike="noStrike" baseline="30000" dirty="0" smtClean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]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чел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 (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166-е)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25,14 чел./км²</a:t>
                      </a: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7881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ВВП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 • Итого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 • На душу населения</a:t>
                      </a: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9,1 млрд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182-й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16,507 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1958">
                <a:tc>
                  <a:txBody>
                    <a:bodyPr/>
                    <a:lstStyle/>
                    <a:p>
                      <a:pPr fontAlgn="t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Валюта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Франк КФА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CFA franc)</a:t>
                      </a:r>
                    </a:p>
                  </a:txBody>
                  <a:tcPr marL="50641" marR="50641" marT="25321" marB="2532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41" y="1052736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25113" cy="924475"/>
          </a:xfrm>
        </p:spPr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120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Природные ресурсы — нефть, газ, лес, золото, бокситы, алмазы, тантал.</a:t>
            </a:r>
          </a:p>
          <a:p>
            <a:pPr marL="0" indent="0">
              <a:buNone/>
            </a:pPr>
            <a:r>
              <a:rPr lang="ru-RU" dirty="0"/>
              <a:t>За счёт введённых в эксплуатацию нефтяных месторождений Экваториальная Гвинея за последние годы резко увеличила свои доходы, и в расчёте ВВП на душу населения (36,6 тыс. </a:t>
            </a:r>
            <a:r>
              <a:rPr lang="ru-RU" dirty="0" err="1"/>
              <a:t>долл</a:t>
            </a:r>
            <a:r>
              <a:rPr lang="ru-RU" dirty="0"/>
              <a:t> в 2009 году) стоит на первом месте в Чёрной Африке и на 30-м месте в мире.</a:t>
            </a:r>
          </a:p>
          <a:p>
            <a:pPr marL="0" indent="0">
              <a:buNone/>
            </a:pPr>
            <a:r>
              <a:rPr lang="ru-RU" dirty="0"/>
              <a:t>Структура ВВП (в 2009 году):</a:t>
            </a:r>
          </a:p>
          <a:p>
            <a:pPr marL="0" indent="0">
              <a:buNone/>
            </a:pPr>
            <a:r>
              <a:rPr lang="ru-RU" dirty="0"/>
              <a:t>Сельское хозяйство — 2,4 %</a:t>
            </a:r>
          </a:p>
          <a:p>
            <a:pPr marL="0" indent="0">
              <a:buNone/>
            </a:pPr>
            <a:r>
              <a:rPr lang="ru-RU" dirty="0"/>
              <a:t>Промышленность — 93,3 %</a:t>
            </a:r>
          </a:p>
          <a:p>
            <a:pPr marL="0" indent="0">
              <a:buNone/>
            </a:pPr>
            <a:r>
              <a:rPr lang="ru-RU" dirty="0"/>
              <a:t>Сфера обслуживания — 4,2 %</a:t>
            </a:r>
          </a:p>
          <a:p>
            <a:pPr marL="0" indent="0">
              <a:buNone/>
            </a:pPr>
            <a:r>
              <a:rPr lang="ru-RU" dirty="0"/>
              <a:t>В сельском хозяйстве культивируются — кофе, какао, рис, ямс, </a:t>
            </a:r>
            <a:r>
              <a:rPr lang="ru-RU" dirty="0" err="1"/>
              <a:t>кассава</a:t>
            </a:r>
            <a:r>
              <a:rPr lang="ru-RU" dirty="0"/>
              <a:t> (тапиока), бананы, кокосы; разводится скот.</a:t>
            </a:r>
          </a:p>
          <a:p>
            <a:pPr marL="0" indent="0">
              <a:buNone/>
            </a:pPr>
            <a:r>
              <a:rPr lang="ru-RU" dirty="0"/>
              <a:t>Промышленность — добыча нефти и газа. Экваториальная Гвинея — производитель и экспортер сжиженного природного газа(СПГ). Главный рынок сбыта — США. Мощность завода, запущенного в рамках проекта </a:t>
            </a:r>
            <a:r>
              <a:rPr lang="ru-RU" dirty="0" err="1"/>
              <a:t>Equatorial</a:t>
            </a:r>
            <a:r>
              <a:rPr lang="ru-RU" dirty="0"/>
              <a:t> </a:t>
            </a:r>
            <a:r>
              <a:rPr lang="ru-RU" dirty="0" err="1"/>
              <a:t>Guinea</a:t>
            </a:r>
            <a:r>
              <a:rPr lang="ru-RU" dirty="0"/>
              <a:t> LNG в 2007 году, составляет 3,72 млн тонн. Завод работает на сырье офшорных месторождений Альба и </a:t>
            </a:r>
            <a:r>
              <a:rPr lang="ru-RU" dirty="0" err="1"/>
              <a:t>Зафиро</a:t>
            </a:r>
            <a:r>
              <a:rPr lang="ru-RU" dirty="0"/>
              <a:t>[3]</a:t>
            </a:r>
          </a:p>
          <a:p>
            <a:pPr marL="0" indent="0">
              <a:buNone/>
            </a:pPr>
            <a:r>
              <a:rPr lang="ru-RU" sz="1900" b="1" dirty="0">
                <a:solidFill>
                  <a:schemeClr val="tx1"/>
                </a:solidFill>
              </a:rPr>
              <a:t>Внешняя </a:t>
            </a:r>
            <a:r>
              <a:rPr lang="ru-RU" sz="1900" b="1" dirty="0" smtClean="0">
                <a:solidFill>
                  <a:schemeClr val="tx1"/>
                </a:solidFill>
              </a:rPr>
              <a:t>торговля</a:t>
            </a:r>
            <a:endParaRPr lang="ru-RU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/>
              <a:t>Экспорт </a:t>
            </a:r>
            <a:r>
              <a:rPr lang="ru-RU" dirty="0"/>
              <a:t>в 2008 году — 13 млрд долл. — нефть, газ, древесина, какао, кофе.</a:t>
            </a:r>
          </a:p>
          <a:p>
            <a:pPr marL="0" indent="0">
              <a:buNone/>
            </a:pPr>
            <a:r>
              <a:rPr lang="ru-RU" dirty="0"/>
              <a:t>Основные покупатели — США 22,8 %, Испания 18,3 %, Китай 14,8 %, Тайвань 10,8 %, Франция 8 %, Италия 6 %, Южная Корея 5,4 %.</a:t>
            </a:r>
          </a:p>
          <a:p>
            <a:pPr marL="0" indent="0">
              <a:buNone/>
            </a:pPr>
            <a:r>
              <a:rPr lang="ru-RU" dirty="0"/>
              <a:t>Импорт в 2008 году — 3,1 млрд долл. — оборудование для нефтедобычи, промышленные товары, продовольствие.</a:t>
            </a:r>
          </a:p>
          <a:p>
            <a:pPr marL="0" indent="0">
              <a:buNone/>
            </a:pPr>
            <a:r>
              <a:rPr lang="ru-RU" dirty="0"/>
              <a:t>Основные поставщики — Китай 18,2 %, Испания 13,7 %, США 12,1 %, Франция 11,2 %, Кот </a:t>
            </a:r>
            <a:r>
              <a:rPr lang="ru-RU" dirty="0" err="1"/>
              <a:t>д’Ивуар</a:t>
            </a:r>
            <a:r>
              <a:rPr lang="ru-RU" dirty="0"/>
              <a:t> 7,8 %, Италия 5,7 %, Великобритания 5,3 %.</a:t>
            </a:r>
          </a:p>
          <a:p>
            <a:pPr marL="0" indent="0">
              <a:buNone/>
            </a:pPr>
            <a:r>
              <a:rPr lang="ru-RU" dirty="0"/>
              <a:t>Входит в число стран АКТ.</a:t>
            </a:r>
          </a:p>
        </p:txBody>
      </p:sp>
    </p:spTree>
    <p:extLst>
      <p:ext uri="{BB962C8B-B14F-4D97-AF65-F5344CB8AC3E}">
        <p14:creationId xmlns:p14="http://schemas.microsoft.com/office/powerpoint/2010/main" val="12688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0"/>
            <a:ext cx="7123080" cy="924475"/>
          </a:xfrm>
        </p:spPr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752528" cy="60486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Численность населения — 650 тыс. (оценка на июль 2010).</a:t>
            </a:r>
          </a:p>
          <a:p>
            <a:pPr marL="0" indent="0">
              <a:buNone/>
            </a:pPr>
            <a:r>
              <a:rPr lang="ru-RU" dirty="0" smtClean="0"/>
              <a:t>Средняя </a:t>
            </a:r>
            <a:r>
              <a:rPr lang="ru-RU" dirty="0"/>
              <a:t>продолжительность жизни — 62 года.</a:t>
            </a:r>
          </a:p>
          <a:p>
            <a:pPr marL="0" indent="0">
              <a:buNone/>
            </a:pPr>
            <a:r>
              <a:rPr lang="ru-RU" dirty="0"/>
              <a:t>Заражённость вирусом иммунодефицита (ВИЧ) — 3,4 % (оценка 2007 года).</a:t>
            </a:r>
          </a:p>
          <a:p>
            <a:pPr marL="0" indent="0">
              <a:buNone/>
            </a:pPr>
            <a:r>
              <a:rPr lang="ru-RU" dirty="0"/>
              <a:t>Городское население — 39 %.</a:t>
            </a:r>
          </a:p>
          <a:p>
            <a:pPr marL="0" indent="0">
              <a:buNone/>
            </a:pPr>
            <a:r>
              <a:rPr lang="ru-RU" dirty="0"/>
              <a:t>Наиболее крупные этнические группы фанг (86 %) и </a:t>
            </a:r>
            <a:r>
              <a:rPr lang="ru-RU" dirty="0" err="1"/>
              <a:t>буби</a:t>
            </a:r>
            <a:r>
              <a:rPr lang="ru-RU" dirty="0"/>
              <a:t> (7 %), незначительная часть населения (менее 1 %) — европейцы (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основном испанцы).</a:t>
            </a:r>
          </a:p>
          <a:p>
            <a:pPr marL="0" indent="0">
              <a:buNone/>
            </a:pPr>
            <a:r>
              <a:rPr lang="ru-RU" dirty="0"/>
              <a:t>Языки — испанский (знает примерно 2/3 населения) и французский (менее 1/3 населения) — официальные; местные языки — фанг и </a:t>
            </a:r>
            <a:r>
              <a:rPr lang="ru-RU" dirty="0" err="1"/>
              <a:t>буби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Религии — номинально католики, однако практикующие языческие обряды.</a:t>
            </a:r>
          </a:p>
          <a:p>
            <a:pPr marL="0" indent="0">
              <a:buNone/>
            </a:pPr>
            <a:r>
              <a:rPr lang="ru-RU" dirty="0"/>
              <a:t>Грамотность — 93 % мужчин и 80 % женщин (оценка 2000 года).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42" y="1988840"/>
            <a:ext cx="442255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123080" cy="924475"/>
          </a:xfrm>
        </p:spPr>
        <p:txBody>
          <a:bodyPr/>
          <a:lstStyle/>
          <a:p>
            <a:r>
              <a:rPr lang="ru-RU" dirty="0"/>
              <a:t>ФЛОРА И ФАУНА ГВИНЕИ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73215" cy="5400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территории государства расположены вечнозеленые влажные экваториальные леса, в которых растут фикусы, хлебное дерево; всего свыше 150 ценных пород деревьев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Характерными представителями животного мира государства являются леопард, крокодил, буйвол, бегемот, носорог, обезьяны, антилопа, большое количество змей и птиц.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10" y="807947"/>
            <a:ext cx="4105327" cy="315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92" y="3573016"/>
            <a:ext cx="4602364" cy="306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546"/>
            <a:ext cx="7125113" cy="924475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764704"/>
            <a:ext cx="8208911" cy="5904657"/>
          </a:xfrm>
        </p:spPr>
        <p:txBody>
          <a:bodyPr/>
          <a:lstStyle/>
          <a:p>
            <a:r>
              <a:rPr lang="ru-RU" dirty="0"/>
              <a:t>Экваториальная Гвинея - самая богатая страна в Африке. Большинство людей никогда не слышало об этом. Эта страна полетела в славу после 1996, когда большие запасы нефти были найдены в стране численностью 0,5 миллионов. Будучи одним из крупнейших производителей нефти в Африке, немного было сделано что бы улучшить условия проживания людей. Коррупция широко распространена, и простые люди главным образом живут в бедности. Промежуток между богатым и бедным является, вероятно, самым большим в мире. ВВП на душу составляет </a:t>
            </a:r>
            <a:r>
              <a:rPr lang="ru-RU" dirty="0" smtClean="0"/>
              <a:t>36 </a:t>
            </a:r>
            <a:r>
              <a:rPr lang="ru-RU" dirty="0" err="1" smtClean="0"/>
              <a:t>тыс</a:t>
            </a:r>
            <a:r>
              <a:rPr lang="ru-RU" dirty="0" smtClean="0"/>
              <a:t> $. </a:t>
            </a:r>
          </a:p>
          <a:p>
            <a:r>
              <a:rPr lang="ru-RU" dirty="0"/>
              <a:t>Хотя Гвинея и называется экваториальной, экватор проходит южнее</a:t>
            </a:r>
            <a:r>
              <a:rPr lang="ru-RU" dirty="0" smtClean="0"/>
              <a:t>.</a:t>
            </a:r>
          </a:p>
          <a:p>
            <a:r>
              <a:rPr lang="ru-RU" dirty="0"/>
              <a:t>Национальная гвардия — является основой вооруженных сил армии Экваториальной Гвинеи. В её рядах насчитывается около 1,3 тыс. чел.(1100 человек — сухопутные войска, 100 человек — военно-воздушные силы).</a:t>
            </a:r>
          </a:p>
        </p:txBody>
      </p:sp>
    </p:spTree>
    <p:extLst>
      <p:ext uri="{BB962C8B-B14F-4D97-AF65-F5344CB8AC3E}">
        <p14:creationId xmlns:p14="http://schemas.microsoft.com/office/powerpoint/2010/main" val="1977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678"/>
            <a:ext cx="7123080" cy="9244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29199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Одним из основных занятий в Экваториальной Гвинее, кроме пляжа, являются многочисленные бары и рестораны с национальной кухней, которые можно найти почти на каждом углу в каждой деревне и город. </a:t>
            </a:r>
          </a:p>
          <a:p>
            <a:pPr marL="0" indent="0">
              <a:buNone/>
            </a:pPr>
            <a:r>
              <a:rPr lang="ru-RU" dirty="0"/>
              <a:t>Население страны, особенно на материковой части, сохранили достаточно сильные народные традиции, особенно велико значение различных культов и черной магии. Волшебники и колдуны все еще числятся среди наиболее важных членов сообщества, поэтому многие туристы специально приезжают сюда, чтобы познакомиться именно с этим аспектом жизни местного населения.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93" y="764704"/>
            <a:ext cx="490963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32" y="3564805"/>
            <a:ext cx="46863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75</TotalTime>
  <Words>647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Экваториальная Гвинея</vt:lpstr>
      <vt:lpstr>Презентация PowerPoint</vt:lpstr>
      <vt:lpstr>Экономика</vt:lpstr>
      <vt:lpstr>Население</vt:lpstr>
      <vt:lpstr>ФЛОРА И ФАУНА ГВИНЕИ</vt:lpstr>
      <vt:lpstr>Интересные факты</vt:lpstr>
      <vt:lpstr> Достопримечательности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Экваториальная Гвинея</dc:title>
  <dc:creator>Снежана</dc:creator>
  <cp:lastModifiedBy>Снежана</cp:lastModifiedBy>
  <cp:revision>7</cp:revision>
  <dcterms:created xsi:type="dcterms:W3CDTF">2014-03-17T16:48:30Z</dcterms:created>
  <dcterms:modified xsi:type="dcterms:W3CDTF">2014-03-17T18:03:53Z</dcterms:modified>
</cp:coreProperties>
</file>