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1"/>
  </p:notesMasterIdLst>
  <p:sldIdLst>
    <p:sldId id="256" r:id="rId2"/>
    <p:sldId id="257" r:id="rId3"/>
    <p:sldId id="258" r:id="rId4"/>
    <p:sldId id="259" r:id="rId5"/>
    <p:sldId id="260" r:id="rId6"/>
    <p:sldId id="279" r:id="rId7"/>
    <p:sldId id="261" r:id="rId8"/>
    <p:sldId id="280" r:id="rId9"/>
    <p:sldId id="262" r:id="rId10"/>
    <p:sldId id="281" r:id="rId11"/>
    <p:sldId id="263" r:id="rId12"/>
    <p:sldId id="264" r:id="rId13"/>
    <p:sldId id="265" r:id="rId14"/>
    <p:sldId id="267" r:id="rId15"/>
    <p:sldId id="266" r:id="rId16"/>
    <p:sldId id="268" r:id="rId17"/>
    <p:sldId id="269" r:id="rId18"/>
    <p:sldId id="270" r:id="rId19"/>
    <p:sldId id="271" r:id="rId20"/>
    <p:sldId id="272" r:id="rId21"/>
    <p:sldId id="282" r:id="rId22"/>
    <p:sldId id="283" r:id="rId23"/>
    <p:sldId id="273" r:id="rId24"/>
    <p:sldId id="284" r:id="rId25"/>
    <p:sldId id="285" r:id="rId26"/>
    <p:sldId id="286" r:id="rId27"/>
    <p:sldId id="274" r:id="rId28"/>
    <p:sldId id="275" r:id="rId29"/>
    <p:sldId id="276" r:id="rId3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401" autoAdjust="0"/>
    <p:restoredTop sz="94660"/>
  </p:normalViewPr>
  <p:slideViewPr>
    <p:cSldViewPr>
      <p:cViewPr>
        <p:scale>
          <a:sx n="82" d="100"/>
          <a:sy n="82" d="100"/>
        </p:scale>
        <p:origin x="-216" y="-3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AD269B1A-73E8-4A8A-BBEB-DE10AA144B9B}" type="datetimeFigureOut">
              <a:rPr lang="ru-RU"/>
              <a:pPr>
                <a:defRPr/>
              </a:pPr>
              <a:t>03.08.2015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484FCF33-4A0A-4C30-9C6C-44FDC590F86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899005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662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6B47B02-AC21-4B23-B883-D0BB4E927F93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pPr>
              <a:defRPr/>
            </a:pPr>
            <a:fld id="{94792A39-06D3-46EE-8D7E-AB094940A2AD}" type="datetimeFigureOut">
              <a:rPr lang="ru-RU" smtClean="0"/>
              <a:pPr>
                <a:defRPr/>
              </a:pPr>
              <a:t>03.08.2015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605F4E5C-1CE6-4C74-9F37-EDFC971BCCD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D4A81AD-BCC5-4654-81F2-533BB9E77866}" type="datetimeFigureOut">
              <a:rPr lang="ru-RU" smtClean="0"/>
              <a:pPr>
                <a:defRPr/>
              </a:pPr>
              <a:t>03.08.2015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E2DEF6-5980-4BE3-B9FF-E8B28FFD47E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1327806-3625-4A47-85F7-BB2F06499853}" type="datetimeFigureOut">
              <a:rPr lang="ru-RU" smtClean="0"/>
              <a:pPr>
                <a:defRPr/>
              </a:pPr>
              <a:t>03.08.2015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F19EA6-E692-4A75-8AD2-F2F1BCC5F9B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pPr>
              <a:defRPr/>
            </a:pPr>
            <a:fld id="{CF9238C2-DFA8-4486-B212-7B503CC30EFE}" type="datetimeFigureOut">
              <a:rPr lang="ru-RU" smtClean="0"/>
              <a:pPr>
                <a:defRPr/>
              </a:pPr>
              <a:t>03.08.2015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DB29D4-6201-461C-B7DC-7121A6A5AC3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pPr>
              <a:defRPr/>
            </a:pPr>
            <a:fld id="{E5CA0F13-8B5F-4720-943D-90498B391E3B}" type="datetimeFigureOut">
              <a:rPr lang="ru-RU" smtClean="0"/>
              <a:pPr>
                <a:defRPr/>
              </a:pPr>
              <a:t>03.08.2015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pPr>
              <a:defRPr/>
            </a:pPr>
            <a:fld id="{37263BB7-9E92-431A-909E-CE4F9939DCC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heel spokes="8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pPr>
              <a:defRPr/>
            </a:pPr>
            <a:fld id="{B73FBFAB-794A-4200-9F2E-2BBA015235DD}" type="datetimeFigureOut">
              <a:rPr lang="ru-RU" smtClean="0"/>
              <a:pPr>
                <a:defRPr/>
              </a:pPr>
              <a:t>03.08.2015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pPr>
              <a:defRPr/>
            </a:pPr>
            <a:fld id="{0C22FC22-9F00-43BD-A7CE-8F7F47CE460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pPr>
              <a:defRPr/>
            </a:pPr>
            <a:fld id="{46A3420D-7F7E-4A93-A6CF-FECA74568CAB}" type="datetimeFigureOut">
              <a:rPr lang="ru-RU" smtClean="0"/>
              <a:pPr>
                <a:defRPr/>
              </a:pPr>
              <a:t>03.08.2015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34B575AB-A084-4910-8661-1AE5FBDDC38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heel spokes="8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EC66A1C-ED11-4F25-8AAF-43ED7C28931B}" type="datetimeFigureOut">
              <a:rPr lang="ru-RU" smtClean="0"/>
              <a:pPr>
                <a:defRPr/>
              </a:pPr>
              <a:t>03.08.2015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E70DA5-2223-43AF-AD18-C350DD8A3D5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pPr>
              <a:defRPr/>
            </a:pPr>
            <a:fld id="{5AC94A81-E549-47F3-BEDE-1F1CAAC519A8}" type="datetimeFigureOut">
              <a:rPr lang="ru-RU" smtClean="0"/>
              <a:pPr>
                <a:defRPr/>
              </a:pPr>
              <a:t>03.08.2015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pPr>
              <a:defRPr/>
            </a:pPr>
            <a:fld id="{B7A86E07-1B89-4D45-AF22-8684106445A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7B8153EB-3DCC-47C9-B9A6-DB1377918E4F}" type="datetimeFigureOut">
              <a:rPr lang="ru-RU" smtClean="0"/>
              <a:pPr>
                <a:defRPr/>
              </a:pPr>
              <a:t>03.08.2015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AD0D2F32-6E08-4999-9459-EDCBFF9BFE8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heel spokes="8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5AEFA239-FA2B-42C6-8FBD-7E34F0731D48}" type="datetimeFigureOut">
              <a:rPr lang="ru-RU" smtClean="0"/>
              <a:pPr>
                <a:defRPr/>
              </a:pPr>
              <a:t>03.08.2015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pPr>
              <a:defRPr/>
            </a:pPr>
            <a:fld id="{1044F613-24A4-4059-AAD5-28D57DC5B56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heel spokes="8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6CE9D2BA-55D1-4828-AF93-25A9607EBE64}" type="datetimeFigureOut">
              <a:rPr lang="ru-RU" smtClean="0"/>
              <a:pPr>
                <a:defRPr/>
              </a:pPr>
              <a:t>03.08.2015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115266C-83A7-4428-AF56-0A628B4E824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wheel spokes="8"/>
  </p:transition>
  <p:timing>
    <p:tnLst>
      <p:par>
        <p:cTn id="1" dur="indefinite" restart="never" nodeType="tmRoot"/>
      </p:par>
    </p:tnLst>
  </p:timing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7"/>
          <p:cNvSpPr>
            <a:spLocks noGrp="1"/>
          </p:cNvSpPr>
          <p:nvPr>
            <p:ph type="ctrTitle"/>
          </p:nvPr>
        </p:nvSpPr>
        <p:spPr>
          <a:xfrm>
            <a:off x="714375" y="928688"/>
            <a:ext cx="7772400" cy="3000375"/>
          </a:xfrm>
        </p:spPr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</a:rPr>
              <a:t>Методика воспитательной работы в ДОУ</a:t>
            </a:r>
            <a:br>
              <a:rPr lang="ru-RU" b="1" dirty="0" smtClean="0">
                <a:solidFill>
                  <a:schemeClr val="tx1"/>
                </a:solidFill>
              </a:rPr>
            </a:br>
            <a:endParaRPr lang="ru-RU" b="1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492896"/>
            <a:ext cx="8229600" cy="1399032"/>
          </a:xfrm>
        </p:spPr>
        <p:txBody>
          <a:bodyPr>
            <a:noAutofit/>
          </a:bodyPr>
          <a:lstStyle/>
          <a:p>
            <a:r>
              <a:rPr lang="ru-RU" sz="2400" dirty="0">
                <a:ln>
                  <a:noFill/>
                </a:ln>
                <a:solidFill>
                  <a:prstClr val="white"/>
                </a:solidFill>
                <a:effectLst/>
                <a:ea typeface="+mn-ea"/>
                <a:cs typeface="+mn-cs"/>
              </a:rPr>
              <a:t>Центром всей методической работы ДОУ является методический кабинет. Ему принадлежит ведущая роль в оказании педагогам помощи в организации образовательного процесса, обеспечении их непрерывного саморазвития, обобщении передового педагогического опыта, повышении компетентности родителей в вопросах воспитания и обучения детей. Методический кабинет - это копилка лучших традиций дошкольного учреждения, поэтому задача зам. зав. по ВМР - сделать накопленный опыт живым, доступным, научить педагогов творчески переносить его в работу с детьми, так организовать работу этого методического центра, чтобы воспитатели чувствовали себя в нем, как в своем рабочем кабинете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818968761"/>
      </p:ext>
    </p:extLst>
  </p:cSld>
  <p:clrMapOvr>
    <a:masterClrMapping/>
  </p:clrMapOvr>
  <p:transition>
    <p:wheel spokes="8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38"/>
            <a:ext cx="8229600" cy="5786437"/>
          </a:xfrm>
        </p:spPr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Методический кабинет дошкольного учреждения должен соответствовать таким требованиям как информативность, доступность, эстетичность, содержательность, обеспечение мотивации и активности в развитии.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Реализация информационно - аналитической функции управления дошкольным учреждением обуславливает в методическом кабинете формирование информационного банка данных, где определяются источники, содержание, направленность информации.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t"/>
            <a:endParaRPr lang="ru-RU" b="1" smtClean="0"/>
          </a:p>
          <a:p>
            <a:pPr fontAlgn="t"/>
            <a:endParaRPr lang="ru-RU" b="1" smtClean="0"/>
          </a:p>
          <a:p>
            <a:pPr fontAlgn="t"/>
            <a:endParaRPr lang="ru-RU" smtClean="0"/>
          </a:p>
          <a:p>
            <a:pPr fontAlgn="t">
              <a:buFont typeface="Arial" charset="0"/>
              <a:buNone/>
            </a:pPr>
            <a:endParaRPr lang="ru-RU" smtClean="0"/>
          </a:p>
          <a:p>
            <a:endParaRPr lang="ru-RU" smtClean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9000178"/>
              </p:ext>
            </p:extLst>
          </p:nvPr>
        </p:nvGraphicFramePr>
        <p:xfrm>
          <a:off x="323528" y="332656"/>
          <a:ext cx="8496944" cy="63303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94298"/>
                <a:gridCol w="4902646"/>
              </a:tblGrid>
              <a:tr h="3312368"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БАНК ВНЕШНЕЙ ИНФОРМАЦИИ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-Нормативно-правовые документы Законодательства Российской Федерации;</a:t>
                      </a:r>
                    </a:p>
                    <a:p>
                      <a:r>
                        <a:rPr lang="ru-RU" sz="1600" dirty="0" smtClean="0"/>
                        <a:t>-Организация методической работы в дошкольном учреждении;</a:t>
                      </a:r>
                    </a:p>
                    <a:p>
                      <a:r>
                        <a:rPr lang="ru-RU" sz="1600" dirty="0" smtClean="0"/>
                        <a:t>-Развитие ребенка в образовательном пространстве дошкольного учреждения;</a:t>
                      </a:r>
                    </a:p>
                    <a:p>
                      <a:r>
                        <a:rPr lang="ru-RU" sz="1600" dirty="0" smtClean="0"/>
                        <a:t>-Организация взаимодействия дошкольного учреждения с семьей и школой;</a:t>
                      </a:r>
                    </a:p>
                    <a:p>
                      <a:r>
                        <a:rPr lang="ru-RU" sz="1600" dirty="0" smtClean="0"/>
                        <a:t>-Информация периодических изданий дошкольного образования; </a:t>
                      </a:r>
                    </a:p>
                    <a:p>
                      <a:endParaRPr lang="ru-RU" sz="1600" dirty="0"/>
                    </a:p>
                  </a:txBody>
                  <a:tcPr/>
                </a:tc>
              </a:tr>
              <a:tr h="3017972">
                <a:tc>
                  <a:txBody>
                    <a:bodyPr/>
                    <a:lstStyle/>
                    <a:p>
                      <a:endParaRPr lang="ru-RU" sz="1600" dirty="0" smtClean="0"/>
                    </a:p>
                    <a:p>
                      <a:endParaRPr lang="ru-RU" sz="1600" dirty="0" smtClean="0"/>
                    </a:p>
                    <a:p>
                      <a:endParaRPr lang="ru-RU" sz="1600" dirty="0" smtClean="0"/>
                    </a:p>
                    <a:p>
                      <a:endParaRPr lang="ru-RU" sz="1600" dirty="0" smtClean="0"/>
                    </a:p>
                    <a:p>
                      <a:r>
                        <a:rPr lang="ru-RU" sz="1600" dirty="0" smtClean="0"/>
                        <a:t>БАНК ВНУТРЕННЕЙ ИНФОРМАЦИИ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-Нормативно-правовые документы, регламентирующие деятельность ДОУ;</a:t>
                      </a:r>
                    </a:p>
                    <a:p>
                      <a:endParaRPr lang="ru-RU" sz="1600" dirty="0" smtClean="0"/>
                    </a:p>
                    <a:p>
                      <a:r>
                        <a:rPr lang="ru-RU" sz="1600" dirty="0" smtClean="0"/>
                        <a:t>-Планирование деятельности ДОУ;</a:t>
                      </a:r>
                    </a:p>
                    <a:p>
                      <a:endParaRPr lang="ru-RU" sz="1600" dirty="0" smtClean="0"/>
                    </a:p>
                    <a:p>
                      <a:r>
                        <a:rPr lang="ru-RU" sz="1600" dirty="0" smtClean="0"/>
                        <a:t>-Организация и руководство образовательной деятельности ДОУ;</a:t>
                      </a:r>
                    </a:p>
                    <a:p>
                      <a:endParaRPr lang="ru-RU" sz="1600" dirty="0" smtClean="0"/>
                    </a:p>
                    <a:p>
                      <a:r>
                        <a:rPr lang="ru-RU" sz="1600" dirty="0" smtClean="0"/>
                        <a:t>-Контроль и регулирование образовательной деятельности ДОУ;</a:t>
                      </a:r>
                    </a:p>
                    <a:p>
                      <a:endParaRPr lang="ru-RU" sz="1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Прямоугольник 5"/>
          <p:cNvSpPr>
            <a:spLocks noChangeArrowheads="1"/>
          </p:cNvSpPr>
          <p:nvPr/>
        </p:nvSpPr>
        <p:spPr bwMode="auto">
          <a:xfrm>
            <a:off x="500063" y="285750"/>
            <a:ext cx="8286750" cy="657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latin typeface="Calibri" pitchFamily="34" charset="0"/>
              </a:rPr>
              <a:t>В методическом кабинете ДОУ постоянно действуют выставки: </a:t>
            </a:r>
          </a:p>
          <a:p>
            <a:r>
              <a:rPr lang="ru-RU" sz="2400">
                <a:latin typeface="Calibri" pitchFamily="34" charset="0"/>
              </a:rPr>
              <a:t>Идет аттестация!</a:t>
            </a:r>
          </a:p>
          <a:p>
            <a:r>
              <a:rPr lang="ru-RU" sz="2400">
                <a:latin typeface="Calibri" pitchFamily="34" charset="0"/>
              </a:rPr>
              <a:t>К праздничным датам.</a:t>
            </a:r>
          </a:p>
          <a:p>
            <a:r>
              <a:rPr lang="ru-RU" sz="2400">
                <a:latin typeface="Calibri" pitchFamily="34" charset="0"/>
              </a:rPr>
              <a:t>Подготовка к педсовету.</a:t>
            </a:r>
          </a:p>
          <a:p>
            <a:endParaRPr lang="ru-RU" sz="2400">
              <a:latin typeface="Calibri" pitchFamily="34" charset="0"/>
            </a:endParaRPr>
          </a:p>
          <a:p>
            <a:r>
              <a:rPr lang="ru-RU" sz="2400">
                <a:latin typeface="Calibri" pitchFamily="34" charset="0"/>
              </a:rPr>
              <a:t>В методическом кабинете также представлены материалы, отражающие мастерство педагогов: </a:t>
            </a:r>
          </a:p>
          <a:p>
            <a:r>
              <a:rPr lang="ru-RU" sz="2400">
                <a:latin typeface="Calibri" pitchFamily="34" charset="0"/>
              </a:rPr>
              <a:t>материал семинаров-практикумов;</a:t>
            </a:r>
          </a:p>
          <a:p>
            <a:r>
              <a:rPr lang="ru-RU" sz="2400">
                <a:latin typeface="Calibri" pitchFamily="34" charset="0"/>
              </a:rPr>
              <a:t>план – график повышения квалификации педагогов;</a:t>
            </a:r>
          </a:p>
          <a:p>
            <a:r>
              <a:rPr lang="ru-RU" sz="2400">
                <a:latin typeface="Calibri" pitchFamily="34" charset="0"/>
              </a:rPr>
              <a:t>план аттестации педагогических кадров;</a:t>
            </a:r>
          </a:p>
          <a:p>
            <a:r>
              <a:rPr lang="ru-RU" sz="2400">
                <a:latin typeface="Calibri" pitchFamily="34" charset="0"/>
              </a:rPr>
              <a:t>передовой педагогический опыт</a:t>
            </a:r>
          </a:p>
          <a:p>
            <a:endParaRPr lang="ru-RU" sz="2400">
              <a:latin typeface="Calibri" pitchFamily="34" charset="0"/>
            </a:endParaRPr>
          </a:p>
          <a:p>
            <a:r>
              <a:rPr lang="ru-RU" sz="2400">
                <a:latin typeface="Calibri" pitchFamily="34" charset="0"/>
              </a:rPr>
              <a:t>Таким образом, в рамках выполнения основных задач методической работы методический кабинет является центром сбора педагогической информации, а также творческой лабораторией для педагогов и родителей.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>
          <a:xfrm>
            <a:off x="500063" y="285750"/>
            <a:ext cx="8229600" cy="1500188"/>
          </a:xfrm>
        </p:spPr>
        <p:txBody>
          <a:bodyPr>
            <a:normAutofit fontScale="90000"/>
          </a:bodyPr>
          <a:lstStyle/>
          <a:p>
            <a:r>
              <a:rPr lang="ru-RU" sz="3200" b="1" smtClean="0"/>
              <a:t>Информирование педагогов о новых требованиях, предъявляемых к работе, и последних достижениях науки и практики.</a:t>
            </a:r>
            <a:br>
              <a:rPr lang="ru-RU" sz="3200" b="1" smtClean="0"/>
            </a:br>
            <a:endParaRPr lang="ru-RU" sz="3200" b="1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0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Своевременное информирование педагогов о новых разработках в психолого-педагогической науке и передовой практике, методическом обеспечении в системе дошкольного образования является важным условием высокой результативности воспитательно-образовательного процесса.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Повышение информированности педагогов способствует установке единой педагогической стратегии развития ДОУ, которая обсуждается, утверждается и реализуется через основной орган управления – педагогический совет и служит основным ресурсом развития коллектива в ДОУ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Обзор видов информации и форм методической работы представлен в схеме :</a:t>
            </a:r>
            <a:endParaRPr lang="ru-RU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7167275"/>
              </p:ext>
            </p:extLst>
          </p:nvPr>
        </p:nvGraphicFramePr>
        <p:xfrm>
          <a:off x="179512" y="116632"/>
          <a:ext cx="8784976" cy="60486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81719"/>
                <a:gridCol w="4503257"/>
              </a:tblGrid>
              <a:tr h="1383344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Виды информации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Формы методической работы</a:t>
                      </a:r>
                    </a:p>
                    <a:p>
                      <a:endParaRPr lang="ru-RU" sz="1600" dirty="0"/>
                    </a:p>
                  </a:txBody>
                  <a:tcPr/>
                </a:tc>
              </a:tr>
              <a:tr h="4665328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- нормативно-правовые документы</a:t>
                      </a:r>
                    </a:p>
                    <a:p>
                      <a:endParaRPr lang="ru-RU" sz="1600" dirty="0" smtClean="0"/>
                    </a:p>
                    <a:p>
                      <a:r>
                        <a:rPr lang="ru-RU" sz="1600" dirty="0" smtClean="0"/>
                        <a:t>- современные программы, технологии, методики</a:t>
                      </a:r>
                    </a:p>
                    <a:p>
                      <a:endParaRPr lang="ru-RU" sz="1600" dirty="0" smtClean="0"/>
                    </a:p>
                    <a:p>
                      <a:r>
                        <a:rPr lang="ru-RU" sz="1600" dirty="0" smtClean="0"/>
                        <a:t>- современные тенденции развития дошкольного</a:t>
                      </a:r>
                      <a:r>
                        <a:rPr lang="ru-RU" sz="1600" baseline="0" dirty="0" smtClean="0"/>
                        <a:t> </a:t>
                      </a:r>
                      <a:r>
                        <a:rPr lang="ru-RU" sz="1600" dirty="0" smtClean="0"/>
                        <a:t> образования</a:t>
                      </a:r>
                    </a:p>
                    <a:p>
                      <a:endParaRPr lang="ru-RU" sz="1600" dirty="0" smtClean="0"/>
                    </a:p>
                    <a:p>
                      <a:r>
                        <a:rPr lang="ru-RU" sz="1600" dirty="0" smtClean="0"/>
                        <a:t>- содержание, формы, критерии оценки</a:t>
                      </a:r>
                    </a:p>
                    <a:p>
                      <a:r>
                        <a:rPr lang="ru-RU" sz="1600" dirty="0" smtClean="0"/>
                        <a:t>деятельности и т. д.	</a:t>
                      </a:r>
                    </a:p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- самостоятельная работа с материалами метод кабинета</a:t>
                      </a:r>
                    </a:p>
                    <a:p>
                      <a:endParaRPr lang="ru-RU" sz="1600" dirty="0" smtClean="0"/>
                    </a:p>
                    <a:p>
                      <a:r>
                        <a:rPr lang="ru-RU" sz="1600" dirty="0" smtClean="0"/>
                        <a:t>- педагогический совет</a:t>
                      </a:r>
                    </a:p>
                    <a:p>
                      <a:endParaRPr lang="ru-RU" sz="1600" dirty="0" smtClean="0"/>
                    </a:p>
                    <a:p>
                      <a:r>
                        <a:rPr lang="ru-RU" sz="1600" dirty="0" smtClean="0"/>
                        <a:t>- семинары (проблемные, практикумы)</a:t>
                      </a:r>
                    </a:p>
                    <a:p>
                      <a:endParaRPr lang="ru-RU" sz="1600" dirty="0" smtClean="0"/>
                    </a:p>
                    <a:p>
                      <a:r>
                        <a:rPr lang="ru-RU" sz="1600" dirty="0" smtClean="0"/>
                        <a:t>- консультирование, обследование, лекции</a:t>
                      </a:r>
                    </a:p>
                    <a:p>
                      <a:endParaRPr lang="ru-RU" sz="1600" dirty="0" smtClean="0"/>
                    </a:p>
                    <a:p>
                      <a:r>
                        <a:rPr lang="ru-RU" sz="1600" dirty="0" smtClean="0"/>
                        <a:t>- информация на стенде, -самообразование,</a:t>
                      </a:r>
                    </a:p>
                    <a:p>
                      <a:endParaRPr lang="ru-RU" sz="1600" dirty="0" smtClean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600" dirty="0" smtClean="0"/>
                        <a:t>наставничество, 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600" dirty="0" smtClean="0"/>
                        <a:t>работа творческой</a:t>
                      </a:r>
                      <a:r>
                        <a:rPr lang="ru-RU" sz="1600" baseline="0" dirty="0" smtClean="0"/>
                        <a:t> </a:t>
                      </a:r>
                      <a:r>
                        <a:rPr lang="ru-RU" sz="1600" dirty="0" smtClean="0"/>
                        <a:t> группы, связь с НИРО</a:t>
                      </a:r>
                    </a:p>
                    <a:p>
                      <a:endParaRPr lang="ru-RU" sz="1600" dirty="0" smtClean="0"/>
                    </a:p>
                    <a:p>
                      <a:r>
                        <a:rPr lang="ru-RU" sz="1600" dirty="0" smtClean="0"/>
                        <a:t>- обучение на КПК и т. д.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28688"/>
            <a:ext cx="8229600" cy="85725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600" dirty="0" smtClean="0"/>
              <a:t> </a:t>
            </a:r>
            <a:r>
              <a:rPr lang="ru-RU" sz="3600" b="1" dirty="0" smtClean="0"/>
              <a:t>Обучение и развитие педагогических кадров, повышение их квалификации.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0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Задачу обучения и развития педагогов следует признать основополагающей в управлении методической работой. При этом традиционная система информирования и обучения педагогов не всегда дает ощутимые результаты, т.к. она ориентирована на коллектив в целом. Поэтому модель организации и содержания развития педагогов, повышение их квалификации должна строится дифференцированно, чтобы были задействованы внутренние факторы и механизмы самого педагога, способствующие личностные и профессионально-нравственному развитию.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Важнейшим условием, обеспечивающим дифференцированный подход в работе с </a:t>
            </a:r>
            <a:r>
              <a:rPr lang="ru-RU" dirty="0" err="1" smtClean="0"/>
              <a:t>педкадрами</a:t>
            </a:r>
            <a:r>
              <a:rPr lang="ru-RU" dirty="0" smtClean="0"/>
              <a:t>, является анализ кадрового обеспечения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63"/>
            <a:ext cx="8229600" cy="5786437"/>
          </a:xfrm>
        </p:spPr>
        <p:txBody>
          <a:bodyPr rtlCol="0">
            <a:normAutofit fontScale="85000" lnSpcReduction="10000"/>
          </a:bodyPr>
          <a:lstStyle/>
          <a:p>
            <a:pPr marL="64008" indent="0" fontAlgn="auto">
              <a:spcAft>
                <a:spcPts val="0"/>
              </a:spcAft>
              <a:buNone/>
              <a:defRPr/>
            </a:pPr>
            <a:r>
              <a:rPr lang="ru-RU" b="1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Наиболее эффективными являются следующие формы повышения профессионального уровня: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курсовая подготовка;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участие в работе творческих групп, клубов;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участие в методических объединениях.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Зам. зав. по воспитательной и методической работе организует и контролирует работу педагогов по самообразованию, относящуюся к активным формам повышения квалификации, и помогает выбрать тему, приоритеты в формах и средствах, спрогнозировать результат.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title"/>
          </p:nvPr>
        </p:nvSpPr>
        <p:spPr>
          <a:xfrm>
            <a:off x="457200" y="785813"/>
            <a:ext cx="8229600" cy="631825"/>
          </a:xfrm>
        </p:spPr>
        <p:txBody>
          <a:bodyPr>
            <a:normAutofit fontScale="90000"/>
          </a:bodyPr>
          <a:lstStyle/>
          <a:p>
            <a:r>
              <a:rPr lang="ru-RU" sz="3200" b="1" smtClean="0"/>
              <a:t>Выявление, изучение, обобщение и распространение передового педагогического опыта</a:t>
            </a:r>
            <a:r>
              <a:rPr lang="ru-RU" sz="3200" smtClean="0"/>
              <a:t>.</a:t>
            </a:r>
            <a:br>
              <a:rPr lang="ru-RU" sz="3200" smtClean="0"/>
            </a:br>
            <a:endParaRPr lang="ru-RU" sz="3200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7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Передовой опыт представляет собой высокое мастерство педагога и является движущей силой улучшения воспитательно-образовательного процесса в ДОУ, решает определенные цели с наименьшей затратой времени, с применением оптимальных форм и методов работы, способствует достижению более качественных результатов.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ПО – результат творческого поиска педагогов, где сливается воедино творческое, новаторское и в тоже время традиционное начало.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Самообразование</a:t>
            </a:r>
            <a:br>
              <a:rPr lang="ru-RU" b="1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286375"/>
          </a:xfrm>
        </p:spPr>
        <p:txBody>
          <a:bodyPr rtlCol="0">
            <a:normAutofit fontScale="6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На первом этапе осуществляется предварительное детальное и всестороннее изучение опыта педагога. Только совокупность использования различных методов исследования опыта (наблюдение и анализ образовательного процесса, беседы с воспитателем и детьми, анализ педагогической документации, проведение экспериментальной работы) позволит объективно оценить и рекомендовать его как передовой.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На втором этапе ППО обобщается, т.е. описывается. Существует алгоритм описания ППО комплексом ИПМ (информационно-педагогический модуль: сообщение, запись </a:t>
            </a:r>
            <a:r>
              <a:rPr lang="ru-RU" dirty="0" err="1" smtClean="0"/>
              <a:t>пединформации</a:t>
            </a:r>
            <a:r>
              <a:rPr lang="ru-RU" dirty="0" smtClean="0"/>
              <a:t>).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Третьим этапом является распространение и внедрение ППО. В рамках МДОУ этому способствуют такие формы работы как педагогические чтения, открытые просмотры, </a:t>
            </a:r>
            <a:r>
              <a:rPr lang="ru-RU" dirty="0" err="1" smtClean="0"/>
              <a:t>взаимопосещения</a:t>
            </a:r>
            <a:r>
              <a:rPr lang="ru-RU" dirty="0" smtClean="0"/>
              <a:t>, выставки и т.д.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Содержимое 2"/>
          <p:cNvSpPr>
            <a:spLocks noGrp="1"/>
          </p:cNvSpPr>
          <p:nvPr>
            <p:ph idx="1"/>
          </p:nvPr>
        </p:nvSpPr>
        <p:spPr>
          <a:xfrm>
            <a:off x="457200" y="642938"/>
            <a:ext cx="8229600" cy="5786437"/>
          </a:xfrm>
        </p:spPr>
        <p:txBody>
          <a:bodyPr/>
          <a:lstStyle/>
          <a:p>
            <a:pPr marL="64008" indent="0">
              <a:buNone/>
            </a:pPr>
            <a:r>
              <a:rPr lang="ru-RU" b="1" i="1" dirty="0" smtClean="0">
                <a:latin typeface="Arial Black" panose="020B0A04020102020204" pitchFamily="34" charset="0"/>
              </a:rPr>
              <a:t>Методическая работа </a:t>
            </a:r>
            <a:r>
              <a:rPr lang="ru-RU" dirty="0" smtClean="0"/>
              <a:t>- </a:t>
            </a:r>
            <a:r>
              <a:rPr lang="ru-RU" i="1" dirty="0" smtClean="0"/>
              <a:t>это целостная, основанная на достижениях науки, передового опыта и анализе затруднений педагогов, система мероприятий, направленная на повышение мастерства каждого педагога, на обобщение и развитие творческого потенциала коллектива, на достижение оптимальных результатов образования, воспитания и развития детей.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204864"/>
            <a:ext cx="8229600" cy="1571625"/>
          </a:xfrm>
        </p:spPr>
        <p:txBody>
          <a:bodyPr>
            <a:noAutofit/>
          </a:bodyPr>
          <a:lstStyle/>
          <a:p>
            <a:r>
              <a:rPr lang="ru-RU" sz="4400" b="1" dirty="0" smtClean="0"/>
              <a:t>Подготовка методического обеспечения для осуществления педагогического процесса</a:t>
            </a:r>
            <a:br>
              <a:rPr lang="ru-RU" sz="4400" b="1" dirty="0" smtClean="0"/>
            </a:br>
            <a:r>
              <a:rPr lang="ru-RU" sz="4400" b="1" dirty="0" smtClean="0"/>
              <a:t/>
            </a:r>
            <a:br>
              <a:rPr lang="ru-RU" sz="4400" b="1" dirty="0" smtClean="0"/>
            </a:br>
            <a:endParaRPr lang="ru-RU" sz="4400" b="1" dirty="0" smtClean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068960"/>
            <a:ext cx="8229600" cy="1399032"/>
          </a:xfrm>
        </p:spPr>
        <p:txBody>
          <a:bodyPr>
            <a:noAutofit/>
          </a:bodyPr>
          <a:lstStyle/>
          <a:p>
            <a:pPr marL="448056" lvl="0" indent="-384048">
              <a:spcBef>
                <a:spcPct val="20000"/>
              </a:spcBef>
              <a:defRPr/>
            </a:pPr>
            <a:r>
              <a:rPr lang="ru-RU" sz="2400" dirty="0" smtClean="0">
                <a:ln>
                  <a:noFill/>
                </a:ln>
                <a:solidFill>
                  <a:prstClr val="white"/>
                </a:solidFill>
                <a:effectLst/>
                <a:ea typeface="+mn-ea"/>
                <a:cs typeface="+mn-cs"/>
              </a:rPr>
              <a:t>        Одним </a:t>
            </a:r>
            <a:r>
              <a:rPr lang="ru-RU" sz="2400" dirty="0">
                <a:ln>
                  <a:noFill/>
                </a:ln>
                <a:solidFill>
                  <a:prstClr val="white"/>
                </a:solidFill>
                <a:effectLst/>
                <a:ea typeface="+mn-ea"/>
                <a:cs typeface="+mn-cs"/>
              </a:rPr>
              <a:t>из стержневых условий жизнедеятельности дошкольного учреждения является методическое обеспечение методического процесса.</a:t>
            </a:r>
            <a:br>
              <a:rPr lang="ru-RU" sz="2400" dirty="0">
                <a:ln>
                  <a:noFill/>
                </a:ln>
                <a:solidFill>
                  <a:prstClr val="white"/>
                </a:solidFill>
                <a:effectLst/>
                <a:ea typeface="+mn-ea"/>
                <a:cs typeface="+mn-cs"/>
              </a:rPr>
            </a:br>
            <a:r>
              <a:rPr lang="ru-RU" sz="2400" dirty="0">
                <a:ln>
                  <a:noFill/>
                </a:ln>
                <a:solidFill>
                  <a:prstClr val="white"/>
                </a:solidFill>
                <a:effectLst/>
                <a:ea typeface="+mn-ea"/>
                <a:cs typeface="+mn-cs"/>
              </a:rPr>
              <a:t/>
            </a:r>
            <a:br>
              <a:rPr lang="ru-RU" sz="2400" dirty="0">
                <a:ln>
                  <a:noFill/>
                </a:ln>
                <a:solidFill>
                  <a:prstClr val="white"/>
                </a:solidFill>
                <a:effectLst/>
                <a:ea typeface="+mn-ea"/>
                <a:cs typeface="+mn-cs"/>
              </a:rPr>
            </a:br>
            <a:r>
              <a:rPr lang="ru-RU" sz="2400" dirty="0">
                <a:ln>
                  <a:noFill/>
                </a:ln>
                <a:solidFill>
                  <a:prstClr val="white"/>
                </a:solidFill>
                <a:effectLst/>
                <a:ea typeface="+mn-ea"/>
                <a:cs typeface="+mn-cs"/>
              </a:rPr>
              <a:t>Программно-методический комплекс дошкольного учреждения отбирается с учетом ориентации на государственные требования, нормативно-правовой статус дошкольного учреждения (вид, приоритетное направление), особенности и законы психического развития детей, специфику педагогического и детского коллективов, определяющих возможность и целесообразность каждой программы и технологии.</a:t>
            </a:r>
            <a:br>
              <a:rPr lang="ru-RU" sz="2400" dirty="0">
                <a:ln>
                  <a:noFill/>
                </a:ln>
                <a:solidFill>
                  <a:prstClr val="white"/>
                </a:solidFill>
                <a:effectLst/>
                <a:ea typeface="+mn-ea"/>
                <a:cs typeface="+mn-cs"/>
              </a:rPr>
            </a:br>
            <a:r>
              <a:rPr lang="ru-RU" sz="2400" dirty="0">
                <a:ln>
                  <a:noFill/>
                </a:ln>
                <a:solidFill>
                  <a:prstClr val="white"/>
                </a:solidFill>
                <a:effectLst/>
                <a:ea typeface="+mn-ea"/>
                <a:cs typeface="+mn-cs"/>
              </a:rPr>
              <a:t/>
            </a:r>
            <a:br>
              <a:rPr lang="ru-RU" sz="2400" dirty="0">
                <a:ln>
                  <a:noFill/>
                </a:ln>
                <a:solidFill>
                  <a:prstClr val="white"/>
                </a:solidFill>
                <a:effectLst/>
                <a:ea typeface="+mn-ea"/>
                <a:cs typeface="+mn-cs"/>
              </a:rPr>
            </a:b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515173146"/>
      </p:ext>
    </p:extLst>
  </p:cSld>
  <p:clrMapOvr>
    <a:masterClrMapping/>
  </p:clrMapOvr>
  <p:transition>
    <p:wheel spokes="8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708920"/>
            <a:ext cx="8229600" cy="1399032"/>
          </a:xfrm>
        </p:spPr>
        <p:txBody>
          <a:bodyPr>
            <a:noAutofit/>
          </a:bodyPr>
          <a:lstStyle/>
          <a:p>
            <a:r>
              <a:rPr lang="ru-RU" sz="2000" dirty="0">
                <a:ln>
                  <a:noFill/>
                </a:ln>
                <a:solidFill>
                  <a:prstClr val="white"/>
                </a:solidFill>
                <a:effectLst/>
              </a:rPr>
              <a:t>Через орган самоуправления ДОУ - педсовет для осуществления образовательного процесса утверждается программа, наиболее способствующая условиям отбора методического обеспечения.</a:t>
            </a:r>
            <a:br>
              <a:rPr lang="ru-RU" sz="2000" dirty="0">
                <a:ln>
                  <a:noFill/>
                </a:ln>
                <a:solidFill>
                  <a:prstClr val="white"/>
                </a:solidFill>
                <a:effectLst/>
              </a:rPr>
            </a:br>
            <a:r>
              <a:rPr lang="ru-RU" sz="2000" dirty="0">
                <a:ln>
                  <a:noFill/>
                </a:ln>
                <a:solidFill>
                  <a:prstClr val="white"/>
                </a:solidFill>
                <a:effectLst/>
              </a:rPr>
              <a:t/>
            </a:r>
            <a:br>
              <a:rPr lang="ru-RU" sz="2000" dirty="0">
                <a:ln>
                  <a:noFill/>
                </a:ln>
                <a:solidFill>
                  <a:prstClr val="white"/>
                </a:solidFill>
                <a:effectLst/>
              </a:rPr>
            </a:br>
            <a:r>
              <a:rPr lang="ru-RU" sz="2000" dirty="0">
                <a:ln>
                  <a:noFill/>
                </a:ln>
                <a:solidFill>
                  <a:prstClr val="white"/>
                </a:solidFill>
                <a:effectLst/>
              </a:rPr>
              <a:t>Таким образом, </a:t>
            </a:r>
            <a:r>
              <a:rPr lang="ru-RU" sz="2000" dirty="0" err="1">
                <a:ln>
                  <a:noFill/>
                </a:ln>
                <a:solidFill>
                  <a:prstClr val="white"/>
                </a:solidFill>
                <a:effectLst/>
              </a:rPr>
              <a:t>воспитательно</a:t>
            </a:r>
            <a:r>
              <a:rPr lang="ru-RU" sz="2000" dirty="0">
                <a:ln>
                  <a:noFill/>
                </a:ln>
                <a:solidFill>
                  <a:prstClr val="white"/>
                </a:solidFill>
                <a:effectLst/>
              </a:rPr>
              <a:t>-образовательный процесс во всех группах ДОУ осуществляется по комплексной программе, которая соотносится с социальным заказом и видом ДОУ.</a:t>
            </a:r>
            <a:br>
              <a:rPr lang="ru-RU" sz="2000" dirty="0">
                <a:ln>
                  <a:noFill/>
                </a:ln>
                <a:solidFill>
                  <a:prstClr val="white"/>
                </a:solidFill>
                <a:effectLst/>
              </a:rPr>
            </a:br>
            <a:r>
              <a:rPr lang="ru-RU" sz="2000" dirty="0">
                <a:ln>
                  <a:noFill/>
                </a:ln>
                <a:solidFill>
                  <a:prstClr val="white"/>
                </a:solidFill>
                <a:effectLst/>
              </a:rPr>
              <a:t/>
            </a:r>
            <a:br>
              <a:rPr lang="ru-RU" sz="2000" dirty="0">
                <a:ln>
                  <a:noFill/>
                </a:ln>
                <a:solidFill>
                  <a:prstClr val="white"/>
                </a:solidFill>
                <a:effectLst/>
              </a:rPr>
            </a:br>
            <a:r>
              <a:rPr lang="ru-RU" sz="2000" dirty="0">
                <a:ln>
                  <a:noFill/>
                </a:ln>
                <a:solidFill>
                  <a:prstClr val="white"/>
                </a:solidFill>
                <a:effectLst/>
              </a:rPr>
              <a:t>Методическое сопровождение программы подбирается с учетом соответствия Временным требованиям к содержанию методам воспитания и обучения детей дошкольного возраста, основного и дополнительного образования, осуществляемого в ДОУ, единства концептуальных основ комплексной и парциальных программ, а также методик и технологий, их реализующих.</a:t>
            </a:r>
            <a:br>
              <a:rPr lang="ru-RU" sz="2000" dirty="0">
                <a:ln>
                  <a:noFill/>
                </a:ln>
                <a:solidFill>
                  <a:prstClr val="white"/>
                </a:solidFill>
                <a:effectLst/>
              </a:rPr>
            </a:br>
            <a:r>
              <a:rPr lang="ru-RU" sz="2000" dirty="0">
                <a:ln>
                  <a:noFill/>
                </a:ln>
                <a:solidFill>
                  <a:prstClr val="white"/>
                </a:solidFill>
                <a:effectLst/>
              </a:rPr>
              <a:t/>
            </a:r>
            <a:br>
              <a:rPr lang="ru-RU" sz="2000" dirty="0">
                <a:ln>
                  <a:noFill/>
                </a:ln>
                <a:solidFill>
                  <a:prstClr val="white"/>
                </a:solidFill>
                <a:effectLst/>
              </a:rPr>
            </a:b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997911650"/>
      </p:ext>
    </p:extLst>
  </p:cSld>
  <p:clrMapOvr>
    <a:masterClrMapping/>
  </p:clrMapOvr>
  <p:transition>
    <p:wheel spokes="8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492896"/>
            <a:ext cx="8229600" cy="1714500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600" b="1" i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Результативность воспитательно-образовательного процесса в ДОУ зависит и от создания условий для его реализации. Это обуславливает  следующую направленность методической работы:</a:t>
            </a:r>
            <a:br>
              <a:rPr lang="ru-RU" sz="3600" b="1" i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</a:br>
            <a:r>
              <a:rPr lang="ru-RU" sz="3600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/>
            </a:r>
            <a:br>
              <a:rPr lang="ru-RU" sz="3600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</a:br>
            <a:endParaRPr lang="ru-RU" sz="3600" b="1" dirty="0">
              <a:solidFill>
                <a:schemeClr val="accent4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492896"/>
            <a:ext cx="8229600" cy="2585442"/>
          </a:xfrm>
        </p:spPr>
        <p:txBody>
          <a:bodyPr>
            <a:noAutofit/>
          </a:bodyPr>
          <a:lstStyle/>
          <a:p>
            <a:pPr marL="448056" lvl="0" indent="-384048">
              <a:spcBef>
                <a:spcPct val="20000"/>
              </a:spcBef>
            </a:pPr>
            <a:r>
              <a:rPr lang="ru-RU" sz="2400" dirty="0">
                <a:ln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ea typeface="+mn-ea"/>
                <a:cs typeface="+mn-cs"/>
              </a:rPr>
              <a:t>1. Организация развивающей предметной среды в </a:t>
            </a:r>
            <a:r>
              <a:rPr lang="ru-RU" sz="2400" dirty="0" smtClean="0">
                <a:ln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ea typeface="+mn-ea"/>
                <a:cs typeface="+mn-cs"/>
              </a:rPr>
              <a:t>ДОУ</a:t>
            </a:r>
            <a:r>
              <a:rPr lang="ru-RU" sz="2400" dirty="0">
                <a:ln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ea typeface="+mn-ea"/>
                <a:cs typeface="+mn-cs"/>
              </a:rPr>
              <a:t>, соответствующей содержанию программы, интересам и потребностям детей разного возраста: </a:t>
            </a:r>
            <a:br>
              <a:rPr lang="ru-RU" sz="2400" dirty="0">
                <a:ln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ea typeface="+mn-ea"/>
                <a:cs typeface="+mn-cs"/>
              </a:rPr>
            </a:br>
            <a:r>
              <a:rPr lang="ru-RU" sz="2400" dirty="0">
                <a:ln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ea typeface="+mn-ea"/>
                <a:cs typeface="+mn-cs"/>
              </a:rPr>
              <a:t>разработка методических рекомендаций по организации предметно-развивающей среды </a:t>
            </a:r>
            <a:r>
              <a:rPr lang="ru-RU" sz="2400" dirty="0" smtClean="0">
                <a:ln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ea typeface="+mn-ea"/>
                <a:cs typeface="+mn-cs"/>
              </a:rPr>
              <a:t>ДОУ</a:t>
            </a:r>
            <a:r>
              <a:rPr lang="ru-RU" sz="2400" dirty="0">
                <a:ln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ea typeface="+mn-ea"/>
                <a:cs typeface="+mn-cs"/>
              </a:rPr>
              <a:t>;</a:t>
            </a:r>
            <a:br>
              <a:rPr lang="ru-RU" sz="2400" dirty="0">
                <a:ln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ea typeface="+mn-ea"/>
                <a:cs typeface="+mn-cs"/>
              </a:rPr>
            </a:br>
            <a:r>
              <a:rPr lang="ru-RU" sz="2400" dirty="0">
                <a:ln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ea typeface="+mn-ea"/>
                <a:cs typeface="+mn-cs"/>
              </a:rPr>
              <a:t>обеспечение подбора игрушек, игр, пособий для работы с детьми по программе с учетом современных требований;</a:t>
            </a:r>
            <a:br>
              <a:rPr lang="ru-RU" sz="2400" dirty="0">
                <a:ln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ea typeface="+mn-ea"/>
                <a:cs typeface="+mn-cs"/>
              </a:rPr>
            </a:br>
            <a:r>
              <a:rPr lang="ru-RU" sz="2400" dirty="0">
                <a:ln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ea typeface="+mn-ea"/>
                <a:cs typeface="+mn-cs"/>
              </a:rPr>
              <a:t>активизация педагогов в разработке атрибутов и методических пособий;</a:t>
            </a:r>
            <a:br>
              <a:rPr lang="ru-RU" sz="2400" dirty="0">
                <a:ln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ea typeface="+mn-ea"/>
                <a:cs typeface="+mn-cs"/>
              </a:rPr>
            </a:br>
            <a:endParaRPr lang="ru-RU" sz="24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8146470"/>
      </p:ext>
    </p:extLst>
  </p:cSld>
  <p:clrMapOvr>
    <a:masterClrMapping/>
  </p:clrMapOvr>
  <p:transition>
    <p:wheel spokes="8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539552" y="2564904"/>
            <a:ext cx="8229600" cy="1399032"/>
          </a:xfrm>
        </p:spPr>
        <p:txBody>
          <a:bodyPr>
            <a:noAutofit/>
          </a:bodyPr>
          <a:lstStyle/>
          <a:p>
            <a:r>
              <a:rPr lang="ru-RU" sz="2400" dirty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</a:rPr>
              <a:t>2. </a:t>
            </a:r>
            <a:r>
              <a:rPr lang="ru-RU" sz="2400" dirty="0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</a:rPr>
              <a:t>Соотнесение </a:t>
            </a:r>
            <a:r>
              <a:rPr lang="ru-RU" sz="2400" dirty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</a:rPr>
              <a:t>содержания </a:t>
            </a:r>
            <a:r>
              <a:rPr lang="ru-RU" sz="2400" dirty="0" err="1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</a:rPr>
              <a:t>воспитательно</a:t>
            </a:r>
            <a:r>
              <a:rPr lang="ru-RU" sz="2400" dirty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</a:rPr>
              <a:t>-образовательного процесса с выбранной программой и Временными (примерными) требованиями к содержанию и методам воспитания и обучения детей дошкольного возраста: </a:t>
            </a:r>
            <a:br>
              <a:rPr lang="ru-RU" sz="2400" dirty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</a:rPr>
            </a:br>
            <a:r>
              <a:rPr lang="ru-RU" sz="2400" dirty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</a:rPr>
              <a:t>формирование банка данных о выполнении программы, ее отдельных разделов;</a:t>
            </a:r>
            <a:br>
              <a:rPr lang="ru-RU" sz="2400" dirty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</a:rPr>
            </a:br>
            <a:r>
              <a:rPr lang="ru-RU" sz="2400" dirty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</a:rPr>
              <a:t>анализ выполнения Временных требований к содержанию и методам воспитания и обучения, реализуемых в ДОУ;</a:t>
            </a:r>
            <a:br>
              <a:rPr lang="ru-RU" sz="2400" dirty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</a:rPr>
            </a:br>
            <a:r>
              <a:rPr lang="ru-RU" sz="2400" dirty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</a:rPr>
              <a:t>анализ исполнений решений педсоветов, медико-педагогических совещаний;</a:t>
            </a:r>
            <a:br>
              <a:rPr lang="ru-RU" sz="2400" dirty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</a:rPr>
            </a:br>
            <a:endParaRPr lang="ru-RU" sz="2400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4010430"/>
      </p:ext>
    </p:extLst>
  </p:cSld>
  <p:clrMapOvr>
    <a:masterClrMapping/>
  </p:clrMapOvr>
  <p:transition>
    <p:wheel spokes="8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3284984"/>
            <a:ext cx="8229600" cy="1399032"/>
          </a:xfrm>
        </p:spPr>
        <p:txBody>
          <a:bodyPr>
            <a:noAutofit/>
          </a:bodyPr>
          <a:lstStyle/>
          <a:p>
            <a:r>
              <a:rPr lang="ru-RU" sz="2800" dirty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</a:rPr>
              <a:t>3. </a:t>
            </a:r>
            <a:r>
              <a:rPr lang="ru-RU" sz="2800" dirty="0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</a:rPr>
              <a:t>Обновление </a:t>
            </a:r>
            <a:r>
              <a:rPr lang="ru-RU" sz="2800" dirty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</a:rPr>
              <a:t>содержания методического обеспечения (технологий, методик) в соответствии с современными требованиями</a:t>
            </a:r>
            <a:r>
              <a:rPr lang="ru-RU" sz="2800" dirty="0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</a:rPr>
              <a:t>;</a:t>
            </a:r>
            <a:br>
              <a:rPr lang="ru-RU" sz="2800" dirty="0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</a:rPr>
            </a:br>
            <a:r>
              <a:rPr lang="ru-RU" sz="2800" dirty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</a:rPr>
              <a:t/>
            </a:r>
            <a:br>
              <a:rPr lang="ru-RU" sz="2800" dirty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</a:rPr>
            </a:br>
            <a:r>
              <a:rPr lang="ru-RU" sz="2800" dirty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</a:rPr>
              <a:t>4. </a:t>
            </a:r>
            <a:r>
              <a:rPr lang="ru-RU" sz="2800" dirty="0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</a:rPr>
              <a:t>Разработка </a:t>
            </a:r>
            <a:r>
              <a:rPr lang="ru-RU" sz="2800" dirty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</a:rPr>
              <a:t>режима дня, сетки занятий, графики работы кружков для каждой возрастной группы</a:t>
            </a:r>
            <a:r>
              <a:rPr lang="ru-RU" sz="2800" dirty="0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</a:rPr>
              <a:t>;</a:t>
            </a:r>
            <a:br>
              <a:rPr lang="ru-RU" sz="2800" dirty="0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</a:rPr>
            </a:br>
            <a:r>
              <a:rPr lang="ru-RU" sz="2800" dirty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</a:rPr>
              <a:t/>
            </a:r>
            <a:br>
              <a:rPr lang="ru-RU" sz="2800" dirty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</a:rPr>
            </a:br>
            <a:r>
              <a:rPr lang="ru-RU" sz="2800" dirty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</a:rPr>
              <a:t>5. </a:t>
            </a:r>
            <a:r>
              <a:rPr lang="ru-RU" sz="2800" dirty="0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</a:rPr>
              <a:t>Отслеживание </a:t>
            </a:r>
            <a:r>
              <a:rPr lang="ru-RU" sz="2800" dirty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</a:rPr>
              <a:t>баланса двигательной и интеллектуальной, организованной и самостоятельной деятельности воспитанников.</a:t>
            </a:r>
            <a:br>
              <a:rPr lang="ru-RU" sz="2800" dirty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</a:rPr>
            </a:br>
            <a:r>
              <a:rPr lang="ru-RU" sz="2800" dirty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</a:rPr>
              <a:t/>
            </a:r>
            <a:br>
              <a:rPr lang="ru-RU" sz="2800" dirty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</a:rPr>
            </a:br>
            <a:endParaRPr lang="ru-RU" sz="2800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1652336"/>
      </p:ext>
    </p:extLst>
  </p:cSld>
  <p:clrMapOvr>
    <a:masterClrMapping/>
  </p:clrMapOvr>
  <p:transition>
    <p:wheel spokes="8"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000125"/>
            <a:ext cx="8229600" cy="417513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Структура, формы и методы методической работы.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75"/>
            <a:ext cx="8229600" cy="5214938"/>
          </a:xfrm>
        </p:spPr>
        <p:txBody>
          <a:bodyPr rtlCol="0">
            <a:normAutofit fontScale="55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i="1" dirty="0" smtClean="0"/>
              <a:t>Методы методической работы </a:t>
            </a:r>
            <a:r>
              <a:rPr lang="ru-RU" dirty="0" smtClean="0"/>
              <a:t>- это упорядоченные способы деятельности по достижению целей.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i="1" dirty="0" smtClean="0"/>
              <a:t>Форма </a:t>
            </a:r>
            <a:r>
              <a:rPr lang="ru-RU" dirty="0" smtClean="0"/>
              <a:t>- это внутренняя организация содержания, конструкция отрезков, циклов методического процесса, отражающая систему его компонентов и устойчивых связей.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По формам методическая работа делится на групповые и индивидуальные.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К групповым формам относятся: участие педагогов в методических объединениях района, МДОУ; организация теоретических и научно – практических конференций; педсоветы.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К индивидуальным относятся индивидуальные консультации, беседы, наставничество, </a:t>
            </a:r>
            <a:r>
              <a:rPr lang="ru-RU" dirty="0" err="1" smtClean="0"/>
              <a:t>взаимопосещения</a:t>
            </a:r>
            <a:r>
              <a:rPr lang="ru-RU" dirty="0" smtClean="0"/>
              <a:t>, самообразование.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Необходимо учиться искусству беседы, её универсальный характер основывается на том, что в любой беседе участники должны искусно приспособиться друг к другу независимо от того, о чем идет речь.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88"/>
            <a:ext cx="8329613" cy="6143625"/>
          </a:xfrm>
        </p:spPr>
        <p:txBody>
          <a:bodyPr rtlCol="0">
            <a:normAutofit fontScale="62500" lnSpcReduction="20000"/>
          </a:bodyPr>
          <a:lstStyle/>
          <a:p>
            <a:pPr marL="64008" indent="0" fontAlgn="auto">
              <a:spcAft>
                <a:spcPts val="0"/>
              </a:spcAft>
              <a:buNone/>
              <a:defRPr/>
            </a:pPr>
            <a:r>
              <a:rPr lang="ru-RU" dirty="0" smtClean="0"/>
              <a:t>      </a:t>
            </a:r>
            <a:r>
              <a:rPr lang="ru-RU" sz="4500" b="1" dirty="0" smtClean="0">
                <a:solidFill>
                  <a:srgbClr val="FFFF00"/>
                </a:solidFill>
              </a:rPr>
              <a:t>Для того чтобы сделать правильный выбор для своего     коллектива форм и методов, необходимо руководствоваться</a:t>
            </a:r>
            <a:r>
              <a:rPr lang="ru-RU" dirty="0" smtClean="0"/>
              <a:t>: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целями и задачами ДОУ;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количественным и качественным составом коллектива;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сравнительной эффективностью форм и методов работы;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особенностями образовательного процесса;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материальными, морально-психологическими условиями в коллективе;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реальными возможностями;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передовым опытом и научными рекомендациями.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Наиболее эффективными формами организации методической работы являются: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педсовет.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семинары, семинары-практикумы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открытые просмотры эффективны.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медико-педагогические совещания.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консультации 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работа творческой группы.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500"/>
            <a:ext cx="8229600" cy="5786438"/>
          </a:xfrm>
        </p:spPr>
        <p:txBody>
          <a:bodyPr rtlCol="0">
            <a:normAutofit fontScale="77500" lnSpcReduction="20000"/>
          </a:bodyPr>
          <a:lstStyle/>
          <a:p>
            <a:pPr marL="64008" indent="0" fontAlgn="auto">
              <a:spcAft>
                <a:spcPts val="0"/>
              </a:spcAft>
              <a:buNone/>
              <a:defRPr/>
            </a:pPr>
            <a:r>
              <a:rPr lang="ru-RU" b="1" dirty="0" smtClean="0">
                <a:solidFill>
                  <a:srgbClr val="FFFF00"/>
                </a:solidFill>
              </a:rPr>
              <a:t>Внешнее повышение квалификации происходит:</a:t>
            </a:r>
          </a:p>
          <a:p>
            <a:pPr marL="64008" indent="0" fontAlgn="auto">
              <a:spcAft>
                <a:spcPts val="0"/>
              </a:spcAft>
              <a:buNone/>
              <a:defRPr/>
            </a:pPr>
            <a:r>
              <a:rPr lang="ru-RU" dirty="0" smtClean="0"/>
              <a:t>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за счет посещения курсов повышения квалификации в НИРО;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обучение в учебных заведениях;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участие в работе методических объединений района.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marL="64008" indent="0" fontAlgn="auto">
              <a:spcAft>
                <a:spcPts val="0"/>
              </a:spcAft>
              <a:buNone/>
              <a:defRPr/>
            </a:pPr>
            <a:r>
              <a:rPr lang="ru-RU" b="1" dirty="0" smtClean="0">
                <a:solidFill>
                  <a:srgbClr val="FFFF00"/>
                </a:solidFill>
              </a:rPr>
              <a:t>Внутреннее повышение квалификации происходит     </a:t>
            </a:r>
            <a:r>
              <a:rPr lang="ru-RU" dirty="0" smtClean="0"/>
              <a:t>за счет разнообразных форм методической работы с педагогами в ДОУ: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участие в работе совета педагогов;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обучение на семинарах и семинарах-практикумах;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консультирование и др.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Содержимое 2"/>
          <p:cNvSpPr>
            <a:spLocks noGrp="1"/>
          </p:cNvSpPr>
          <p:nvPr>
            <p:ph idx="1"/>
          </p:nvPr>
        </p:nvSpPr>
        <p:spPr>
          <a:xfrm>
            <a:off x="457200" y="714375"/>
            <a:ext cx="8229600" cy="5411788"/>
          </a:xfrm>
        </p:spPr>
        <p:txBody>
          <a:bodyPr>
            <a:normAutofit/>
          </a:bodyPr>
          <a:lstStyle/>
          <a:p>
            <a:pPr marL="64008" indent="0">
              <a:buNone/>
            </a:pPr>
            <a:r>
              <a:rPr lang="ru-RU" b="1" i="1" dirty="0" smtClean="0">
                <a:solidFill>
                  <a:srgbClr val="FF0000"/>
                </a:solidFill>
              </a:rPr>
              <a:t>Целью</a:t>
            </a:r>
            <a:r>
              <a:rPr lang="ru-RU" dirty="0" smtClean="0"/>
              <a:t> методической работы в ДОУ является  </a:t>
            </a:r>
          </a:p>
          <a:p>
            <a:pPr marL="64008" indent="0">
              <a:buNone/>
            </a:pPr>
            <a:r>
              <a:rPr lang="ru-RU" sz="4000" dirty="0" smtClean="0"/>
              <a:t>создание оптимальных условий для непрерывного повышения уровня общей и педагогической культуры участников образовательного процесса.</a:t>
            </a:r>
          </a:p>
          <a:p>
            <a:endParaRPr lang="ru-RU" sz="4000" dirty="0" smtClean="0"/>
          </a:p>
          <a:p>
            <a:endParaRPr lang="ru-RU" dirty="0" smtClean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Содержимое 2"/>
          <p:cNvSpPr>
            <a:spLocks noGrp="1"/>
          </p:cNvSpPr>
          <p:nvPr>
            <p:ph idx="1"/>
          </p:nvPr>
        </p:nvSpPr>
        <p:spPr>
          <a:xfrm>
            <a:off x="457200" y="642938"/>
            <a:ext cx="8229600" cy="5500687"/>
          </a:xfrm>
        </p:spPr>
        <p:txBody>
          <a:bodyPr>
            <a:normAutofit lnSpcReduction="10000"/>
          </a:bodyPr>
          <a:lstStyle/>
          <a:p>
            <a:pPr marL="64008" indent="0">
              <a:buNone/>
            </a:pPr>
            <a:r>
              <a:rPr lang="ru-RU" sz="4000" dirty="0" smtClean="0"/>
              <a:t>Создание эффективных условий для всестороннего непрерывного развития детей, качества профессионального развития педагогов дошкольного учреждения, взаимодействия с семьей определяет основные задачи методической работы:</a:t>
            </a:r>
          </a:p>
          <a:p>
            <a:endParaRPr lang="ru-RU" dirty="0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Содержимое 10"/>
          <p:cNvSpPr>
            <a:spLocks noGrp="1"/>
          </p:cNvSpPr>
          <p:nvPr>
            <p:ph idx="1"/>
          </p:nvPr>
        </p:nvSpPr>
        <p:spPr>
          <a:xfrm>
            <a:off x="457200" y="428625"/>
            <a:ext cx="8229600" cy="6072188"/>
          </a:xfrm>
        </p:spPr>
        <p:txBody>
          <a:bodyPr rtlCol="0">
            <a:normAutofit/>
          </a:bodyPr>
          <a:lstStyle/>
          <a:p>
            <a:pPr marL="64008" indent="0" fontAlgn="auto">
              <a:spcAft>
                <a:spcPts val="0"/>
              </a:spcAft>
              <a:buNone/>
              <a:defRPr/>
            </a:pPr>
            <a:r>
              <a:rPr lang="ru-RU" sz="3600" dirty="0" smtClean="0"/>
              <a:t>1</a:t>
            </a:r>
            <a:r>
              <a:rPr lang="ru-RU" sz="3600" dirty="0" smtClean="0">
                <a:latin typeface="Monotype Corsiva" panose="03010101010201010101" pitchFamily="66" charset="0"/>
              </a:rPr>
              <a:t>. Обучение и развитие педагогических кадров, управление повышением их квалификации.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3600" dirty="0" smtClean="0">
              <a:latin typeface="Monotype Corsiva" panose="03010101010201010101" pitchFamily="66" charset="0"/>
            </a:endParaRPr>
          </a:p>
          <a:p>
            <a:pPr marL="64008" indent="0" fontAlgn="auto">
              <a:spcAft>
                <a:spcPts val="0"/>
              </a:spcAft>
              <a:buNone/>
              <a:defRPr/>
            </a:pPr>
            <a:r>
              <a:rPr lang="ru-RU" sz="3600" dirty="0" smtClean="0">
                <a:latin typeface="Monotype Corsiva" panose="03010101010201010101" pitchFamily="66" charset="0"/>
              </a:rPr>
              <a:t>2. Выявление, изучение, обобщение и распространение передового педагогического опыта педагогов ДОУ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3600" dirty="0" smtClean="0">
              <a:latin typeface="Monotype Corsiva" panose="03010101010201010101" pitchFamily="66" charset="0"/>
            </a:endParaRPr>
          </a:p>
          <a:p>
            <a:pPr marL="64008" indent="0" fontAlgn="auto">
              <a:spcAft>
                <a:spcPts val="0"/>
              </a:spcAft>
              <a:buNone/>
              <a:defRPr/>
            </a:pPr>
            <a:r>
              <a:rPr lang="ru-RU" sz="3600" dirty="0" smtClean="0">
                <a:latin typeface="Monotype Corsiva" panose="03010101010201010101" pitchFamily="66" charset="0"/>
              </a:rPr>
              <a:t>3. Подготовка методического обеспечения для осуществления образовательного процесса.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3600" dirty="0" smtClean="0">
              <a:latin typeface="Monotype Corsiva" panose="03010101010201010101" pitchFamily="66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068960"/>
            <a:ext cx="8229600" cy="1399032"/>
          </a:xfrm>
        </p:spPr>
        <p:txBody>
          <a:bodyPr>
            <a:noAutofit/>
          </a:bodyPr>
          <a:lstStyle/>
          <a:p>
            <a:pPr marL="64008" lvl="0">
              <a:spcBef>
                <a:spcPct val="20000"/>
              </a:spcBef>
              <a:defRPr/>
            </a:pPr>
            <a:r>
              <a:rPr lang="ru-RU" sz="2800" dirty="0">
                <a:ln>
                  <a:noFill/>
                </a:ln>
                <a:solidFill>
                  <a:prstClr val="white"/>
                </a:solidFill>
                <a:effectLst/>
                <a:latin typeface="Monotype Corsiva" panose="03010101010201010101" pitchFamily="66" charset="0"/>
                <a:ea typeface="+mn-ea"/>
                <a:cs typeface="+mn-cs"/>
              </a:rPr>
              <a:t>4. Координация деятельности </a:t>
            </a:r>
            <a:r>
              <a:rPr lang="ru-RU" sz="2800" dirty="0" smtClean="0">
                <a:ln>
                  <a:noFill/>
                </a:ln>
                <a:solidFill>
                  <a:prstClr val="white"/>
                </a:solidFill>
                <a:effectLst/>
                <a:latin typeface="Monotype Corsiva" panose="03010101010201010101" pitchFamily="66" charset="0"/>
                <a:ea typeface="+mn-ea"/>
                <a:cs typeface="+mn-cs"/>
              </a:rPr>
              <a:t> ДОУ </a:t>
            </a:r>
            <a:r>
              <a:rPr lang="ru-RU" sz="2800" dirty="0">
                <a:ln>
                  <a:noFill/>
                </a:ln>
                <a:solidFill>
                  <a:prstClr val="white"/>
                </a:solidFill>
                <a:effectLst/>
                <a:latin typeface="Monotype Corsiva" panose="03010101010201010101" pitchFamily="66" charset="0"/>
                <a:ea typeface="+mn-ea"/>
                <a:cs typeface="+mn-cs"/>
              </a:rPr>
              <a:t>и семье в обеспечении всестороннего непрерывного развития воспитанников.</a:t>
            </a:r>
            <a:br>
              <a:rPr lang="ru-RU" sz="2800" dirty="0">
                <a:ln>
                  <a:noFill/>
                </a:ln>
                <a:solidFill>
                  <a:prstClr val="white"/>
                </a:solidFill>
                <a:effectLst/>
                <a:latin typeface="Monotype Corsiva" panose="03010101010201010101" pitchFamily="66" charset="0"/>
                <a:ea typeface="+mn-ea"/>
                <a:cs typeface="+mn-cs"/>
              </a:rPr>
            </a:br>
            <a:r>
              <a:rPr lang="ru-RU" sz="2800" dirty="0">
                <a:ln>
                  <a:noFill/>
                </a:ln>
                <a:solidFill>
                  <a:prstClr val="white"/>
                </a:solidFill>
                <a:effectLst/>
                <a:latin typeface="Monotype Corsiva" panose="03010101010201010101" pitchFamily="66" charset="0"/>
                <a:ea typeface="+mn-ea"/>
                <a:cs typeface="+mn-cs"/>
              </a:rPr>
              <a:t/>
            </a:r>
            <a:br>
              <a:rPr lang="ru-RU" sz="2800" dirty="0">
                <a:ln>
                  <a:noFill/>
                </a:ln>
                <a:solidFill>
                  <a:prstClr val="white"/>
                </a:solidFill>
                <a:effectLst/>
                <a:latin typeface="Monotype Corsiva" panose="03010101010201010101" pitchFamily="66" charset="0"/>
                <a:ea typeface="+mn-ea"/>
                <a:cs typeface="+mn-cs"/>
              </a:rPr>
            </a:br>
            <a:r>
              <a:rPr lang="ru-RU" sz="2800" dirty="0">
                <a:ln>
                  <a:noFill/>
                </a:ln>
                <a:solidFill>
                  <a:prstClr val="white"/>
                </a:solidFill>
                <a:effectLst/>
                <a:latin typeface="Monotype Corsiva" panose="03010101010201010101" pitchFamily="66" charset="0"/>
                <a:ea typeface="+mn-ea"/>
                <a:cs typeface="+mn-cs"/>
              </a:rPr>
              <a:t>5. Координация деятельности </a:t>
            </a:r>
            <a:r>
              <a:rPr lang="ru-RU" sz="2800" dirty="0" smtClean="0">
                <a:ln>
                  <a:noFill/>
                </a:ln>
                <a:solidFill>
                  <a:prstClr val="white"/>
                </a:solidFill>
                <a:effectLst/>
                <a:latin typeface="Monotype Corsiva" panose="03010101010201010101" pitchFamily="66" charset="0"/>
                <a:ea typeface="+mn-ea"/>
                <a:cs typeface="+mn-cs"/>
              </a:rPr>
              <a:t> ДОУ </a:t>
            </a:r>
            <a:r>
              <a:rPr lang="ru-RU" sz="2800" dirty="0">
                <a:ln>
                  <a:noFill/>
                </a:ln>
                <a:solidFill>
                  <a:prstClr val="white"/>
                </a:solidFill>
                <a:effectLst/>
                <a:latin typeface="Monotype Corsiva" panose="03010101010201010101" pitchFamily="66" charset="0"/>
                <a:ea typeface="+mn-ea"/>
                <a:cs typeface="+mn-cs"/>
              </a:rPr>
              <a:t>с учреждениями окружающего социума для реализации задач развития воспитанников и </a:t>
            </a:r>
            <a:r>
              <a:rPr lang="ru-RU" sz="2800" dirty="0" smtClean="0">
                <a:ln>
                  <a:noFill/>
                </a:ln>
                <a:solidFill>
                  <a:prstClr val="white"/>
                </a:solidFill>
                <a:effectLst/>
                <a:latin typeface="Monotype Corsiva" panose="03010101010201010101" pitchFamily="66" charset="0"/>
                <a:ea typeface="+mn-ea"/>
                <a:cs typeface="+mn-cs"/>
              </a:rPr>
              <a:t> ДОУ </a:t>
            </a:r>
            <a:r>
              <a:rPr lang="ru-RU" sz="2800" dirty="0">
                <a:ln>
                  <a:noFill/>
                </a:ln>
                <a:solidFill>
                  <a:prstClr val="white"/>
                </a:solidFill>
                <a:effectLst/>
                <a:latin typeface="Monotype Corsiva" panose="03010101010201010101" pitchFamily="66" charset="0"/>
                <a:ea typeface="+mn-ea"/>
                <a:cs typeface="+mn-cs"/>
              </a:rPr>
              <a:t>в целом.</a:t>
            </a:r>
            <a:br>
              <a:rPr lang="ru-RU" sz="2800" dirty="0">
                <a:ln>
                  <a:noFill/>
                </a:ln>
                <a:solidFill>
                  <a:prstClr val="white"/>
                </a:solidFill>
                <a:effectLst/>
                <a:latin typeface="Monotype Corsiva" panose="03010101010201010101" pitchFamily="66" charset="0"/>
                <a:ea typeface="+mn-ea"/>
                <a:cs typeface="+mn-cs"/>
              </a:rPr>
            </a:br>
            <a:r>
              <a:rPr lang="ru-RU" sz="2800" dirty="0">
                <a:ln>
                  <a:noFill/>
                </a:ln>
                <a:solidFill>
                  <a:prstClr val="white"/>
                </a:solidFill>
                <a:effectLst/>
                <a:latin typeface="Monotype Corsiva" panose="03010101010201010101" pitchFamily="66" charset="0"/>
                <a:ea typeface="+mn-ea"/>
                <a:cs typeface="+mn-cs"/>
              </a:rPr>
              <a:t/>
            </a:r>
            <a:br>
              <a:rPr lang="ru-RU" sz="2800" dirty="0">
                <a:ln>
                  <a:noFill/>
                </a:ln>
                <a:solidFill>
                  <a:prstClr val="white"/>
                </a:solidFill>
                <a:effectLst/>
                <a:latin typeface="Monotype Corsiva" panose="03010101010201010101" pitchFamily="66" charset="0"/>
                <a:ea typeface="+mn-ea"/>
                <a:cs typeface="+mn-cs"/>
              </a:rPr>
            </a:br>
            <a:r>
              <a:rPr lang="ru-RU" sz="2800" dirty="0">
                <a:ln>
                  <a:noFill/>
                </a:ln>
                <a:solidFill>
                  <a:prstClr val="white"/>
                </a:solidFill>
                <a:effectLst/>
                <a:latin typeface="Monotype Corsiva" panose="03010101010201010101" pitchFamily="66" charset="0"/>
                <a:ea typeface="+mn-ea"/>
                <a:cs typeface="+mn-cs"/>
              </a:rPr>
              <a:t>6. Анализ качества работы с целью создания условий для обеспечения позитивных изменений в развитии личности воспитанников через повышение профессиональной компетентности педагогов.</a:t>
            </a:r>
            <a:br>
              <a:rPr lang="ru-RU" sz="2800" dirty="0">
                <a:ln>
                  <a:noFill/>
                </a:ln>
                <a:solidFill>
                  <a:prstClr val="white"/>
                </a:solidFill>
                <a:effectLst/>
                <a:latin typeface="Monotype Corsiva" panose="03010101010201010101" pitchFamily="66" charset="0"/>
                <a:ea typeface="+mn-ea"/>
                <a:cs typeface="+mn-cs"/>
              </a:rPr>
            </a:br>
            <a:r>
              <a:rPr lang="ru-RU" sz="2800" dirty="0">
                <a:ln>
                  <a:noFill/>
                </a:ln>
                <a:solidFill>
                  <a:prstClr val="white"/>
                </a:solidFill>
                <a:effectLst/>
                <a:ea typeface="+mn-ea"/>
                <a:cs typeface="+mn-cs"/>
              </a:rPr>
              <a:t/>
            </a:r>
            <a:br>
              <a:rPr lang="ru-RU" sz="2800" dirty="0">
                <a:ln>
                  <a:noFill/>
                </a:ln>
                <a:solidFill>
                  <a:prstClr val="white"/>
                </a:solidFill>
                <a:effectLst/>
                <a:ea typeface="+mn-ea"/>
                <a:cs typeface="+mn-cs"/>
              </a:rPr>
            </a:b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09349470"/>
      </p:ext>
    </p:extLst>
  </p:cSld>
  <p:clrMapOvr>
    <a:masterClrMapping/>
  </p:clrMapOvr>
  <p:transition>
    <p:wheel spokes="8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88"/>
            <a:ext cx="8229600" cy="6143625"/>
          </a:xfrm>
        </p:spPr>
        <p:txBody>
          <a:bodyPr rtlCol="0">
            <a:normAutofit fontScale="85000" lnSpcReduction="20000"/>
          </a:bodyPr>
          <a:lstStyle/>
          <a:p>
            <a:pPr marL="64008" indent="0" fontAlgn="auto">
              <a:spcAft>
                <a:spcPts val="0"/>
              </a:spcAft>
              <a:buNone/>
              <a:defRPr/>
            </a:pPr>
            <a:r>
              <a:rPr lang="ru-RU" b="1" i="1" dirty="0" smtClean="0">
                <a:solidFill>
                  <a:srgbClr val="C00000"/>
                </a:solidFill>
              </a:rPr>
              <a:t>Подходы к организации методической работы в ДОУ </a:t>
            </a:r>
            <a:r>
              <a:rPr lang="ru-RU" dirty="0" smtClean="0">
                <a:solidFill>
                  <a:srgbClr val="C00000"/>
                </a:solidFill>
              </a:rPr>
              <a:t>основаны на: </a:t>
            </a:r>
          </a:p>
          <a:p>
            <a:pPr marL="64008" indent="0" fontAlgn="auto">
              <a:spcAft>
                <a:spcPts val="0"/>
              </a:spcAft>
              <a:buNone/>
              <a:defRPr/>
            </a:pPr>
            <a:r>
              <a:rPr lang="ru-RU" dirty="0" smtClean="0"/>
              <a:t>системно-деятельном подходе: понимании целей и задач деятельности ДОУ, его статуса и условий, а также обеспечения целостности образовательного процесса в условиях использования вариативных программ и технологий с учетом влияния на него внешних и внутренних связей;</a:t>
            </a:r>
          </a:p>
          <a:p>
            <a:pPr marL="64008" indent="0" fontAlgn="auto">
              <a:spcAft>
                <a:spcPts val="0"/>
              </a:spcAft>
              <a:buNone/>
              <a:defRPr/>
            </a:pPr>
            <a:endParaRPr lang="ru-RU" dirty="0" smtClean="0"/>
          </a:p>
          <a:p>
            <a:pPr marL="64008" indent="0" fontAlgn="auto">
              <a:spcAft>
                <a:spcPts val="0"/>
              </a:spcAft>
              <a:buNone/>
              <a:defRPr/>
            </a:pPr>
            <a:r>
              <a:rPr lang="ru-RU" dirty="0" smtClean="0"/>
              <a:t>личностно-ориентированном подходе: обеспечении более полного раскрытия возможностей и способностей каждого педагога и ребенка, коллектива в целом, направленности на развитие </a:t>
            </a:r>
          </a:p>
          <a:p>
            <a:pPr marL="64008" indent="0" fontAlgn="auto">
              <a:spcAft>
                <a:spcPts val="0"/>
              </a:spcAft>
              <a:buNone/>
              <a:defRPr/>
            </a:pPr>
            <a:r>
              <a:rPr lang="ru-RU" dirty="0" smtClean="0"/>
              <a:t>профессиональных и личностных качеств педагогов на примере зам. зав. по BMP и старшего воспитателя;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56992"/>
            <a:ext cx="8229600" cy="1399032"/>
          </a:xfrm>
        </p:spPr>
        <p:txBody>
          <a:bodyPr>
            <a:noAutofit/>
          </a:bodyPr>
          <a:lstStyle/>
          <a:p>
            <a:pPr marL="64008" lvl="0">
              <a:spcBef>
                <a:spcPct val="20000"/>
              </a:spcBef>
              <a:defRPr/>
            </a:pPr>
            <a:r>
              <a:rPr lang="ru-RU" sz="2400" dirty="0">
                <a:ln>
                  <a:noFill/>
                </a:ln>
                <a:solidFill>
                  <a:prstClr val="white"/>
                </a:solidFill>
                <a:effectLst/>
                <a:ea typeface="+mn-ea"/>
                <a:cs typeface="+mn-cs"/>
              </a:rPr>
              <a:t>дифференцированном подходе: учете уровня профессиональной компетенции и индивидуальных образовательных запросов в построении системы методической работы в ДОУ</a:t>
            </a:r>
            <a:r>
              <a:rPr lang="ru-RU" sz="2400" dirty="0" smtClean="0">
                <a:ln>
                  <a:noFill/>
                </a:ln>
                <a:solidFill>
                  <a:prstClr val="white"/>
                </a:solidFill>
                <a:effectLst/>
                <a:ea typeface="+mn-ea"/>
                <a:cs typeface="+mn-cs"/>
              </a:rPr>
              <a:t>;</a:t>
            </a:r>
            <a:br>
              <a:rPr lang="ru-RU" sz="2400" dirty="0" smtClean="0">
                <a:ln>
                  <a:noFill/>
                </a:ln>
                <a:solidFill>
                  <a:prstClr val="white"/>
                </a:solidFill>
                <a:effectLst/>
                <a:ea typeface="+mn-ea"/>
                <a:cs typeface="+mn-cs"/>
              </a:rPr>
            </a:br>
            <a:r>
              <a:rPr lang="ru-RU" sz="2400" dirty="0">
                <a:ln>
                  <a:noFill/>
                </a:ln>
                <a:solidFill>
                  <a:prstClr val="white"/>
                </a:solidFill>
                <a:effectLst/>
                <a:ea typeface="+mn-ea"/>
                <a:cs typeface="+mn-cs"/>
              </a:rPr>
              <a:t/>
            </a:r>
            <a:br>
              <a:rPr lang="ru-RU" sz="2400" dirty="0">
                <a:ln>
                  <a:noFill/>
                </a:ln>
                <a:solidFill>
                  <a:prstClr val="white"/>
                </a:solidFill>
                <a:effectLst/>
                <a:ea typeface="+mn-ea"/>
                <a:cs typeface="+mn-cs"/>
              </a:rPr>
            </a:br>
            <a:r>
              <a:rPr lang="ru-RU" sz="2400" dirty="0">
                <a:ln>
                  <a:noFill/>
                </a:ln>
                <a:solidFill>
                  <a:prstClr val="white"/>
                </a:solidFill>
                <a:effectLst/>
                <a:ea typeface="+mn-ea"/>
                <a:cs typeface="+mn-cs"/>
              </a:rPr>
              <a:t>подход свободного самоопределения: свободном выборе каждым педагогом образовательных программ и путей самореализации</a:t>
            </a:r>
            <a:r>
              <a:rPr lang="ru-RU" sz="2400" dirty="0" smtClean="0">
                <a:ln>
                  <a:noFill/>
                </a:ln>
                <a:solidFill>
                  <a:prstClr val="white"/>
                </a:solidFill>
                <a:effectLst/>
                <a:ea typeface="+mn-ea"/>
                <a:cs typeface="+mn-cs"/>
              </a:rPr>
              <a:t>;</a:t>
            </a:r>
            <a:br>
              <a:rPr lang="ru-RU" sz="2400" dirty="0" smtClean="0">
                <a:ln>
                  <a:noFill/>
                </a:ln>
                <a:solidFill>
                  <a:prstClr val="white"/>
                </a:solidFill>
                <a:effectLst/>
                <a:ea typeface="+mn-ea"/>
                <a:cs typeface="+mn-cs"/>
              </a:rPr>
            </a:br>
            <a:r>
              <a:rPr lang="ru-RU" sz="2400" dirty="0">
                <a:ln>
                  <a:noFill/>
                </a:ln>
                <a:solidFill>
                  <a:prstClr val="white"/>
                </a:solidFill>
                <a:effectLst/>
                <a:ea typeface="+mn-ea"/>
                <a:cs typeface="+mn-cs"/>
              </a:rPr>
              <a:t/>
            </a:r>
            <a:br>
              <a:rPr lang="ru-RU" sz="2400" dirty="0">
                <a:ln>
                  <a:noFill/>
                </a:ln>
                <a:solidFill>
                  <a:prstClr val="white"/>
                </a:solidFill>
                <a:effectLst/>
                <a:ea typeface="+mn-ea"/>
                <a:cs typeface="+mn-cs"/>
              </a:rPr>
            </a:br>
            <a:r>
              <a:rPr lang="ru-RU" sz="2400" dirty="0">
                <a:ln>
                  <a:noFill/>
                </a:ln>
                <a:solidFill>
                  <a:prstClr val="white"/>
                </a:solidFill>
                <a:effectLst/>
                <a:ea typeface="+mn-ea"/>
                <a:cs typeface="+mn-cs"/>
              </a:rPr>
              <a:t>мотивационно- стимулирующий подход: использовании различных стимулов, вызывающих интерес и мотивы деятельности</a:t>
            </a:r>
            <a:r>
              <a:rPr lang="ru-RU" sz="2400" dirty="0" smtClean="0">
                <a:ln>
                  <a:noFill/>
                </a:ln>
                <a:solidFill>
                  <a:prstClr val="white"/>
                </a:solidFill>
                <a:effectLst/>
                <a:ea typeface="+mn-ea"/>
                <a:cs typeface="+mn-cs"/>
              </a:rPr>
              <a:t>;</a:t>
            </a:r>
            <a:br>
              <a:rPr lang="ru-RU" sz="2400" dirty="0" smtClean="0">
                <a:ln>
                  <a:noFill/>
                </a:ln>
                <a:solidFill>
                  <a:prstClr val="white"/>
                </a:solidFill>
                <a:effectLst/>
                <a:ea typeface="+mn-ea"/>
                <a:cs typeface="+mn-cs"/>
              </a:rPr>
            </a:br>
            <a:r>
              <a:rPr lang="ru-RU" sz="2400" dirty="0">
                <a:ln>
                  <a:noFill/>
                </a:ln>
                <a:solidFill>
                  <a:prstClr val="white"/>
                </a:solidFill>
                <a:effectLst/>
                <a:ea typeface="+mn-ea"/>
                <a:cs typeface="+mn-cs"/>
              </a:rPr>
              <a:t/>
            </a:r>
            <a:br>
              <a:rPr lang="ru-RU" sz="2400" dirty="0">
                <a:ln>
                  <a:noFill/>
                </a:ln>
                <a:solidFill>
                  <a:prstClr val="white"/>
                </a:solidFill>
                <a:effectLst/>
                <a:ea typeface="+mn-ea"/>
                <a:cs typeface="+mn-cs"/>
              </a:rPr>
            </a:br>
            <a:r>
              <a:rPr lang="ru-RU" sz="2400" dirty="0">
                <a:ln>
                  <a:noFill/>
                </a:ln>
                <a:solidFill>
                  <a:prstClr val="white"/>
                </a:solidFill>
                <a:effectLst/>
                <a:ea typeface="+mn-ea"/>
                <a:cs typeface="+mn-cs"/>
              </a:rPr>
              <a:t>коррекционный подход: своевременном устранении выявленных в ходе педагогического мониторинга недостатков и причин, их вызывающих.</a:t>
            </a:r>
            <a:br>
              <a:rPr lang="ru-RU" sz="2400" dirty="0">
                <a:ln>
                  <a:noFill/>
                </a:ln>
                <a:solidFill>
                  <a:prstClr val="white"/>
                </a:solidFill>
                <a:effectLst/>
                <a:ea typeface="+mn-ea"/>
                <a:cs typeface="+mn-cs"/>
              </a:rPr>
            </a:br>
            <a:r>
              <a:rPr lang="ru-RU" sz="2400" dirty="0">
                <a:ln>
                  <a:noFill/>
                </a:ln>
                <a:solidFill>
                  <a:prstClr val="white"/>
                </a:solidFill>
                <a:effectLst/>
                <a:ea typeface="+mn-ea"/>
                <a:cs typeface="+mn-cs"/>
              </a:rPr>
              <a:t/>
            </a:r>
            <a:br>
              <a:rPr lang="ru-RU" sz="2400" dirty="0">
                <a:ln>
                  <a:noFill/>
                </a:ln>
                <a:solidFill>
                  <a:prstClr val="white"/>
                </a:solidFill>
                <a:effectLst/>
                <a:ea typeface="+mn-ea"/>
                <a:cs typeface="+mn-cs"/>
              </a:rPr>
            </a:b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034885747"/>
      </p:ext>
    </p:extLst>
  </p:cSld>
  <p:clrMapOvr>
    <a:masterClrMapping/>
  </p:clrMapOvr>
  <p:transition>
    <p:wheel spokes="8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132856"/>
            <a:ext cx="8229600" cy="2357438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400" b="1" dirty="0" smtClean="0"/>
              <a:t>Направления методической работы.</a:t>
            </a:r>
            <a:br>
              <a:rPr lang="ru-RU" sz="4400" b="1" dirty="0" smtClean="0"/>
            </a:br>
            <a:r>
              <a:rPr lang="ru-RU" sz="4400" b="1" dirty="0" smtClean="0"/>
              <a:t/>
            </a:r>
            <a:br>
              <a:rPr lang="ru-RU" sz="4400" b="1" dirty="0" smtClean="0"/>
            </a:br>
            <a:r>
              <a:rPr lang="ru-RU" sz="4400" b="1" dirty="0" smtClean="0"/>
              <a:t>Методический кабинет как центр методической работы.</a:t>
            </a:r>
            <a:br>
              <a:rPr lang="ru-RU" sz="4400" b="1" dirty="0" smtClean="0"/>
            </a:br>
            <a:endParaRPr lang="ru-RU" sz="4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3125"/>
            <a:ext cx="8229600" cy="4357688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	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160</TotalTime>
  <Words>1443</Words>
  <Application>Microsoft Office PowerPoint</Application>
  <PresentationFormat>Экран (4:3)</PresentationFormat>
  <Paragraphs>156</Paragraphs>
  <Slides>29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0" baseType="lpstr">
      <vt:lpstr>Яркая</vt:lpstr>
      <vt:lpstr>Методика воспитательной работы в ДОУ </vt:lpstr>
      <vt:lpstr>Презентация PowerPoint</vt:lpstr>
      <vt:lpstr>Презентация PowerPoint</vt:lpstr>
      <vt:lpstr>Презентация PowerPoint</vt:lpstr>
      <vt:lpstr>Презентация PowerPoint</vt:lpstr>
      <vt:lpstr>4. Координация деятельности  ДОУ и семье в обеспечении всестороннего непрерывного развития воспитанников.  5. Координация деятельности  ДОУ с учреждениями окружающего социума для реализации задач развития воспитанников и  ДОУ в целом.  6. Анализ качества работы с целью создания условий для обеспечения позитивных изменений в развитии личности воспитанников через повышение профессиональной компетентности педагогов.  </vt:lpstr>
      <vt:lpstr>Презентация PowerPoint</vt:lpstr>
      <vt:lpstr>дифференцированном подходе: учете уровня профессиональной компетенции и индивидуальных образовательных запросов в построении системы методической работы в ДОУ;  подход свободного самоопределения: свободном выборе каждым педагогом образовательных программ и путей самореализации;  мотивационно- стимулирующий подход: использовании различных стимулов, вызывающих интерес и мотивы деятельности;  коррекционный подход: своевременном устранении выявленных в ходе педагогического мониторинга недостатков и причин, их вызывающих.  </vt:lpstr>
      <vt:lpstr>Направления методической работы.  Методический кабинет как центр методической работы. </vt:lpstr>
      <vt:lpstr>Центром всей методической работы ДОУ является методический кабинет. Ему принадлежит ведущая роль в оказании педагогам помощи в организации образовательного процесса, обеспечении их непрерывного саморазвития, обобщении передового педагогического опыта, повышении компетентности родителей в вопросах воспитания и обучения детей. Методический кабинет - это копилка лучших традиций дошкольного учреждения, поэтому задача зам. зав. по ВМР - сделать накопленный опыт живым, доступным, научить педагогов творчески переносить его в работу с детьми, так организовать работу этого методического центра, чтобы воспитатели чувствовали себя в нем, как в своем рабочем кабинете</vt:lpstr>
      <vt:lpstr>Презентация PowerPoint</vt:lpstr>
      <vt:lpstr>Презентация PowerPoint</vt:lpstr>
      <vt:lpstr>Презентация PowerPoint</vt:lpstr>
      <vt:lpstr>Информирование педагогов о новых требованиях, предъявляемых к работе, и последних достижениях науки и практики. </vt:lpstr>
      <vt:lpstr>Презентация PowerPoint</vt:lpstr>
      <vt:lpstr> Обучение и развитие педагогических кадров, повышение их квалификации.  </vt:lpstr>
      <vt:lpstr>Презентация PowerPoint</vt:lpstr>
      <vt:lpstr>Выявление, изучение, обобщение и распространение передового педагогического опыта. </vt:lpstr>
      <vt:lpstr> Самообразование  </vt:lpstr>
      <vt:lpstr>Подготовка методического обеспечения для осуществления педагогического процесса  </vt:lpstr>
      <vt:lpstr>        Одним из стержневых условий жизнедеятельности дошкольного учреждения является методическое обеспечение методического процесса.  Программно-методический комплекс дошкольного учреждения отбирается с учетом ориентации на государственные требования, нормативно-правовой статус дошкольного учреждения (вид, приоритетное направление), особенности и законы психического развития детей, специфику педагогического и детского коллективов, определяющих возможность и целесообразность каждой программы и технологии.  </vt:lpstr>
      <vt:lpstr>Через орган самоуправления ДОУ - педсовет для осуществления образовательного процесса утверждается программа, наиболее способствующая условиям отбора методического обеспечения.  Таким образом, воспитательно-образовательный процесс во всех группах ДОУ осуществляется по комплексной программе, которая соотносится с социальным заказом и видом ДОУ.  Методическое сопровождение программы подбирается с учетом соответствия Временным требованиям к содержанию методам воспитания и обучения детей дошкольного возраста, основного и дополнительного образования, осуществляемого в ДОУ, единства концептуальных основ комплексной и парциальных программ, а также методик и технологий, их реализующих.  </vt:lpstr>
      <vt:lpstr>Результативность воспитательно-образовательного процесса в ДОУ зависит и от создания условий для его реализации. Это обуславливает  следующую направленность методической работы:  </vt:lpstr>
      <vt:lpstr>1. Организация развивающей предметной среды в ДОУ, соответствующей содержанию программы, интересам и потребностям детей разного возраста:  разработка методических рекомендаций по организации предметно-развивающей среды ДОУ; обеспечение подбора игрушек, игр, пособий для работы с детьми по программе с учетом современных требований; активизация педагогов в разработке атрибутов и методических пособий; </vt:lpstr>
      <vt:lpstr>2. Соотнесение содержания воспитательно-образовательного процесса с выбранной программой и Временными (примерными) требованиями к содержанию и методам воспитания и обучения детей дошкольного возраста:  формирование банка данных о выполнении программы, ее отдельных разделов; анализ выполнения Временных требований к содержанию и методам воспитания и обучения, реализуемых в ДОУ; анализ исполнений решений педсоветов, медико-педагогических совещаний; </vt:lpstr>
      <vt:lpstr>3. Обновление содержания методического обеспечения (технологий, методик) в соответствии с современными требованиями;  4. Разработка режима дня, сетки занятий, графики работы кружков для каждой возрастной группы;  5. Отслеживание баланса двигательной и интеллектуальной, организованной и самостоятельной деятельности воспитанников.  </vt:lpstr>
      <vt:lpstr>Структура, формы и методы методической работы.  </vt:lpstr>
      <vt:lpstr>Презентация PowerPoint</vt:lpstr>
      <vt:lpstr>Презентация PowerPoint</vt:lpstr>
    </vt:vector>
  </TitlesOfParts>
  <Company>OSZone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BS</dc:creator>
  <cp:lastModifiedBy>Пользователь</cp:lastModifiedBy>
  <cp:revision>19</cp:revision>
  <dcterms:created xsi:type="dcterms:W3CDTF">2010-04-18T06:09:31Z</dcterms:created>
  <dcterms:modified xsi:type="dcterms:W3CDTF">2015-08-03T07:21:02Z</dcterms:modified>
</cp:coreProperties>
</file>